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  <p:sldMasterId id="2147483759" r:id="rId2"/>
    <p:sldMasterId id="2147483777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8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77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2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4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57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92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55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55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02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871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82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8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080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06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110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434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99142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584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95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121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314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028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28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110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408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221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158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537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545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498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017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441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63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009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9495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547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53546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9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722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6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7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8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0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9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9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3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1" r:id="rId6"/>
    <p:sldLayoutId id="2147483747" r:id="rId7"/>
    <p:sldLayoutId id="2147483748" r:id="rId8"/>
    <p:sldLayoutId id="2147483749" r:id="rId9"/>
    <p:sldLayoutId id="2147483750" r:id="rId10"/>
    <p:sldLayoutId id="21474837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77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2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817062/proof-that-no-polynomial-with-integer-coefficients-can-only-produce-primes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oey711.github.io/phyloseq/plot_ordination-examples.html#(2)_just_samples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url?sa=i&amp;url=https%3A%2F%2Ffigshare.com%2Farticles%2F_Non_metric_multidimensional_scaling_NMDS_ordination_plot_of_Bray_8211_Curtis_community_dissimilarities_based_on_OTUs_from_the_16S_rRNA_gene_sequences_at_the_end_of_the_experiment_2D_stress_value_0_19_%2F1338879&amp;psig=AOvVaw2Y_9K4zZDehQsm_LeKFHor&amp;ust=1585535445627000&amp;source=images&amp;cd=vfe&amp;ved=0CAIQjRxqFwoTCKjRwInSvugCFQAAAAAdAAAAABA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73tGe3JE5IU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FA1F8E87-6A5E-4C5B-911E-CBCBEE220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38" r="-1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93425-7E18-44FF-B6C4-41F1524A5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Proofs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1FEDC-0B91-4C57-98B8-B134E2B66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/>
              <a:t>Lecture 6.5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Examples of Disproof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By Ariel A.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2838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D1A4588A-55D5-49B8-BE41-54ACDCFF2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2" name="Picture 6" descr="What Just Happened??!' Blurs the Lines Between Reality and Fiction ...">
            <a:extLst>
              <a:ext uri="{FF2B5EF4-FFF2-40B4-BE49-F238E27FC236}">
                <a16:creationId xmlns:a16="http://schemas.microsoft.com/office/drawing/2014/main" id="{96412E7B-4EB2-40A5-91D9-5B6F34F7E9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02" b="13271"/>
          <a:stretch/>
        </p:blipFill>
        <p:spPr bwMode="auto">
          <a:xfrm>
            <a:off x="0" y="-31376"/>
            <a:ext cx="12191980" cy="491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97E7EA2-EDCD-47E9-81BC-415C606D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19552"/>
            <a:ext cx="9382538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72E8A-00FF-4348-AC29-AB3351EA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4203278"/>
            <a:ext cx="8557193" cy="5360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Wait </a:t>
            </a:r>
            <a:r>
              <a:rPr lang="en-US" sz="2800" b="1" dirty="0">
                <a:solidFill>
                  <a:schemeClr val="bg1"/>
                </a:solidFill>
              </a:rPr>
              <a:t>WHAT</a:t>
            </a:r>
            <a:r>
              <a:rPr lang="en-US" sz="2800" dirty="0">
                <a:solidFill>
                  <a:schemeClr val="bg1"/>
                </a:solidFill>
              </a:rPr>
              <a:t> just happened?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B76DE-72DC-460C-BDAD-8E8F4F0B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4956314"/>
            <a:ext cx="11058144" cy="1306417"/>
          </a:xfrm>
        </p:spPr>
        <p:txBody>
          <a:bodyPr>
            <a:normAutofit/>
          </a:bodyPr>
          <a:lstStyle/>
          <a:p>
            <a:r>
              <a:rPr lang="en-US" sz="1700"/>
              <a:t>Are we just expected to try numbers till we get lucky?</a:t>
            </a:r>
          </a:p>
          <a:p>
            <a:r>
              <a:rPr lang="en-US" sz="1700"/>
              <a:t>Or write code to hopefully find results?</a:t>
            </a:r>
          </a:p>
          <a:p>
            <a:r>
              <a:rPr lang="en-US" sz="1700"/>
              <a:t>Or is there some greater intuition we can build here…</a:t>
            </a:r>
          </a:p>
        </p:txBody>
      </p:sp>
    </p:spTree>
    <p:extLst>
      <p:ext uri="{BB962C8B-B14F-4D97-AF65-F5344CB8AC3E}">
        <p14:creationId xmlns:p14="http://schemas.microsoft.com/office/powerpoint/2010/main" val="3651374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FOOD AND SATIETY INDEX - Marco Zanetti">
            <a:extLst>
              <a:ext uri="{FF2B5EF4-FFF2-40B4-BE49-F238E27FC236}">
                <a16:creationId xmlns:a16="http://schemas.microsoft.com/office/drawing/2014/main" id="{C9B04BBF-AAFE-4692-B428-DE2168BB17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1" b="1486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A7E2E3-9E42-49A7-9702-612D93FB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/>
              <a:t>Mathematical bread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3AFD1-DAEC-40C4-B827-86A28379A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060089"/>
          </a:xfrm>
          <a:gradFill>
            <a:gsLst>
              <a:gs pos="33000">
                <a:schemeClr val="accent6">
                  <a:lumMod val="75000"/>
                  <a:alpha val="58000"/>
                </a:schemeClr>
              </a:gs>
              <a:gs pos="82000">
                <a:schemeClr val="accent2">
                  <a:lumMod val="50000"/>
                  <a:alpha val="49000"/>
                </a:schemeClr>
              </a:gs>
              <a:gs pos="12000">
                <a:srgbClr val="0070C0">
                  <a:alpha val="48000"/>
                </a:srgb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2000" dirty="0"/>
              <a:t>It turns out that if you have any polynomial with a constant value (31), if you substitute it for the variable, you’ll always have a composite value.</a:t>
            </a:r>
          </a:p>
          <a:p>
            <a:pPr lvl="1"/>
            <a:r>
              <a:rPr lang="en-US" sz="2000" dirty="0"/>
              <a:t>Two rules: the constant is not 1 and the polynomial terms don’t cancel each other out</a:t>
            </a:r>
          </a:p>
          <a:p>
            <a:r>
              <a:rPr lang="en-US" sz="2000" dirty="0"/>
              <a:t>Essentially, if 31 is a factor of each of the terms, then 31 | (our lovely monster)</a:t>
            </a:r>
          </a:p>
        </p:txBody>
      </p:sp>
    </p:spTree>
    <p:extLst>
      <p:ext uri="{BB962C8B-B14F-4D97-AF65-F5344CB8AC3E}">
        <p14:creationId xmlns:p14="http://schemas.microsoft.com/office/powerpoint/2010/main" val="699367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Cloud and IOT – OmniLogic">
            <a:extLst>
              <a:ext uri="{FF2B5EF4-FFF2-40B4-BE49-F238E27FC236}">
                <a16:creationId xmlns:a16="http://schemas.microsoft.com/office/drawing/2014/main" id="{31A9481C-D825-4C5B-A532-FC51455E0C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76" b="2738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BE6FC2-FBE7-42EF-AF12-AB8AD159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/>
              <a:t>Use this anywhere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DE431A-D4D4-4E4C-BA45-0BE08EC05D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3502152"/>
                <a:ext cx="10506456" cy="26700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</a:rPr>
                        <m:t>+11</m:t>
                      </m:r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</a:rPr>
                        <m:t>−13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+11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𝑆𝑒𝑡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=11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22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33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…11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𝑡h𝑖𝑠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𝑐𝑜𝑚𝑝𝑜𝑠𝑖𝑡𝑒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Read on </a:t>
                </a:r>
                <a:r>
                  <a:rPr lang="en-US" sz="2000" dirty="0">
                    <a:hlinkClick r:id="rId3"/>
                  </a:rPr>
                  <a:t>here</a:t>
                </a:r>
                <a:r>
                  <a:rPr lang="en-US" sz="2000" dirty="0"/>
                  <a:t> for a proof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DE431A-D4D4-4E4C-BA45-0BE08EC05D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3502152"/>
                <a:ext cx="10506456" cy="2670048"/>
              </a:xfrm>
              <a:blipFill>
                <a:blip r:embed="rId4"/>
                <a:stretch>
                  <a:fillRect l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409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2" name="Rectangle 70">
            <a:extLst>
              <a:ext uri="{FF2B5EF4-FFF2-40B4-BE49-F238E27FC236}">
                <a16:creationId xmlns:a16="http://schemas.microsoft.com/office/drawing/2014/main" id="{D5997EA8-5EFC-40CD-A85F-C3C3BC5F9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 descr="From Data to Insight: Overview">
            <a:extLst>
              <a:ext uri="{FF2B5EF4-FFF2-40B4-BE49-F238E27FC236}">
                <a16:creationId xmlns:a16="http://schemas.microsoft.com/office/drawing/2014/main" id="{6E2DE71C-CBD0-4E5B-B93A-D81253B009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5" r="8915" b="-1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3" name="Rectangle 72">
            <a:extLst>
              <a:ext uri="{FF2B5EF4-FFF2-40B4-BE49-F238E27FC236}">
                <a16:creationId xmlns:a16="http://schemas.microsoft.com/office/drawing/2014/main" id="{1CF6A1EC-BD15-42D9-A339-A3970CF7C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811F3-9E9B-4B23-86CF-BE45230C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98848"/>
            <a:ext cx="3538728" cy="1536192"/>
          </a:xfrm>
        </p:spPr>
        <p:txBody>
          <a:bodyPr>
            <a:normAutofit/>
          </a:bodyPr>
          <a:lstStyle/>
          <a:p>
            <a:r>
              <a:rPr lang="en-US" sz="3200"/>
              <a:t>Keep on doing problems</a:t>
            </a:r>
          </a:p>
        </p:txBody>
      </p:sp>
      <p:sp>
        <p:nvSpPr>
          <p:cNvPr id="12294" name="Rectangle 74">
            <a:extLst>
              <a:ext uri="{FF2B5EF4-FFF2-40B4-BE49-F238E27FC236}">
                <a16:creationId xmlns:a16="http://schemas.microsoft.com/office/drawing/2014/main" id="{A720C27D-5C39-492B-BD68-C220C0F83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5" name="Rectangle 76">
            <a:extLst>
              <a:ext uri="{FF2B5EF4-FFF2-40B4-BE49-F238E27FC236}">
                <a16:creationId xmlns:a16="http://schemas.microsoft.com/office/drawing/2014/main" id="{A4F3394A-A959-460A-ACF9-5FA682C76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B806B-0182-4D87-BF10-3FDCE03E1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4498848"/>
            <a:ext cx="6007608" cy="153619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/>
              <a:t>These were just 2 examples from the book</a:t>
            </a:r>
          </a:p>
          <a:p>
            <a:pPr>
              <a:lnSpc>
                <a:spcPct val="100000"/>
              </a:lnSpc>
            </a:pPr>
            <a:r>
              <a:rPr lang="en-US" sz="1500"/>
              <a:t>Keep on doing problems because as you’ve seen, its very easy to get lost in logic that just doesn’t work</a:t>
            </a:r>
          </a:p>
          <a:p>
            <a:pPr>
              <a:lnSpc>
                <a:spcPct val="100000"/>
              </a:lnSpc>
            </a:pPr>
            <a:r>
              <a:rPr lang="en-US" sz="1500"/>
              <a:t>Doing more problems might help you find the correct </a:t>
            </a:r>
            <a:r>
              <a:rPr lang="en-US" sz="1500">
                <a:latin typeface="Castellar" panose="020A0402060406010301" pitchFamily="18" charset="0"/>
              </a:rPr>
              <a:t>insight</a:t>
            </a:r>
          </a:p>
        </p:txBody>
      </p:sp>
    </p:spTree>
    <p:extLst>
      <p:ext uri="{BB962C8B-B14F-4D97-AF65-F5344CB8AC3E}">
        <p14:creationId xmlns:p14="http://schemas.microsoft.com/office/powerpoint/2010/main" val="57425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0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61" name="Rectangle 74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EE8FC-5F4F-4F7D-BAB2-AE06CBEC1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Prove or Disprove:</a:t>
            </a:r>
            <a:br>
              <a:rPr lang="en-US" sz="2800" dirty="0"/>
            </a:br>
            <a:r>
              <a:rPr lang="en-US" sz="2800" dirty="0"/>
              <a:t>If x, y ∈ ℝ, then |x + y| = |x| + |y|.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25AF-1589-44AF-9B0E-B89966DC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600">
                <a:solidFill>
                  <a:schemeClr val="bg1"/>
                </a:solidFill>
              </a:rPr>
              <a:t>Spend a few minutes and try to see what this problem is really saying…</a:t>
            </a:r>
          </a:p>
        </p:txBody>
      </p:sp>
      <p:pic>
        <p:nvPicPr>
          <p:cNvPr id="2050" name="Picture 2" descr="Hidden Metric Spaces">
            <a:extLst>
              <a:ext uri="{FF2B5EF4-FFF2-40B4-BE49-F238E27FC236}">
                <a16:creationId xmlns:a16="http://schemas.microsoft.com/office/drawing/2014/main" id="{A77973EF-B03F-496F-872E-4DA49FED2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2362" y="2139484"/>
            <a:ext cx="6607276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69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EAF38DC-B069-4F74-89ED-92C7579C3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Finance, math, unequal icon">
            <a:extLst>
              <a:ext uri="{FF2B5EF4-FFF2-40B4-BE49-F238E27FC236}">
                <a16:creationId xmlns:a16="http://schemas.microsoft.com/office/drawing/2014/main" id="{C74AEAEB-A8D7-44B8-A32D-171D0CE779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7" r="-2" b="3381"/>
          <a:stretch/>
        </p:blipFill>
        <p:spPr bwMode="auto">
          <a:xfrm>
            <a:off x="4883023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3" name="Freeform: Shape 72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57289-1CB5-46FB-B9DB-72447C02F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173761"/>
          </a:xfrm>
        </p:spPr>
        <p:txBody>
          <a:bodyPr anchor="b">
            <a:normAutofit/>
          </a:bodyPr>
          <a:lstStyle/>
          <a:p>
            <a:r>
              <a:rPr lang="en-US" sz="3400"/>
              <a:t>The Triangle Inequality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0CBFF4-EA32-4FE2-BA6B-8F3A6E6ED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253806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F06DB-0C86-4D1A-84E0-81F4CA035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en-US" sz="1800" dirty="0"/>
              <a:t>This is one of the </a:t>
            </a:r>
            <a:r>
              <a:rPr lang="en-US" sz="1800" dirty="0">
                <a:latin typeface="Castellar" panose="020A0402060406010301" pitchFamily="18" charset="0"/>
              </a:rPr>
              <a:t>most important </a:t>
            </a:r>
            <a:r>
              <a:rPr lang="en-US" sz="1800" dirty="0"/>
              <a:t>theoretical</a:t>
            </a:r>
            <a:r>
              <a:rPr lang="en-US" sz="1800" dirty="0">
                <a:latin typeface="Castellar" panose="020A0402060406010301" pitchFamily="18" charset="0"/>
              </a:rPr>
              <a:t> </a:t>
            </a:r>
            <a:r>
              <a:rPr lang="en-US" sz="1800" dirty="0"/>
              <a:t>concepts in mathematics</a:t>
            </a:r>
          </a:p>
          <a:p>
            <a:r>
              <a:rPr lang="en-US" sz="1800" dirty="0"/>
              <a:t>It is one of the three rules required to prove that the set you’re working with is a </a:t>
            </a:r>
            <a:r>
              <a:rPr lang="en-US" sz="1800" b="1" dirty="0"/>
              <a:t>metric space</a:t>
            </a:r>
          </a:p>
          <a:p>
            <a:r>
              <a:rPr lang="en-US" sz="1800" dirty="0"/>
              <a:t>A </a:t>
            </a:r>
            <a:r>
              <a:rPr lang="en-US" sz="1800" b="1" dirty="0"/>
              <a:t>metric </a:t>
            </a:r>
            <a:r>
              <a:rPr lang="en-US" sz="1800" dirty="0"/>
              <a:t>defines the concept of distance between any 2 members of the set you’re in (sets like ℝ or ℕ)</a:t>
            </a:r>
          </a:p>
        </p:txBody>
      </p:sp>
    </p:spTree>
    <p:extLst>
      <p:ext uri="{BB962C8B-B14F-4D97-AF65-F5344CB8AC3E}">
        <p14:creationId xmlns:p14="http://schemas.microsoft.com/office/powerpoint/2010/main" val="358408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DA79-F068-4D32-93F5-B4E78C096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So what is it?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9ED7B4-80F9-4186-9CA4-72A6C67ADB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83956" y="2133600"/>
                <a:ext cx="4140772" cy="3777622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>
                    <a:solidFill>
                      <a:schemeClr val="tx1"/>
                    </a:solidFill>
                  </a:rPr>
                  <a:t>The triangle inequality states that for any triangle, the sum of the lengths of any two sides must be greater than or equal to the length of the remaining side.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≤|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tx1"/>
                    </a:solidFill>
                  </a:rPr>
                  <a:t>Where Z, X and Y are points on the triangle</a:t>
                </a: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9ED7B4-80F9-4186-9CA4-72A6C67ADB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83956" y="2133600"/>
                <a:ext cx="4140772" cy="3777622"/>
              </a:xfrm>
              <a:blipFill>
                <a:blip r:embed="rId2"/>
                <a:stretch>
                  <a:fillRect l="-735" t="-484" r="-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riangle inequality - Wikipedia">
            <a:extLst>
              <a:ext uri="{FF2B5EF4-FFF2-40B4-BE49-F238E27FC236}">
                <a16:creationId xmlns:a16="http://schemas.microsoft.com/office/drawing/2014/main" id="{9AE258DD-F304-4580-8841-E44237C90D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92"/>
          <a:stretch/>
        </p:blipFill>
        <p:spPr bwMode="auto">
          <a:xfrm>
            <a:off x="6091916" y="645106"/>
            <a:ext cx="5451627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64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9A9B2-2043-4617-959C-010DCA8FC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 fontScale="90000"/>
          </a:bodyPr>
          <a:lstStyle/>
          <a:p>
            <a:r>
              <a:rPr lang="en-US"/>
              <a:t>Fun Stuff: Defining a Metric Space</a:t>
            </a:r>
            <a:br>
              <a:rPr lang="en-US"/>
            </a:br>
            <a:r>
              <a:rPr lang="en-US"/>
              <a:t>(-:Not Required:-)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FCD623-5E31-4EEB-B1C0-DE2718FA21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78024"/>
                <a:ext cx="10515600" cy="3694176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To define a metric space on a set we need to satisfy 3 (technically 4) conditions: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200" dirty="0"/>
                  <a:t>The distance </a:t>
                </a:r>
                <a:r>
                  <a:rPr lang="en-US" sz="2200" b="1" dirty="0"/>
                  <a:t>d </a:t>
                </a:r>
                <a:r>
                  <a:rPr lang="en-US" sz="2200" dirty="0"/>
                  <a:t>from a point to itself is 0.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200" b="0" i="1">
                        <a:latin typeface="Cambria Math" panose="02040503050406030204" pitchFamily="18" charset="0"/>
                      </a:rPr>
                      <m:t>=0,  ∀</m:t>
                    </m:r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200" b="1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200" dirty="0"/>
                  <a:t>The distance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2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200" dirty="0"/>
                  <a:t> (equivalent distances).</a:t>
                </a:r>
                <a:endParaRPr lang="en-US" sz="2200" i="1" dirty="0"/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en-US" sz="2200" dirty="0"/>
                  <a:t>The distance between 2 distinct points is positive.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&gt;0,  ∀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200" dirty="0"/>
                  <a:t>The distance from A to B is less than or equal to the distance from A to B via a third point C.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200" b="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2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,  ∀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FCD623-5E31-4EEB-B1C0-DE2718FA21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78024"/>
                <a:ext cx="10515600" cy="3694176"/>
              </a:xfrm>
              <a:blipFill>
                <a:blip r:embed="rId2"/>
                <a:stretch>
                  <a:fillRect l="-464" t="-115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006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Stock Vector in 2020 | Space tattoo sleeve, Sacred geometry ...">
            <a:extLst>
              <a:ext uri="{FF2B5EF4-FFF2-40B4-BE49-F238E27FC236}">
                <a16:creationId xmlns:a16="http://schemas.microsoft.com/office/drawing/2014/main" id="{3442238B-928B-4BE3-B863-D49DFAB68F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52" r="9090" b="673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Rectangle 192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BF933-5829-4DA7-9426-1F8B24F7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So </a:t>
            </a:r>
            <a:r>
              <a:rPr lang="en-US" sz="2800" dirty="0">
                <a:latin typeface="Castellar" panose="020A0402060406010301" pitchFamily="18" charset="0"/>
              </a:rPr>
              <a:t>what</a:t>
            </a:r>
            <a:r>
              <a:rPr lang="en-US" sz="2800" dirty="0"/>
              <a:t> does that </a:t>
            </a:r>
            <a:r>
              <a:rPr lang="en-US" sz="2800" dirty="0">
                <a:latin typeface="Castellar" panose="020A0402060406010301" pitchFamily="18" charset="0"/>
              </a:rPr>
              <a:t>mean</a:t>
            </a:r>
            <a:r>
              <a:rPr lang="en-US" sz="2800" dirty="0"/>
              <a:t>?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8" name="Content Placeholder 5127">
            <a:extLst>
              <a:ext uri="{FF2B5EF4-FFF2-40B4-BE49-F238E27FC236}">
                <a16:creationId xmlns:a16="http://schemas.microsoft.com/office/drawing/2014/main" id="{1E135F15-D73A-4AA9-8A1F-7C8A4D77A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Given a distance function, we can determine if it allows us to measure the </a:t>
            </a:r>
            <a:r>
              <a:rPr lang="en-US" sz="1700" i="1" dirty="0"/>
              <a:t>distance </a:t>
            </a:r>
            <a:r>
              <a:rPr lang="en-US" sz="1700" dirty="0"/>
              <a:t>between any 2 points on a set</a:t>
            </a:r>
          </a:p>
          <a:p>
            <a:r>
              <a:rPr lang="en-US" sz="1700" dirty="0"/>
              <a:t>Like the function |x-y| can be used as a metric for the ℝ</a:t>
            </a:r>
          </a:p>
          <a:p>
            <a:r>
              <a:rPr lang="en-US" sz="1700" dirty="0"/>
              <a:t>All the way to doing awesome stuff like measuring the difference between </a:t>
            </a:r>
            <a:r>
              <a:rPr lang="en-US" sz="1700" dirty="0">
                <a:hlinkClick r:id="rId3"/>
              </a:rPr>
              <a:t>microbial samples</a:t>
            </a:r>
            <a:r>
              <a:rPr lang="en-US" sz="1700" dirty="0"/>
              <a:t> or </a:t>
            </a:r>
            <a:r>
              <a:rPr lang="en-US" sz="1700" dirty="0">
                <a:hlinkClick r:id="rId4"/>
              </a:rPr>
              <a:t>customers</a:t>
            </a:r>
            <a:r>
              <a:rPr lang="en-US" sz="1700" dirty="0"/>
              <a:t> 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7F4B1BD-EEAC-4D47-BA70-BE6F70C94DE1}"/>
              </a:ext>
            </a:extLst>
          </p:cNvPr>
          <p:cNvSpPr txBox="1">
            <a:spLocks/>
          </p:cNvSpPr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221645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2ACA6-A6EE-469E-AC99-F29E340A8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/>
              <a:t>So is x, y ∈ ℝ, then |x + y| = |x| + |y| true?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6BB1B2-C238-4A57-970E-973B0432D8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648" y="3355848"/>
                <a:ext cx="6268770" cy="28254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Its False!</a:t>
                </a:r>
              </a:p>
              <a:p>
                <a:r>
                  <a:rPr lang="en-US" sz="1800" dirty="0"/>
                  <a:t>Pick x = 5 and y = -5</a:t>
                </a:r>
              </a:p>
              <a:p>
                <a:r>
                  <a:rPr lang="en-US" sz="1800" dirty="0"/>
                  <a:t>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5 −5</m:t>
                        </m:r>
                      </m:e>
                    </m:d>
                    <m:r>
                      <a:rPr lang="en-US" sz="18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This was a disproof by example (there exists an element such that our assumption turns to poo)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6BB1B2-C238-4A57-970E-973B0432D8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648" y="3355848"/>
                <a:ext cx="6268770" cy="2825496"/>
              </a:xfrm>
              <a:blipFill>
                <a:blip r:embed="rId2"/>
                <a:stretch>
                  <a:fillRect l="-875" t="-864" r="-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Poop Emoji [Free Download Poop Emoji in PNG] | Emoji Island">
            <a:extLst>
              <a:ext uri="{FF2B5EF4-FFF2-40B4-BE49-F238E27FC236}">
                <a16:creationId xmlns:a16="http://schemas.microsoft.com/office/drawing/2014/main" id="{5FE56A4C-085A-4E52-8C59-AF143F319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94066" y="1272395"/>
            <a:ext cx="4237686" cy="423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25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1A4588A-55D5-49B8-BE41-54ACDCFF2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7 Toxic Thinking Mistakes That Will Keep You From Being Mentally ...">
            <a:extLst>
              <a:ext uri="{FF2B5EF4-FFF2-40B4-BE49-F238E27FC236}">
                <a16:creationId xmlns:a16="http://schemas.microsoft.com/office/drawing/2014/main" id="{571D64BE-57B8-44FB-B030-5DE77F734A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25"/>
          <a:stretch/>
        </p:blipFill>
        <p:spPr bwMode="auto">
          <a:xfrm>
            <a:off x="20" y="10"/>
            <a:ext cx="12191980" cy="446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F97E7EA2-EDCD-47E9-81BC-415C606D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19552"/>
            <a:ext cx="9382538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F2A4AC9-7568-4477-8B74-4A403586BD5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66928" y="4203278"/>
                <a:ext cx="8557193" cy="536063"/>
              </a:xfrm>
            </p:spPr>
            <p:txBody>
              <a:bodyPr>
                <a:normAutofit/>
              </a:bodyPr>
              <a:lstStyle/>
              <a:p>
                <a:r>
                  <a:rPr lang="en-US" sz="1500">
                    <a:solidFill>
                      <a:schemeClr val="bg1"/>
                    </a:solidFill>
                  </a:rPr>
                  <a:t>Prove or Disprove:</a:t>
                </a:r>
                <a:br>
                  <a:rPr lang="en-US" sz="1500">
                    <a:solidFill>
                      <a:schemeClr val="bg1"/>
                    </a:solidFill>
                  </a:rPr>
                </a:br>
                <a:r>
                  <a:rPr lang="en-US" sz="1500">
                    <a:solidFill>
                      <a:schemeClr val="bg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m:rPr>
                        <m:nor/>
                      </m:rPr>
                      <a:rPr lang="en-US" sz="1500">
                        <a:solidFill>
                          <a:schemeClr val="bg1"/>
                        </a:solidFill>
                      </a:rPr>
                      <m:t>ℕ</m:t>
                    </m:r>
                  </m:oMath>
                </a14:m>
                <a:r>
                  <a:rPr lang="en-US" sz="1500">
                    <a:solidFill>
                      <a:schemeClr val="bg1"/>
                    </a:solidFill>
                  </a:rPr>
                  <a:t>, the integer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5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5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5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sz="15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+31 </m:t>
                    </m:r>
                  </m:oMath>
                </a14:m>
                <a:r>
                  <a:rPr lang="en-US" sz="1500">
                    <a:solidFill>
                      <a:schemeClr val="bg1"/>
                    </a:solidFill>
                  </a:rPr>
                  <a:t>is prime.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F2A4AC9-7568-4477-8B74-4A403586BD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66928" y="4203278"/>
                <a:ext cx="8557193" cy="536063"/>
              </a:xfrm>
              <a:blipFill>
                <a:blip r:embed="rId3"/>
                <a:stretch>
                  <a:fillRect l="-285" t="-3448" b="-11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A0E98-0BD2-41BC-B5AE-5C680B4D0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4956314"/>
            <a:ext cx="11058144" cy="1306417"/>
          </a:xfrm>
        </p:spPr>
        <p:txBody>
          <a:bodyPr>
            <a:normAutofit/>
          </a:bodyPr>
          <a:lstStyle/>
          <a:p>
            <a:r>
              <a:rPr lang="en-US" sz="1700" dirty="0">
                <a:hlinkClick r:id="rId4"/>
              </a:rPr>
              <a:t>Thinking time</a:t>
            </a:r>
            <a:r>
              <a:rPr lang="en-US" sz="1700" dirty="0"/>
              <a:t>…</a:t>
            </a:r>
          </a:p>
          <a:p>
            <a:r>
              <a:rPr lang="en-US" sz="1700" dirty="0"/>
              <a:t>Still stuck? Think about this…are even numbers greater than 2 prime? Maybe you find a way to make the above formula even?</a:t>
            </a:r>
          </a:p>
        </p:txBody>
      </p:sp>
    </p:spTree>
    <p:extLst>
      <p:ext uri="{BB962C8B-B14F-4D97-AF65-F5344CB8AC3E}">
        <p14:creationId xmlns:p14="http://schemas.microsoft.com/office/powerpoint/2010/main" val="310214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6EFB-6CAE-4D11-A38B-DBDA8A3E7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it up!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7C886D-A831-41A4-AAB5-423BEAC36C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We know that 31 is odd, so for what values of n can we make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odd and therefore make the whole formula even?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𝑤h𝑖𝑐h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𝑎𝑙𝑤𝑎𝑦𝑠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𝑒𝑣𝑒𝑛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1" dirty="0"/>
                  <a:t>That doesn’t work</a:t>
                </a:r>
                <a:r>
                  <a:rPr lang="en-US" dirty="0"/>
                  <a:t>! So let's try a different approach. We need an even number that when added to 31 will be composite.</a:t>
                </a:r>
              </a:p>
              <a:p>
                <a:pPr marL="0" indent="0">
                  <a:buNone/>
                </a:pPr>
                <a:r>
                  <a:rPr lang="en-US" dirty="0"/>
                  <a:t>For this case it suffices to find one example where the premise breaks down. Pick n = 31 to see some magic.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7C886D-A831-41A4-AAB5-423BEAC36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9" t="-1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Break It Down Music - Home | Facebook">
            <a:extLst>
              <a:ext uri="{FF2B5EF4-FFF2-40B4-BE49-F238E27FC236}">
                <a16:creationId xmlns:a16="http://schemas.microsoft.com/office/drawing/2014/main" id="{EB969EAE-F10C-4C0A-A12D-3F553BCB4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979" y="432816"/>
            <a:ext cx="3514725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35238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413024"/>
      </a:dk2>
      <a:lt2>
        <a:srgbClr val="E8E2E8"/>
      </a:lt2>
      <a:accent1>
        <a:srgbClr val="32B93C"/>
      </a:accent1>
      <a:accent2>
        <a:srgbClr val="56B425"/>
      </a:accent2>
      <a:accent3>
        <a:srgbClr val="8FAD2F"/>
      </a:accent3>
      <a:accent4>
        <a:srgbClr val="B89E26"/>
      </a:accent4>
      <a:accent5>
        <a:srgbClr val="D67A3A"/>
      </a:accent5>
      <a:accent6>
        <a:srgbClr val="C4282A"/>
      </a:accent6>
      <a:hlink>
        <a:srgbClr val="A6773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760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Avenir Next LT Pro</vt:lpstr>
      <vt:lpstr>Calibri</vt:lpstr>
      <vt:lpstr>Cambria Math</vt:lpstr>
      <vt:lpstr>Castellar</vt:lpstr>
      <vt:lpstr>Century Gothic</vt:lpstr>
      <vt:lpstr>Wingdings 3</vt:lpstr>
      <vt:lpstr>AccentBoxVTI</vt:lpstr>
      <vt:lpstr>Ion</vt:lpstr>
      <vt:lpstr>Wisp</vt:lpstr>
      <vt:lpstr>Proofs</vt:lpstr>
      <vt:lpstr>Prove or Disprove: If x, y ∈ ℝ, then |x + y| = |x| + |y|.</vt:lpstr>
      <vt:lpstr>The Triangle Inequality </vt:lpstr>
      <vt:lpstr>So what is it?</vt:lpstr>
      <vt:lpstr>Fun Stuff: Defining a Metric Space (-:Not Required:-)</vt:lpstr>
      <vt:lpstr>So what does that mean?</vt:lpstr>
      <vt:lpstr>So is x, y ∈ ℝ, then |x + y| = |x| + |y| true?</vt:lpstr>
      <vt:lpstr>Prove or Disprove: For n ∈"N", the integer 2n^2-4n+31 is prime.</vt:lpstr>
      <vt:lpstr>Break it up!</vt:lpstr>
      <vt:lpstr>Wait WHAT just happened?</vt:lpstr>
      <vt:lpstr>Mathematical bread</vt:lpstr>
      <vt:lpstr>Use this anywhere</vt:lpstr>
      <vt:lpstr>Keep on doing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Proofs</dc:title>
  <dc:creator>Ariel Avshalom</dc:creator>
  <cp:lastModifiedBy>Ariel Avshalom</cp:lastModifiedBy>
  <cp:revision>1</cp:revision>
  <dcterms:created xsi:type="dcterms:W3CDTF">2020-03-29T04:12:27Z</dcterms:created>
  <dcterms:modified xsi:type="dcterms:W3CDTF">2020-03-29T04:14:43Z</dcterms:modified>
</cp:coreProperties>
</file>