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357184-8480-A746-B9E8-C78FBFF5214A}" v="28" dt="2020-02-19T23:15:07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755" autoAdjust="0"/>
    <p:restoredTop sz="94660"/>
  </p:normalViewPr>
  <p:slideViewPr>
    <p:cSldViewPr snapToGrid="0">
      <p:cViewPr varScale="1">
        <p:scale>
          <a:sx n="80" d="100"/>
          <a:sy n="80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el Avshalom" userId="ad20b999a1aae67d" providerId="LiveId" clId="{10357184-8480-A746-B9E8-C78FBFF5214A}"/>
    <pc:docChg chg="custSel modSld">
      <pc:chgData name="Ariel Avshalom" userId="ad20b999a1aae67d" providerId="LiveId" clId="{10357184-8480-A746-B9E8-C78FBFF5214A}" dt="2020-02-19T23:15:11.893" v="52" actId="1076"/>
      <pc:docMkLst>
        <pc:docMk/>
      </pc:docMkLst>
      <pc:sldChg chg="modAnim">
        <pc:chgData name="Ariel Avshalom" userId="ad20b999a1aae67d" providerId="LiveId" clId="{10357184-8480-A746-B9E8-C78FBFF5214A}" dt="2020-02-19T19:20:05.955" v="5"/>
        <pc:sldMkLst>
          <pc:docMk/>
          <pc:sldMk cId="614216956" sldId="259"/>
        </pc:sldMkLst>
      </pc:sldChg>
      <pc:sldChg chg="modSp">
        <pc:chgData name="Ariel Avshalom" userId="ad20b999a1aae67d" providerId="LiveId" clId="{10357184-8480-A746-B9E8-C78FBFF5214A}" dt="2020-02-19T23:13:02.788" v="18" actId="1076"/>
        <pc:sldMkLst>
          <pc:docMk/>
          <pc:sldMk cId="1523863721" sldId="263"/>
        </pc:sldMkLst>
        <pc:spChg chg="mod">
          <ac:chgData name="Ariel Avshalom" userId="ad20b999a1aae67d" providerId="LiveId" clId="{10357184-8480-A746-B9E8-C78FBFF5214A}" dt="2020-02-19T23:12:51.894" v="17" actId="403"/>
          <ac:spMkLst>
            <pc:docMk/>
            <pc:sldMk cId="1523863721" sldId="263"/>
            <ac:spMk id="3" creationId="{A047EE3E-F686-4627-887F-05029D03E88C}"/>
          </ac:spMkLst>
        </pc:spChg>
        <pc:picChg chg="mod">
          <ac:chgData name="Ariel Avshalom" userId="ad20b999a1aae67d" providerId="LiveId" clId="{10357184-8480-A746-B9E8-C78FBFF5214A}" dt="2020-02-19T23:13:02.788" v="18" actId="1076"/>
          <ac:picMkLst>
            <pc:docMk/>
            <pc:sldMk cId="1523863721" sldId="263"/>
            <ac:picMk id="5122" creationId="{796CD470-FF28-4BBF-AC4F-DFA6B8DE3862}"/>
          </ac:picMkLst>
        </pc:picChg>
      </pc:sldChg>
      <pc:sldChg chg="modSp">
        <pc:chgData name="Ariel Avshalom" userId="ad20b999a1aae67d" providerId="LiveId" clId="{10357184-8480-A746-B9E8-C78FBFF5214A}" dt="2020-02-19T23:12:33.679" v="14" actId="27636"/>
        <pc:sldMkLst>
          <pc:docMk/>
          <pc:sldMk cId="701431556" sldId="264"/>
        </pc:sldMkLst>
        <pc:spChg chg="mod">
          <ac:chgData name="Ariel Avshalom" userId="ad20b999a1aae67d" providerId="LiveId" clId="{10357184-8480-A746-B9E8-C78FBFF5214A}" dt="2020-02-19T23:12:33.679" v="14" actId="27636"/>
          <ac:spMkLst>
            <pc:docMk/>
            <pc:sldMk cId="701431556" sldId="264"/>
            <ac:spMk id="3" creationId="{28B4722D-B527-4EB3-832B-D5DC2E7EAE62}"/>
          </ac:spMkLst>
        </pc:spChg>
      </pc:sldChg>
      <pc:sldChg chg="modSp">
        <pc:chgData name="Ariel Avshalom" userId="ad20b999a1aae67d" providerId="LiveId" clId="{10357184-8480-A746-B9E8-C78FBFF5214A}" dt="2020-02-19T23:13:36.180" v="30" actId="14100"/>
        <pc:sldMkLst>
          <pc:docMk/>
          <pc:sldMk cId="78175004" sldId="265"/>
        </pc:sldMkLst>
        <pc:spChg chg="mod">
          <ac:chgData name="Ariel Avshalom" userId="ad20b999a1aae67d" providerId="LiveId" clId="{10357184-8480-A746-B9E8-C78FBFF5214A}" dt="2020-02-19T23:13:36.180" v="30" actId="14100"/>
          <ac:spMkLst>
            <pc:docMk/>
            <pc:sldMk cId="78175004" sldId="265"/>
            <ac:spMk id="3" creationId="{340FB0A3-2DF0-4378-89D3-E8DB10A9C1F5}"/>
          </ac:spMkLst>
        </pc:spChg>
      </pc:sldChg>
      <pc:sldChg chg="modSp">
        <pc:chgData name="Ariel Avshalom" userId="ad20b999a1aae67d" providerId="LiveId" clId="{10357184-8480-A746-B9E8-C78FBFF5214A}" dt="2020-02-19T23:14:16.335" v="37" actId="404"/>
        <pc:sldMkLst>
          <pc:docMk/>
          <pc:sldMk cId="2833260800" sldId="266"/>
        </pc:sldMkLst>
        <pc:graphicFrameChg chg="mod modGraphic">
          <ac:chgData name="Ariel Avshalom" userId="ad20b999a1aae67d" providerId="LiveId" clId="{10357184-8480-A746-B9E8-C78FBFF5214A}" dt="2020-02-19T23:14:16.335" v="37" actId="404"/>
          <ac:graphicFrameMkLst>
            <pc:docMk/>
            <pc:sldMk cId="2833260800" sldId="266"/>
            <ac:graphicFrameMk id="5" creationId="{56F447E4-346E-4E96-9D0A-6F33D5AC5191}"/>
          </ac:graphicFrameMkLst>
        </pc:graphicFrameChg>
      </pc:sldChg>
      <pc:sldChg chg="addSp modSp">
        <pc:chgData name="Ariel Avshalom" userId="ad20b999a1aae67d" providerId="LiveId" clId="{10357184-8480-A746-B9E8-C78FBFF5214A}" dt="2020-02-19T23:15:11.893" v="52" actId="1076"/>
        <pc:sldMkLst>
          <pc:docMk/>
          <pc:sldMk cId="4090219148" sldId="269"/>
        </pc:sldMkLst>
        <pc:spChg chg="add mod">
          <ac:chgData name="Ariel Avshalom" userId="ad20b999a1aae67d" providerId="LiveId" clId="{10357184-8480-A746-B9E8-C78FBFF5214A}" dt="2020-02-19T23:15:11.893" v="52" actId="1076"/>
          <ac:spMkLst>
            <pc:docMk/>
            <pc:sldMk cId="4090219148" sldId="269"/>
            <ac:spMk id="3" creationId="{90C6F715-BD94-A54B-B47C-98AEF1C8721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54762A-6357-4CDD-B281-F5C1F7A7FC8E}" type="doc">
      <dgm:prSet loTypeId="urn:microsoft.com/office/officeart/2005/8/layout/vList2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C7B0F9CB-D5A0-4F57-A102-FD9C953267C0}">
      <dgm:prSet/>
      <dgm:spPr/>
      <dgm:t>
        <a:bodyPr/>
        <a:lstStyle/>
        <a:p>
          <a:r>
            <a:rPr lang="en-US" dirty="0"/>
            <a:t>There are cases when the conditional and its converse have the same truth value (either both true or both false).</a:t>
          </a:r>
        </a:p>
      </dgm:t>
    </dgm:pt>
    <dgm:pt modelId="{EC8DF12F-0029-40C0-BCF1-6823D1FD3784}" type="parTrans" cxnId="{C3D5C580-FEDD-4DD4-B0DA-9EAE39FA86DE}">
      <dgm:prSet/>
      <dgm:spPr/>
      <dgm:t>
        <a:bodyPr/>
        <a:lstStyle/>
        <a:p>
          <a:endParaRPr lang="en-US"/>
        </a:p>
      </dgm:t>
    </dgm:pt>
    <dgm:pt modelId="{32ECA6F7-47C9-4DB3-83E9-BC1FD5196D35}" type="sibTrans" cxnId="{C3D5C580-FEDD-4DD4-B0DA-9EAE39FA86DE}">
      <dgm:prSet/>
      <dgm:spPr/>
      <dgm:t>
        <a:bodyPr/>
        <a:lstStyle/>
        <a:p>
          <a:endParaRPr lang="en-US"/>
        </a:p>
      </dgm:t>
    </dgm:pt>
    <dgm:pt modelId="{A642FDFD-595A-4856-BEC8-7C5AD1814D6B}">
      <dgm:prSet/>
      <dgm:spPr/>
      <dgm:t>
        <a:bodyPr/>
        <a:lstStyle/>
        <a:p>
          <a:r>
            <a:rPr lang="en-US" dirty="0"/>
            <a:t>When this occurs, we call it the biconditional ⇔ </a:t>
          </a:r>
        </a:p>
      </dgm:t>
    </dgm:pt>
    <dgm:pt modelId="{DEDA5A07-0034-4EBD-9033-36C6DED30575}" type="parTrans" cxnId="{1ED9D8CF-CFFB-4092-AB84-EA6E4947EB7F}">
      <dgm:prSet/>
      <dgm:spPr/>
      <dgm:t>
        <a:bodyPr/>
        <a:lstStyle/>
        <a:p>
          <a:endParaRPr lang="en-US"/>
        </a:p>
      </dgm:t>
    </dgm:pt>
    <dgm:pt modelId="{1A3F01C2-894D-427B-A6E6-FCEDFDB000F8}" type="sibTrans" cxnId="{1ED9D8CF-CFFB-4092-AB84-EA6E4947EB7F}">
      <dgm:prSet/>
      <dgm:spPr/>
      <dgm:t>
        <a:bodyPr/>
        <a:lstStyle/>
        <a:p>
          <a:endParaRPr lang="en-US"/>
        </a:p>
      </dgm:t>
    </dgm:pt>
    <dgm:pt modelId="{384E7D48-0406-4205-91C9-28742F89B30B}">
      <dgm:prSet/>
      <dgm:spPr/>
      <dgm:t>
        <a:bodyPr/>
        <a:lstStyle/>
        <a:p>
          <a:r>
            <a:rPr lang="en-US" dirty="0"/>
            <a:t>The biconditional can be translated to </a:t>
          </a:r>
        </a:p>
        <a:p>
          <a:r>
            <a:rPr lang="en-US" dirty="0"/>
            <a:t>(P ⇒ Q) ∧ (Q ⇒ P)</a:t>
          </a:r>
        </a:p>
      </dgm:t>
    </dgm:pt>
    <dgm:pt modelId="{B3E75983-E3D8-4F91-B84D-F8DB2657E887}" type="parTrans" cxnId="{40D0B156-BE95-4C8A-A555-A215CB9B74CD}">
      <dgm:prSet/>
      <dgm:spPr/>
      <dgm:t>
        <a:bodyPr/>
        <a:lstStyle/>
        <a:p>
          <a:endParaRPr lang="en-US"/>
        </a:p>
      </dgm:t>
    </dgm:pt>
    <dgm:pt modelId="{F2574EAB-1DA9-4B41-8272-651C211A31C3}" type="sibTrans" cxnId="{40D0B156-BE95-4C8A-A555-A215CB9B74CD}">
      <dgm:prSet/>
      <dgm:spPr/>
      <dgm:t>
        <a:bodyPr/>
        <a:lstStyle/>
        <a:p>
          <a:endParaRPr lang="en-US"/>
        </a:p>
      </dgm:t>
    </dgm:pt>
    <dgm:pt modelId="{BEE3C07E-CC90-45F4-AA9C-6C4D8232EBFD}">
      <dgm:prSet/>
      <dgm:spPr/>
      <dgm:t>
        <a:bodyPr/>
        <a:lstStyle/>
        <a:p>
          <a:r>
            <a:rPr lang="en-US" dirty="0"/>
            <a:t>This is read as </a:t>
          </a:r>
          <a:r>
            <a:rPr lang="en-US" b="1" dirty="0"/>
            <a:t>P if Q and P only if Q </a:t>
          </a:r>
          <a:r>
            <a:rPr lang="en-US" dirty="0"/>
            <a:t>or </a:t>
          </a:r>
          <a:r>
            <a:rPr lang="en-US" b="1" dirty="0"/>
            <a:t>P if and only if Q (P IFF Q)</a:t>
          </a:r>
          <a:endParaRPr lang="en-US" dirty="0"/>
        </a:p>
      </dgm:t>
    </dgm:pt>
    <dgm:pt modelId="{DCC74830-62A6-4AB4-BEE9-26AC0073A5DF}" type="parTrans" cxnId="{6B445929-A3DF-4FB6-838F-5E6053C41999}">
      <dgm:prSet/>
      <dgm:spPr/>
      <dgm:t>
        <a:bodyPr/>
        <a:lstStyle/>
        <a:p>
          <a:endParaRPr lang="en-US"/>
        </a:p>
      </dgm:t>
    </dgm:pt>
    <dgm:pt modelId="{6F712A9E-FA05-4C2E-B7CF-41ED7FB33A1F}" type="sibTrans" cxnId="{6B445929-A3DF-4FB6-838F-5E6053C41999}">
      <dgm:prSet/>
      <dgm:spPr/>
      <dgm:t>
        <a:bodyPr/>
        <a:lstStyle/>
        <a:p>
          <a:endParaRPr lang="en-US"/>
        </a:p>
      </dgm:t>
    </dgm:pt>
    <dgm:pt modelId="{69FA4FC6-B6F6-41D4-9312-637EBB7DB53C}" type="pres">
      <dgm:prSet presAssocID="{7554762A-6357-4CDD-B281-F5C1F7A7FC8E}" presName="linear" presStyleCnt="0">
        <dgm:presLayoutVars>
          <dgm:animLvl val="lvl"/>
          <dgm:resizeHandles val="exact"/>
        </dgm:presLayoutVars>
      </dgm:prSet>
      <dgm:spPr/>
    </dgm:pt>
    <dgm:pt modelId="{96490D89-3799-4868-8CA3-8DB9A6E499F4}" type="pres">
      <dgm:prSet presAssocID="{C7B0F9CB-D5A0-4F57-A102-FD9C953267C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7576390-71A5-412F-B82A-3C4BECC51FA7}" type="pres">
      <dgm:prSet presAssocID="{32ECA6F7-47C9-4DB3-83E9-BC1FD5196D35}" presName="spacer" presStyleCnt="0"/>
      <dgm:spPr/>
    </dgm:pt>
    <dgm:pt modelId="{A5E6503B-62DD-4702-BE75-EF81975D55B6}" type="pres">
      <dgm:prSet presAssocID="{A642FDFD-595A-4856-BEC8-7C5AD1814D6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B7CD77E-833D-4D5A-9373-19481A317B06}" type="pres">
      <dgm:prSet presAssocID="{1A3F01C2-894D-427B-A6E6-FCEDFDB000F8}" presName="spacer" presStyleCnt="0"/>
      <dgm:spPr/>
    </dgm:pt>
    <dgm:pt modelId="{4B9CD04B-1561-4B87-A5E5-0E8CB72FF0FC}" type="pres">
      <dgm:prSet presAssocID="{384E7D48-0406-4205-91C9-28742F89B30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27BFD66-1561-4849-88DE-6A98E83E7DCA}" type="pres">
      <dgm:prSet presAssocID="{384E7D48-0406-4205-91C9-28742F89B30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B445929-A3DF-4FB6-838F-5E6053C41999}" srcId="{384E7D48-0406-4205-91C9-28742F89B30B}" destId="{BEE3C07E-CC90-45F4-AA9C-6C4D8232EBFD}" srcOrd="0" destOrd="0" parTransId="{DCC74830-62A6-4AB4-BEE9-26AC0073A5DF}" sibTransId="{6F712A9E-FA05-4C2E-B7CF-41ED7FB33A1F}"/>
    <dgm:cxn modelId="{40D0B156-BE95-4C8A-A555-A215CB9B74CD}" srcId="{7554762A-6357-4CDD-B281-F5C1F7A7FC8E}" destId="{384E7D48-0406-4205-91C9-28742F89B30B}" srcOrd="2" destOrd="0" parTransId="{B3E75983-E3D8-4F91-B84D-F8DB2657E887}" sibTransId="{F2574EAB-1DA9-4B41-8272-651C211A31C3}"/>
    <dgm:cxn modelId="{0BE1DD59-31E0-4787-AA29-02B55EEA0807}" type="presOf" srcId="{BEE3C07E-CC90-45F4-AA9C-6C4D8232EBFD}" destId="{E27BFD66-1561-4849-88DE-6A98E83E7DCA}" srcOrd="0" destOrd="0" presId="urn:microsoft.com/office/officeart/2005/8/layout/vList2"/>
    <dgm:cxn modelId="{C3D5C580-FEDD-4DD4-B0DA-9EAE39FA86DE}" srcId="{7554762A-6357-4CDD-B281-F5C1F7A7FC8E}" destId="{C7B0F9CB-D5A0-4F57-A102-FD9C953267C0}" srcOrd="0" destOrd="0" parTransId="{EC8DF12F-0029-40C0-BCF1-6823D1FD3784}" sibTransId="{32ECA6F7-47C9-4DB3-83E9-BC1FD5196D35}"/>
    <dgm:cxn modelId="{071A54A4-DB32-46EB-9DF0-46386E1E519F}" type="presOf" srcId="{384E7D48-0406-4205-91C9-28742F89B30B}" destId="{4B9CD04B-1561-4B87-A5E5-0E8CB72FF0FC}" srcOrd="0" destOrd="0" presId="urn:microsoft.com/office/officeart/2005/8/layout/vList2"/>
    <dgm:cxn modelId="{0D6B44BB-30ED-456E-B947-89B4A672B838}" type="presOf" srcId="{A642FDFD-595A-4856-BEC8-7C5AD1814D6B}" destId="{A5E6503B-62DD-4702-BE75-EF81975D55B6}" srcOrd="0" destOrd="0" presId="urn:microsoft.com/office/officeart/2005/8/layout/vList2"/>
    <dgm:cxn modelId="{1ED9D8CF-CFFB-4092-AB84-EA6E4947EB7F}" srcId="{7554762A-6357-4CDD-B281-F5C1F7A7FC8E}" destId="{A642FDFD-595A-4856-BEC8-7C5AD1814D6B}" srcOrd="1" destOrd="0" parTransId="{DEDA5A07-0034-4EBD-9033-36C6DED30575}" sibTransId="{1A3F01C2-894D-427B-A6E6-FCEDFDB000F8}"/>
    <dgm:cxn modelId="{CC91A7DC-C83E-4A98-9D63-BC07E2BA0AF8}" type="presOf" srcId="{C7B0F9CB-D5A0-4F57-A102-FD9C953267C0}" destId="{96490D89-3799-4868-8CA3-8DB9A6E499F4}" srcOrd="0" destOrd="0" presId="urn:microsoft.com/office/officeart/2005/8/layout/vList2"/>
    <dgm:cxn modelId="{89B10EF8-ED22-4BFF-A860-2BE2693233C4}" type="presOf" srcId="{7554762A-6357-4CDD-B281-F5C1F7A7FC8E}" destId="{69FA4FC6-B6F6-41D4-9312-637EBB7DB53C}" srcOrd="0" destOrd="0" presId="urn:microsoft.com/office/officeart/2005/8/layout/vList2"/>
    <dgm:cxn modelId="{4D5FD5A2-AFA1-49AB-A963-5D6D9FDD2989}" type="presParOf" srcId="{69FA4FC6-B6F6-41D4-9312-637EBB7DB53C}" destId="{96490D89-3799-4868-8CA3-8DB9A6E499F4}" srcOrd="0" destOrd="0" presId="urn:microsoft.com/office/officeart/2005/8/layout/vList2"/>
    <dgm:cxn modelId="{4ED37E9E-746F-4C9B-9A29-19DDA4D77030}" type="presParOf" srcId="{69FA4FC6-B6F6-41D4-9312-637EBB7DB53C}" destId="{97576390-71A5-412F-B82A-3C4BECC51FA7}" srcOrd="1" destOrd="0" presId="urn:microsoft.com/office/officeart/2005/8/layout/vList2"/>
    <dgm:cxn modelId="{B9B370EC-8664-48CD-A9B8-DADF150A7D2A}" type="presParOf" srcId="{69FA4FC6-B6F6-41D4-9312-637EBB7DB53C}" destId="{A5E6503B-62DD-4702-BE75-EF81975D55B6}" srcOrd="2" destOrd="0" presId="urn:microsoft.com/office/officeart/2005/8/layout/vList2"/>
    <dgm:cxn modelId="{DADE66E0-22F7-4C84-BFBF-CD02FBD1015B}" type="presParOf" srcId="{69FA4FC6-B6F6-41D4-9312-637EBB7DB53C}" destId="{4B7CD77E-833D-4D5A-9373-19481A317B06}" srcOrd="3" destOrd="0" presId="urn:microsoft.com/office/officeart/2005/8/layout/vList2"/>
    <dgm:cxn modelId="{5B015B65-CA1F-4816-AA50-D7010D391899}" type="presParOf" srcId="{69FA4FC6-B6F6-41D4-9312-637EBB7DB53C}" destId="{4B9CD04B-1561-4B87-A5E5-0E8CB72FF0FC}" srcOrd="4" destOrd="0" presId="urn:microsoft.com/office/officeart/2005/8/layout/vList2"/>
    <dgm:cxn modelId="{2CBDADF9-7FA1-4144-9BE8-2DF88AB5B67D}" type="presParOf" srcId="{69FA4FC6-B6F6-41D4-9312-637EBB7DB53C}" destId="{E27BFD66-1561-4849-88DE-6A98E83E7DC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3B3878-2FEE-40B0-A28E-EF4C81A6024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B74B318-EC35-4BA4-8A10-413B4679B2BA}">
      <dgm:prSet/>
      <dgm:spPr/>
      <dgm:t>
        <a:bodyPr/>
        <a:lstStyle/>
        <a:p>
          <a:r>
            <a:rPr lang="en-US"/>
            <a:t>(P ∨ Q) ∧  ¬ (P ∧ Q) can be read as </a:t>
          </a:r>
        </a:p>
      </dgm:t>
    </dgm:pt>
    <dgm:pt modelId="{C713BD36-BF0B-46EB-8BF9-A35902C25F52}" type="parTrans" cxnId="{DEB4DA9D-23CF-4DE9-96D6-1B694D0C9209}">
      <dgm:prSet/>
      <dgm:spPr/>
      <dgm:t>
        <a:bodyPr/>
        <a:lstStyle/>
        <a:p>
          <a:endParaRPr lang="en-US"/>
        </a:p>
      </dgm:t>
    </dgm:pt>
    <dgm:pt modelId="{CCFFCEC1-ECA0-44D7-8B2B-B34D2AEFDCC1}" type="sibTrans" cxnId="{DEB4DA9D-23CF-4DE9-96D6-1B694D0C9209}">
      <dgm:prSet/>
      <dgm:spPr/>
      <dgm:t>
        <a:bodyPr/>
        <a:lstStyle/>
        <a:p>
          <a:endParaRPr lang="en-US"/>
        </a:p>
      </dgm:t>
    </dgm:pt>
    <dgm:pt modelId="{A6A5B54B-F4A8-4050-B905-055A9F14EF04}">
      <dgm:prSet/>
      <dgm:spPr/>
      <dgm:t>
        <a:bodyPr/>
        <a:lstStyle/>
        <a:p>
          <a:r>
            <a:rPr lang="en-US"/>
            <a:t>P or Q is true, and both P and Q are not true</a:t>
          </a:r>
        </a:p>
      </dgm:t>
    </dgm:pt>
    <dgm:pt modelId="{895D06EE-512D-4910-AFA2-5907ADDFF3DD}" type="parTrans" cxnId="{02D5E7E8-20AF-4B1D-8D75-E78C0F8CC264}">
      <dgm:prSet/>
      <dgm:spPr/>
      <dgm:t>
        <a:bodyPr/>
        <a:lstStyle/>
        <a:p>
          <a:endParaRPr lang="en-US"/>
        </a:p>
      </dgm:t>
    </dgm:pt>
    <dgm:pt modelId="{A02C7E4D-A0FD-4F58-BE72-132EDDD26C03}" type="sibTrans" cxnId="{02D5E7E8-20AF-4B1D-8D75-E78C0F8CC264}">
      <dgm:prSet/>
      <dgm:spPr/>
      <dgm:t>
        <a:bodyPr/>
        <a:lstStyle/>
        <a:p>
          <a:endParaRPr lang="en-US"/>
        </a:p>
      </dgm:t>
    </dgm:pt>
    <dgm:pt modelId="{0066FC95-0BC9-4AAE-A347-50CB55473735}">
      <dgm:prSet/>
      <dgm:spPr/>
      <dgm:t>
        <a:bodyPr/>
        <a:lstStyle/>
        <a:p>
          <a:r>
            <a:rPr lang="en-US"/>
            <a:t>This means that one of the statements can be true but both can’t be</a:t>
          </a:r>
        </a:p>
      </dgm:t>
    </dgm:pt>
    <dgm:pt modelId="{7B80A98F-A136-4431-B1A4-59F2F23CB36B}" type="parTrans" cxnId="{58C6919B-661E-4906-A191-0D1C2E24EFB3}">
      <dgm:prSet/>
      <dgm:spPr/>
      <dgm:t>
        <a:bodyPr/>
        <a:lstStyle/>
        <a:p>
          <a:endParaRPr lang="en-US"/>
        </a:p>
      </dgm:t>
    </dgm:pt>
    <dgm:pt modelId="{7183CDE9-794B-4A9A-8E12-D31F3B0104C5}" type="sibTrans" cxnId="{58C6919B-661E-4906-A191-0D1C2E24EFB3}">
      <dgm:prSet/>
      <dgm:spPr/>
      <dgm:t>
        <a:bodyPr/>
        <a:lstStyle/>
        <a:p>
          <a:endParaRPr lang="en-US"/>
        </a:p>
      </dgm:t>
    </dgm:pt>
    <dgm:pt modelId="{7E04093C-A50A-4812-8FFE-51A9F0858914}" type="pres">
      <dgm:prSet presAssocID="{963B3878-2FEE-40B0-A28E-EF4C81A602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18B2653-3741-41CF-B3B3-47233D3C6A92}" type="pres">
      <dgm:prSet presAssocID="{FB74B318-EC35-4BA4-8A10-413B4679B2BA}" presName="hierRoot1" presStyleCnt="0"/>
      <dgm:spPr/>
    </dgm:pt>
    <dgm:pt modelId="{5CEB8EB8-845E-47EA-8B94-5763A37E9BE9}" type="pres">
      <dgm:prSet presAssocID="{FB74B318-EC35-4BA4-8A10-413B4679B2BA}" presName="composite" presStyleCnt="0"/>
      <dgm:spPr/>
    </dgm:pt>
    <dgm:pt modelId="{46CF5E44-BF6C-4DC9-81CF-40B40BFECA10}" type="pres">
      <dgm:prSet presAssocID="{FB74B318-EC35-4BA4-8A10-413B4679B2BA}" presName="background" presStyleLbl="node0" presStyleIdx="0" presStyleCnt="3"/>
      <dgm:spPr/>
    </dgm:pt>
    <dgm:pt modelId="{35204473-4729-4BF6-82FE-C8660BF2A67A}" type="pres">
      <dgm:prSet presAssocID="{FB74B318-EC35-4BA4-8A10-413B4679B2BA}" presName="text" presStyleLbl="fgAcc0" presStyleIdx="0" presStyleCnt="3">
        <dgm:presLayoutVars>
          <dgm:chPref val="3"/>
        </dgm:presLayoutVars>
      </dgm:prSet>
      <dgm:spPr/>
    </dgm:pt>
    <dgm:pt modelId="{B0282CD3-EA3D-4988-A5D9-E63DDD039050}" type="pres">
      <dgm:prSet presAssocID="{FB74B318-EC35-4BA4-8A10-413B4679B2BA}" presName="hierChild2" presStyleCnt="0"/>
      <dgm:spPr/>
    </dgm:pt>
    <dgm:pt modelId="{DA7DE2DB-E00B-46D1-8CE4-A17EF3E2A7C8}" type="pres">
      <dgm:prSet presAssocID="{A6A5B54B-F4A8-4050-B905-055A9F14EF04}" presName="hierRoot1" presStyleCnt="0"/>
      <dgm:spPr/>
    </dgm:pt>
    <dgm:pt modelId="{3A3E2D13-0506-42BD-A9BF-68E607FBC9F2}" type="pres">
      <dgm:prSet presAssocID="{A6A5B54B-F4A8-4050-B905-055A9F14EF04}" presName="composite" presStyleCnt="0"/>
      <dgm:spPr/>
    </dgm:pt>
    <dgm:pt modelId="{6A5CA8D9-9E3F-41D5-9ED8-426C373917C6}" type="pres">
      <dgm:prSet presAssocID="{A6A5B54B-F4A8-4050-B905-055A9F14EF04}" presName="background" presStyleLbl="node0" presStyleIdx="1" presStyleCnt="3"/>
      <dgm:spPr/>
    </dgm:pt>
    <dgm:pt modelId="{C31A9AD4-A384-422F-BB95-C94DF0A27B4B}" type="pres">
      <dgm:prSet presAssocID="{A6A5B54B-F4A8-4050-B905-055A9F14EF04}" presName="text" presStyleLbl="fgAcc0" presStyleIdx="1" presStyleCnt="3">
        <dgm:presLayoutVars>
          <dgm:chPref val="3"/>
        </dgm:presLayoutVars>
      </dgm:prSet>
      <dgm:spPr/>
    </dgm:pt>
    <dgm:pt modelId="{D862F875-EE03-4FCA-B4C7-FE35D7E9301B}" type="pres">
      <dgm:prSet presAssocID="{A6A5B54B-F4A8-4050-B905-055A9F14EF04}" presName="hierChild2" presStyleCnt="0"/>
      <dgm:spPr/>
    </dgm:pt>
    <dgm:pt modelId="{49BE02BA-17C7-4BE3-9E51-CB3603926096}" type="pres">
      <dgm:prSet presAssocID="{0066FC95-0BC9-4AAE-A347-50CB55473735}" presName="hierRoot1" presStyleCnt="0"/>
      <dgm:spPr/>
    </dgm:pt>
    <dgm:pt modelId="{6398276A-7A09-4DF9-BEC4-BD22AC7D71FB}" type="pres">
      <dgm:prSet presAssocID="{0066FC95-0BC9-4AAE-A347-50CB55473735}" presName="composite" presStyleCnt="0"/>
      <dgm:spPr/>
    </dgm:pt>
    <dgm:pt modelId="{5513D381-6E20-4B6B-95C4-925A4C29E59F}" type="pres">
      <dgm:prSet presAssocID="{0066FC95-0BC9-4AAE-A347-50CB55473735}" presName="background" presStyleLbl="node0" presStyleIdx="2" presStyleCnt="3"/>
      <dgm:spPr/>
    </dgm:pt>
    <dgm:pt modelId="{62A89523-A92E-4932-B315-8B90DF308BF9}" type="pres">
      <dgm:prSet presAssocID="{0066FC95-0BC9-4AAE-A347-50CB55473735}" presName="text" presStyleLbl="fgAcc0" presStyleIdx="2" presStyleCnt="3">
        <dgm:presLayoutVars>
          <dgm:chPref val="3"/>
        </dgm:presLayoutVars>
      </dgm:prSet>
      <dgm:spPr/>
    </dgm:pt>
    <dgm:pt modelId="{A63F8048-7F59-472D-AE7D-D303E611E5AF}" type="pres">
      <dgm:prSet presAssocID="{0066FC95-0BC9-4AAE-A347-50CB55473735}" presName="hierChild2" presStyleCnt="0"/>
      <dgm:spPr/>
    </dgm:pt>
  </dgm:ptLst>
  <dgm:cxnLst>
    <dgm:cxn modelId="{5908FC2B-AF3B-4EFA-88EB-6FD82FB1BC6C}" type="presOf" srcId="{0066FC95-0BC9-4AAE-A347-50CB55473735}" destId="{62A89523-A92E-4932-B315-8B90DF308BF9}" srcOrd="0" destOrd="0" presId="urn:microsoft.com/office/officeart/2005/8/layout/hierarchy1"/>
    <dgm:cxn modelId="{1EAA7091-7F0D-4FB7-B2A4-7D67F2824746}" type="presOf" srcId="{A6A5B54B-F4A8-4050-B905-055A9F14EF04}" destId="{C31A9AD4-A384-422F-BB95-C94DF0A27B4B}" srcOrd="0" destOrd="0" presId="urn:microsoft.com/office/officeart/2005/8/layout/hierarchy1"/>
    <dgm:cxn modelId="{58C6919B-661E-4906-A191-0D1C2E24EFB3}" srcId="{963B3878-2FEE-40B0-A28E-EF4C81A6024C}" destId="{0066FC95-0BC9-4AAE-A347-50CB55473735}" srcOrd="2" destOrd="0" parTransId="{7B80A98F-A136-4431-B1A4-59F2F23CB36B}" sibTransId="{7183CDE9-794B-4A9A-8E12-D31F3B0104C5}"/>
    <dgm:cxn modelId="{DEB4DA9D-23CF-4DE9-96D6-1B694D0C9209}" srcId="{963B3878-2FEE-40B0-A28E-EF4C81A6024C}" destId="{FB74B318-EC35-4BA4-8A10-413B4679B2BA}" srcOrd="0" destOrd="0" parTransId="{C713BD36-BF0B-46EB-8BF9-A35902C25F52}" sibTransId="{CCFFCEC1-ECA0-44D7-8B2B-B34D2AEFDCC1}"/>
    <dgm:cxn modelId="{DEA9E6C8-40F7-42B2-8AB9-D550AC7D8534}" type="presOf" srcId="{963B3878-2FEE-40B0-A28E-EF4C81A6024C}" destId="{7E04093C-A50A-4812-8FFE-51A9F0858914}" srcOrd="0" destOrd="0" presId="urn:microsoft.com/office/officeart/2005/8/layout/hierarchy1"/>
    <dgm:cxn modelId="{02D5E7E8-20AF-4B1D-8D75-E78C0F8CC264}" srcId="{963B3878-2FEE-40B0-A28E-EF4C81A6024C}" destId="{A6A5B54B-F4A8-4050-B905-055A9F14EF04}" srcOrd="1" destOrd="0" parTransId="{895D06EE-512D-4910-AFA2-5907ADDFF3DD}" sibTransId="{A02C7E4D-A0FD-4F58-BE72-132EDDD26C03}"/>
    <dgm:cxn modelId="{2DADB7F9-5A22-46E6-B455-44A2A53A4FC8}" type="presOf" srcId="{FB74B318-EC35-4BA4-8A10-413B4679B2BA}" destId="{35204473-4729-4BF6-82FE-C8660BF2A67A}" srcOrd="0" destOrd="0" presId="urn:microsoft.com/office/officeart/2005/8/layout/hierarchy1"/>
    <dgm:cxn modelId="{1F4D138E-8275-4481-A7DC-97B88881E28D}" type="presParOf" srcId="{7E04093C-A50A-4812-8FFE-51A9F0858914}" destId="{718B2653-3741-41CF-B3B3-47233D3C6A92}" srcOrd="0" destOrd="0" presId="urn:microsoft.com/office/officeart/2005/8/layout/hierarchy1"/>
    <dgm:cxn modelId="{C5E2C06A-E89F-4AD9-8A73-77C9B6484497}" type="presParOf" srcId="{718B2653-3741-41CF-B3B3-47233D3C6A92}" destId="{5CEB8EB8-845E-47EA-8B94-5763A37E9BE9}" srcOrd="0" destOrd="0" presId="urn:microsoft.com/office/officeart/2005/8/layout/hierarchy1"/>
    <dgm:cxn modelId="{DF90970C-BA0D-4BA9-9972-A7A7DE625127}" type="presParOf" srcId="{5CEB8EB8-845E-47EA-8B94-5763A37E9BE9}" destId="{46CF5E44-BF6C-4DC9-81CF-40B40BFECA10}" srcOrd="0" destOrd="0" presId="urn:microsoft.com/office/officeart/2005/8/layout/hierarchy1"/>
    <dgm:cxn modelId="{21E89218-1429-4D2F-901F-BA8960561C84}" type="presParOf" srcId="{5CEB8EB8-845E-47EA-8B94-5763A37E9BE9}" destId="{35204473-4729-4BF6-82FE-C8660BF2A67A}" srcOrd="1" destOrd="0" presId="urn:microsoft.com/office/officeart/2005/8/layout/hierarchy1"/>
    <dgm:cxn modelId="{1A4FBAD7-4B39-40A0-9782-FFA713872A51}" type="presParOf" srcId="{718B2653-3741-41CF-B3B3-47233D3C6A92}" destId="{B0282CD3-EA3D-4988-A5D9-E63DDD039050}" srcOrd="1" destOrd="0" presId="urn:microsoft.com/office/officeart/2005/8/layout/hierarchy1"/>
    <dgm:cxn modelId="{72664DF2-46A3-4CCA-9A71-D0DB923D33E6}" type="presParOf" srcId="{7E04093C-A50A-4812-8FFE-51A9F0858914}" destId="{DA7DE2DB-E00B-46D1-8CE4-A17EF3E2A7C8}" srcOrd="1" destOrd="0" presId="urn:microsoft.com/office/officeart/2005/8/layout/hierarchy1"/>
    <dgm:cxn modelId="{80DABD6F-1D01-4E01-8ECE-1D60B6DA4843}" type="presParOf" srcId="{DA7DE2DB-E00B-46D1-8CE4-A17EF3E2A7C8}" destId="{3A3E2D13-0506-42BD-A9BF-68E607FBC9F2}" srcOrd="0" destOrd="0" presId="urn:microsoft.com/office/officeart/2005/8/layout/hierarchy1"/>
    <dgm:cxn modelId="{12FCABDE-C102-4031-B9E3-75EF3A78A7BE}" type="presParOf" srcId="{3A3E2D13-0506-42BD-A9BF-68E607FBC9F2}" destId="{6A5CA8D9-9E3F-41D5-9ED8-426C373917C6}" srcOrd="0" destOrd="0" presId="urn:microsoft.com/office/officeart/2005/8/layout/hierarchy1"/>
    <dgm:cxn modelId="{5893D0E0-2AF1-4A9A-B180-D8E9DB3AD0A9}" type="presParOf" srcId="{3A3E2D13-0506-42BD-A9BF-68E607FBC9F2}" destId="{C31A9AD4-A384-422F-BB95-C94DF0A27B4B}" srcOrd="1" destOrd="0" presId="urn:microsoft.com/office/officeart/2005/8/layout/hierarchy1"/>
    <dgm:cxn modelId="{07AEBD41-0625-4C70-A2DE-B84B768C480F}" type="presParOf" srcId="{DA7DE2DB-E00B-46D1-8CE4-A17EF3E2A7C8}" destId="{D862F875-EE03-4FCA-B4C7-FE35D7E9301B}" srcOrd="1" destOrd="0" presId="urn:microsoft.com/office/officeart/2005/8/layout/hierarchy1"/>
    <dgm:cxn modelId="{5FA0F2F9-5321-4D27-A2AA-4298A69EA5B1}" type="presParOf" srcId="{7E04093C-A50A-4812-8FFE-51A9F0858914}" destId="{49BE02BA-17C7-4BE3-9E51-CB3603926096}" srcOrd="2" destOrd="0" presId="urn:microsoft.com/office/officeart/2005/8/layout/hierarchy1"/>
    <dgm:cxn modelId="{321A8441-AE1D-49E7-A75C-BC653B82BFE0}" type="presParOf" srcId="{49BE02BA-17C7-4BE3-9E51-CB3603926096}" destId="{6398276A-7A09-4DF9-BEC4-BD22AC7D71FB}" srcOrd="0" destOrd="0" presId="urn:microsoft.com/office/officeart/2005/8/layout/hierarchy1"/>
    <dgm:cxn modelId="{514C3F14-0DDA-4FBB-A478-272A40E5AD75}" type="presParOf" srcId="{6398276A-7A09-4DF9-BEC4-BD22AC7D71FB}" destId="{5513D381-6E20-4B6B-95C4-925A4C29E59F}" srcOrd="0" destOrd="0" presId="urn:microsoft.com/office/officeart/2005/8/layout/hierarchy1"/>
    <dgm:cxn modelId="{ADB27616-B188-43C0-8370-D231050FC283}" type="presParOf" srcId="{6398276A-7A09-4DF9-BEC4-BD22AC7D71FB}" destId="{62A89523-A92E-4932-B315-8B90DF308BF9}" srcOrd="1" destOrd="0" presId="urn:microsoft.com/office/officeart/2005/8/layout/hierarchy1"/>
    <dgm:cxn modelId="{19B6D480-528C-42DE-A710-147F382B49DB}" type="presParOf" srcId="{49BE02BA-17C7-4BE3-9E51-CB3603926096}" destId="{A63F8048-7F59-472D-AE7D-D303E611E5A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022838-B950-4C3C-9F85-8C18E4A3087C}" type="doc">
      <dgm:prSet loTypeId="urn:microsoft.com/office/officeart/2005/8/layout/hierarchy3" loCatId="hierarchy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0D3C9B9-7D0A-41C4-9839-EFAEEB6868B8}">
      <dgm:prSet/>
      <dgm:spPr/>
      <dgm:t>
        <a:bodyPr/>
        <a:lstStyle/>
        <a:p>
          <a:r>
            <a:rPr lang="en-US"/>
            <a:t>Two statements can be equivalent to each other</a:t>
          </a:r>
        </a:p>
      </dgm:t>
    </dgm:pt>
    <dgm:pt modelId="{8B3C1B83-4325-4C03-97B4-1007F2406B0E}" type="parTrans" cxnId="{2A641EA6-A761-41A9-ADBE-B897139C198F}">
      <dgm:prSet/>
      <dgm:spPr/>
      <dgm:t>
        <a:bodyPr/>
        <a:lstStyle/>
        <a:p>
          <a:endParaRPr lang="en-US"/>
        </a:p>
      </dgm:t>
    </dgm:pt>
    <dgm:pt modelId="{ABB6D441-1C1B-404B-AA1D-88B6D0FE4755}" type="sibTrans" cxnId="{2A641EA6-A761-41A9-ADBE-B897139C198F}">
      <dgm:prSet/>
      <dgm:spPr/>
      <dgm:t>
        <a:bodyPr/>
        <a:lstStyle/>
        <a:p>
          <a:endParaRPr lang="en-US"/>
        </a:p>
      </dgm:t>
    </dgm:pt>
    <dgm:pt modelId="{7B1CA614-4DC1-413E-ACAB-0F1B80C7988A}">
      <dgm:prSet/>
      <dgm:spPr/>
      <dgm:t>
        <a:bodyPr/>
        <a:lstStyle/>
        <a:p>
          <a:r>
            <a:rPr lang="en-US"/>
            <a:t>We can prove equivalence using truth tables</a:t>
          </a:r>
        </a:p>
      </dgm:t>
    </dgm:pt>
    <dgm:pt modelId="{4CD460AF-50FC-449B-A8B3-5168330D9CE0}" type="parTrans" cxnId="{4E390675-FF74-4A94-8F8E-4B92315A303B}">
      <dgm:prSet/>
      <dgm:spPr/>
      <dgm:t>
        <a:bodyPr/>
        <a:lstStyle/>
        <a:p>
          <a:endParaRPr lang="en-US"/>
        </a:p>
      </dgm:t>
    </dgm:pt>
    <dgm:pt modelId="{BF2CAA95-BA3F-4741-9579-59A7A83589B7}" type="sibTrans" cxnId="{4E390675-FF74-4A94-8F8E-4B92315A303B}">
      <dgm:prSet/>
      <dgm:spPr/>
      <dgm:t>
        <a:bodyPr/>
        <a:lstStyle/>
        <a:p>
          <a:endParaRPr lang="en-US"/>
        </a:p>
      </dgm:t>
    </dgm:pt>
    <dgm:pt modelId="{DB32D646-C164-4CB1-8C32-6106C7038038}" type="pres">
      <dgm:prSet presAssocID="{EF022838-B950-4C3C-9F85-8C18E4A3087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BA70EED-C0D7-4451-BEBA-9EC435393242}" type="pres">
      <dgm:prSet presAssocID="{E0D3C9B9-7D0A-41C4-9839-EFAEEB6868B8}" presName="root" presStyleCnt="0"/>
      <dgm:spPr/>
    </dgm:pt>
    <dgm:pt modelId="{080740CA-C247-4F9B-9A49-EFCAC0B7413B}" type="pres">
      <dgm:prSet presAssocID="{E0D3C9B9-7D0A-41C4-9839-EFAEEB6868B8}" presName="rootComposite" presStyleCnt="0"/>
      <dgm:spPr/>
    </dgm:pt>
    <dgm:pt modelId="{0463DAEF-1D17-425F-8F43-A0A51C161D93}" type="pres">
      <dgm:prSet presAssocID="{E0D3C9B9-7D0A-41C4-9839-EFAEEB6868B8}" presName="rootText" presStyleLbl="node1" presStyleIdx="0" presStyleCnt="2"/>
      <dgm:spPr/>
    </dgm:pt>
    <dgm:pt modelId="{1E037615-96F1-4BC8-B657-639E1AFA510A}" type="pres">
      <dgm:prSet presAssocID="{E0D3C9B9-7D0A-41C4-9839-EFAEEB6868B8}" presName="rootConnector" presStyleLbl="node1" presStyleIdx="0" presStyleCnt="2"/>
      <dgm:spPr/>
    </dgm:pt>
    <dgm:pt modelId="{6856A8DA-E71F-4827-87EF-C766027DA893}" type="pres">
      <dgm:prSet presAssocID="{E0D3C9B9-7D0A-41C4-9839-EFAEEB6868B8}" presName="childShape" presStyleCnt="0"/>
      <dgm:spPr/>
    </dgm:pt>
    <dgm:pt modelId="{8F6EEAA6-A0F1-46FA-B713-C72F700037BC}" type="pres">
      <dgm:prSet presAssocID="{7B1CA614-4DC1-413E-ACAB-0F1B80C7988A}" presName="root" presStyleCnt="0"/>
      <dgm:spPr/>
    </dgm:pt>
    <dgm:pt modelId="{75DBFE33-F2EE-4B89-A3BF-F313F9778C39}" type="pres">
      <dgm:prSet presAssocID="{7B1CA614-4DC1-413E-ACAB-0F1B80C7988A}" presName="rootComposite" presStyleCnt="0"/>
      <dgm:spPr/>
    </dgm:pt>
    <dgm:pt modelId="{73EC5ED6-BFEC-49A8-AFCB-B8A061352E97}" type="pres">
      <dgm:prSet presAssocID="{7B1CA614-4DC1-413E-ACAB-0F1B80C7988A}" presName="rootText" presStyleLbl="node1" presStyleIdx="1" presStyleCnt="2"/>
      <dgm:spPr/>
    </dgm:pt>
    <dgm:pt modelId="{7BA79AEF-8564-4A4D-A050-CDA9138ACD0F}" type="pres">
      <dgm:prSet presAssocID="{7B1CA614-4DC1-413E-ACAB-0F1B80C7988A}" presName="rootConnector" presStyleLbl="node1" presStyleIdx="1" presStyleCnt="2"/>
      <dgm:spPr/>
    </dgm:pt>
    <dgm:pt modelId="{7DAD49D9-EC7A-4624-AC70-0440D45B9344}" type="pres">
      <dgm:prSet presAssocID="{7B1CA614-4DC1-413E-ACAB-0F1B80C7988A}" presName="childShape" presStyleCnt="0"/>
      <dgm:spPr/>
    </dgm:pt>
  </dgm:ptLst>
  <dgm:cxnLst>
    <dgm:cxn modelId="{D6A1D905-362C-4E86-BADA-55CB3966512F}" type="presOf" srcId="{7B1CA614-4DC1-413E-ACAB-0F1B80C7988A}" destId="{73EC5ED6-BFEC-49A8-AFCB-B8A061352E97}" srcOrd="0" destOrd="0" presId="urn:microsoft.com/office/officeart/2005/8/layout/hierarchy3"/>
    <dgm:cxn modelId="{7E94AE0A-F5D4-4D65-9748-63EFA2C8633A}" type="presOf" srcId="{E0D3C9B9-7D0A-41C4-9839-EFAEEB6868B8}" destId="{0463DAEF-1D17-425F-8F43-A0A51C161D93}" srcOrd="0" destOrd="0" presId="urn:microsoft.com/office/officeart/2005/8/layout/hierarchy3"/>
    <dgm:cxn modelId="{4A63F768-8F1E-4639-B9D6-4FB2A55915D1}" type="presOf" srcId="{7B1CA614-4DC1-413E-ACAB-0F1B80C7988A}" destId="{7BA79AEF-8564-4A4D-A050-CDA9138ACD0F}" srcOrd="1" destOrd="0" presId="urn:microsoft.com/office/officeart/2005/8/layout/hierarchy3"/>
    <dgm:cxn modelId="{4E390675-FF74-4A94-8F8E-4B92315A303B}" srcId="{EF022838-B950-4C3C-9F85-8C18E4A3087C}" destId="{7B1CA614-4DC1-413E-ACAB-0F1B80C7988A}" srcOrd="1" destOrd="0" parTransId="{4CD460AF-50FC-449B-A8B3-5168330D9CE0}" sibTransId="{BF2CAA95-BA3F-4741-9579-59A7A83589B7}"/>
    <dgm:cxn modelId="{2A641EA6-A761-41A9-ADBE-B897139C198F}" srcId="{EF022838-B950-4C3C-9F85-8C18E4A3087C}" destId="{E0D3C9B9-7D0A-41C4-9839-EFAEEB6868B8}" srcOrd="0" destOrd="0" parTransId="{8B3C1B83-4325-4C03-97B4-1007F2406B0E}" sibTransId="{ABB6D441-1C1B-404B-AA1D-88B6D0FE4755}"/>
    <dgm:cxn modelId="{BA10E9B4-F141-4144-9230-C0197E6AAD1F}" type="presOf" srcId="{E0D3C9B9-7D0A-41C4-9839-EFAEEB6868B8}" destId="{1E037615-96F1-4BC8-B657-639E1AFA510A}" srcOrd="1" destOrd="0" presId="urn:microsoft.com/office/officeart/2005/8/layout/hierarchy3"/>
    <dgm:cxn modelId="{A63698CB-3B61-46B8-84E0-581D41B3003F}" type="presOf" srcId="{EF022838-B950-4C3C-9F85-8C18E4A3087C}" destId="{DB32D646-C164-4CB1-8C32-6106C7038038}" srcOrd="0" destOrd="0" presId="urn:microsoft.com/office/officeart/2005/8/layout/hierarchy3"/>
    <dgm:cxn modelId="{5493E42E-670C-401D-80C2-5B6FD7797ABA}" type="presParOf" srcId="{DB32D646-C164-4CB1-8C32-6106C7038038}" destId="{5BA70EED-C0D7-4451-BEBA-9EC435393242}" srcOrd="0" destOrd="0" presId="urn:microsoft.com/office/officeart/2005/8/layout/hierarchy3"/>
    <dgm:cxn modelId="{21BBA9B2-1E4F-41B8-8AB2-92AEF23FB341}" type="presParOf" srcId="{5BA70EED-C0D7-4451-BEBA-9EC435393242}" destId="{080740CA-C247-4F9B-9A49-EFCAC0B7413B}" srcOrd="0" destOrd="0" presId="urn:microsoft.com/office/officeart/2005/8/layout/hierarchy3"/>
    <dgm:cxn modelId="{B40AE8FE-E0CA-4B92-B743-F5584EBD0B44}" type="presParOf" srcId="{080740CA-C247-4F9B-9A49-EFCAC0B7413B}" destId="{0463DAEF-1D17-425F-8F43-A0A51C161D93}" srcOrd="0" destOrd="0" presId="urn:microsoft.com/office/officeart/2005/8/layout/hierarchy3"/>
    <dgm:cxn modelId="{30BBA62C-A29F-4FDB-926F-6A27A723D011}" type="presParOf" srcId="{080740CA-C247-4F9B-9A49-EFCAC0B7413B}" destId="{1E037615-96F1-4BC8-B657-639E1AFA510A}" srcOrd="1" destOrd="0" presId="urn:microsoft.com/office/officeart/2005/8/layout/hierarchy3"/>
    <dgm:cxn modelId="{0CD6B026-71EF-4009-AE1C-C2BAF2C70C9C}" type="presParOf" srcId="{5BA70EED-C0D7-4451-BEBA-9EC435393242}" destId="{6856A8DA-E71F-4827-87EF-C766027DA893}" srcOrd="1" destOrd="0" presId="urn:microsoft.com/office/officeart/2005/8/layout/hierarchy3"/>
    <dgm:cxn modelId="{7FE26106-7639-42C2-B8BB-215F11559C91}" type="presParOf" srcId="{DB32D646-C164-4CB1-8C32-6106C7038038}" destId="{8F6EEAA6-A0F1-46FA-B713-C72F700037BC}" srcOrd="1" destOrd="0" presId="urn:microsoft.com/office/officeart/2005/8/layout/hierarchy3"/>
    <dgm:cxn modelId="{F23E88A8-3764-418F-870A-94C1161A6AD5}" type="presParOf" srcId="{8F6EEAA6-A0F1-46FA-B713-C72F700037BC}" destId="{75DBFE33-F2EE-4B89-A3BF-F313F9778C39}" srcOrd="0" destOrd="0" presId="urn:microsoft.com/office/officeart/2005/8/layout/hierarchy3"/>
    <dgm:cxn modelId="{EC47C863-4DD2-4122-A6F7-A88A446E32FE}" type="presParOf" srcId="{75DBFE33-F2EE-4B89-A3BF-F313F9778C39}" destId="{73EC5ED6-BFEC-49A8-AFCB-B8A061352E97}" srcOrd="0" destOrd="0" presId="urn:microsoft.com/office/officeart/2005/8/layout/hierarchy3"/>
    <dgm:cxn modelId="{E77F1C1C-3212-45DE-8AEF-16A6341DE66E}" type="presParOf" srcId="{75DBFE33-F2EE-4B89-A3BF-F313F9778C39}" destId="{7BA79AEF-8564-4A4D-A050-CDA9138ACD0F}" srcOrd="1" destOrd="0" presId="urn:microsoft.com/office/officeart/2005/8/layout/hierarchy3"/>
    <dgm:cxn modelId="{906C5AD8-B098-449B-8BAA-06D3E09048E0}" type="presParOf" srcId="{8F6EEAA6-A0F1-46FA-B713-C72F700037BC}" destId="{7DAD49D9-EC7A-4624-AC70-0440D45B934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90D89-3799-4868-8CA3-8DB9A6E499F4}">
      <dsp:nvSpPr>
        <dsp:cNvPr id="0" name=""/>
        <dsp:cNvSpPr/>
      </dsp:nvSpPr>
      <dsp:spPr>
        <a:xfrm>
          <a:off x="0" y="35040"/>
          <a:ext cx="7012370" cy="130806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There are cases when the conditional and its converse have the same truth value (either both true or both false).</a:t>
          </a:r>
        </a:p>
      </dsp:txBody>
      <dsp:txXfrm>
        <a:off x="63854" y="98894"/>
        <a:ext cx="6884662" cy="1180352"/>
      </dsp:txXfrm>
    </dsp:sp>
    <dsp:sp modelId="{A5E6503B-62DD-4702-BE75-EF81975D55B6}">
      <dsp:nvSpPr>
        <dsp:cNvPr id="0" name=""/>
        <dsp:cNvSpPr/>
      </dsp:nvSpPr>
      <dsp:spPr>
        <a:xfrm>
          <a:off x="0" y="1417980"/>
          <a:ext cx="7012370" cy="130806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When this occurs, we call it the biconditional ⇔ </a:t>
          </a:r>
        </a:p>
      </dsp:txBody>
      <dsp:txXfrm>
        <a:off x="63854" y="1481834"/>
        <a:ext cx="6884662" cy="1180352"/>
      </dsp:txXfrm>
    </dsp:sp>
    <dsp:sp modelId="{4B9CD04B-1561-4B87-A5E5-0E8CB72FF0FC}">
      <dsp:nvSpPr>
        <dsp:cNvPr id="0" name=""/>
        <dsp:cNvSpPr/>
      </dsp:nvSpPr>
      <dsp:spPr>
        <a:xfrm>
          <a:off x="0" y="2800920"/>
          <a:ext cx="7012370" cy="130806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biconditional can be translated to 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(P ⇒ Q) ∧ (Q ⇒ P)</a:t>
          </a:r>
        </a:p>
      </dsp:txBody>
      <dsp:txXfrm>
        <a:off x="63854" y="2864774"/>
        <a:ext cx="6884662" cy="1180352"/>
      </dsp:txXfrm>
    </dsp:sp>
    <dsp:sp modelId="{E27BFD66-1561-4849-88DE-6A98E83E7DCA}">
      <dsp:nvSpPr>
        <dsp:cNvPr id="0" name=""/>
        <dsp:cNvSpPr/>
      </dsp:nvSpPr>
      <dsp:spPr>
        <a:xfrm>
          <a:off x="0" y="4108980"/>
          <a:ext cx="7012370" cy="565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64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This is read as </a:t>
          </a:r>
          <a:r>
            <a:rPr lang="en-US" sz="2000" b="1" kern="1200" dirty="0"/>
            <a:t>P if Q and P only if Q </a:t>
          </a:r>
          <a:r>
            <a:rPr lang="en-US" sz="2000" kern="1200" dirty="0"/>
            <a:t>or </a:t>
          </a:r>
          <a:r>
            <a:rPr lang="en-US" sz="2000" b="1" kern="1200" dirty="0"/>
            <a:t>P if and only if Q (P IFF Q)</a:t>
          </a:r>
          <a:endParaRPr lang="en-US" sz="2000" kern="1200" dirty="0"/>
        </a:p>
      </dsp:txBody>
      <dsp:txXfrm>
        <a:off x="0" y="4108980"/>
        <a:ext cx="7012370" cy="5651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F5E44-BF6C-4DC9-81CF-40B40BFECA10}">
      <dsp:nvSpPr>
        <dsp:cNvPr id="0" name=""/>
        <dsp:cNvSpPr/>
      </dsp:nvSpPr>
      <dsp:spPr>
        <a:xfrm>
          <a:off x="0" y="758474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04473-4729-4BF6-82FE-C8660BF2A67A}">
      <dsp:nvSpPr>
        <dsp:cNvPr id="0" name=""/>
        <dsp:cNvSpPr/>
      </dsp:nvSpPr>
      <dsp:spPr>
        <a:xfrm>
          <a:off x="344685" y="1085926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(P ∨ Q) ∧  ¬ (P ∧ Q) can be read as </a:t>
          </a:r>
        </a:p>
      </dsp:txBody>
      <dsp:txXfrm>
        <a:off x="402381" y="1143622"/>
        <a:ext cx="2986781" cy="1854488"/>
      </dsp:txXfrm>
    </dsp:sp>
    <dsp:sp modelId="{6A5CA8D9-9E3F-41D5-9ED8-426C373917C6}">
      <dsp:nvSpPr>
        <dsp:cNvPr id="0" name=""/>
        <dsp:cNvSpPr/>
      </dsp:nvSpPr>
      <dsp:spPr>
        <a:xfrm>
          <a:off x="3791545" y="758474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A9AD4-A384-422F-BB95-C94DF0A27B4B}">
      <dsp:nvSpPr>
        <dsp:cNvPr id="0" name=""/>
        <dsp:cNvSpPr/>
      </dsp:nvSpPr>
      <dsp:spPr>
        <a:xfrm>
          <a:off x="4136231" y="1085926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 or Q is true, and both P and Q are not true</a:t>
          </a:r>
        </a:p>
      </dsp:txBody>
      <dsp:txXfrm>
        <a:off x="4193927" y="1143622"/>
        <a:ext cx="2986781" cy="1854488"/>
      </dsp:txXfrm>
    </dsp:sp>
    <dsp:sp modelId="{5513D381-6E20-4B6B-95C4-925A4C29E59F}">
      <dsp:nvSpPr>
        <dsp:cNvPr id="0" name=""/>
        <dsp:cNvSpPr/>
      </dsp:nvSpPr>
      <dsp:spPr>
        <a:xfrm>
          <a:off x="7583090" y="758474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89523-A92E-4932-B315-8B90DF308BF9}">
      <dsp:nvSpPr>
        <dsp:cNvPr id="0" name=""/>
        <dsp:cNvSpPr/>
      </dsp:nvSpPr>
      <dsp:spPr>
        <a:xfrm>
          <a:off x="7927776" y="1085926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This means that one of the statements can be true but both can’t be</a:t>
          </a:r>
        </a:p>
      </dsp:txBody>
      <dsp:txXfrm>
        <a:off x="7985472" y="1143622"/>
        <a:ext cx="2986781" cy="18544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3DAEF-1D17-425F-8F43-A0A51C161D93}">
      <dsp:nvSpPr>
        <dsp:cNvPr id="0" name=""/>
        <dsp:cNvSpPr/>
      </dsp:nvSpPr>
      <dsp:spPr>
        <a:xfrm>
          <a:off x="1221" y="461509"/>
          <a:ext cx="4445427" cy="2222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Two statements can be equivalent to each other</a:t>
          </a:r>
        </a:p>
      </dsp:txBody>
      <dsp:txXfrm>
        <a:off x="66322" y="526610"/>
        <a:ext cx="4315225" cy="2092511"/>
      </dsp:txXfrm>
    </dsp:sp>
    <dsp:sp modelId="{73EC5ED6-BFEC-49A8-AFCB-B8A061352E97}">
      <dsp:nvSpPr>
        <dsp:cNvPr id="0" name=""/>
        <dsp:cNvSpPr/>
      </dsp:nvSpPr>
      <dsp:spPr>
        <a:xfrm>
          <a:off x="5558005" y="461509"/>
          <a:ext cx="4445427" cy="2222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We can prove equivalence using truth tables</a:t>
          </a:r>
        </a:p>
      </dsp:txBody>
      <dsp:txXfrm>
        <a:off x="5623106" y="526610"/>
        <a:ext cx="4315225" cy="2092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5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8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0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2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54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4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2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1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8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6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055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98" r:id="rId6"/>
    <p:sldLayoutId id="2147483694" r:id="rId7"/>
    <p:sldLayoutId id="2147483695" r:id="rId8"/>
    <p:sldLayoutId id="2147483696" r:id="rId9"/>
    <p:sldLayoutId id="2147483697" r:id="rId10"/>
    <p:sldLayoutId id="214748369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eople.vcu.edu/~rhammack/Discrete/Alpha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3" descr="A sunset over a road&#10;&#10;Description automatically generated">
            <a:extLst>
              <a:ext uri="{FF2B5EF4-FFF2-40B4-BE49-F238E27FC236}">
                <a16:creationId xmlns:a16="http://schemas.microsoft.com/office/drawing/2014/main" id="{E040865F-C011-45DA-A414-01C5EBAC1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18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46F1F-20D2-4697-8B58-E4C0BDC9E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B3C06-7426-4147-938F-E3DCEDC4E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4320228" cy="161419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By Ariel Avshalom</a:t>
            </a:r>
          </a:p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Lecture 2</a:t>
            </a:r>
          </a:p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CISC 2210</a:t>
            </a:r>
          </a:p>
        </p:txBody>
      </p:sp>
    </p:spTree>
    <p:extLst>
      <p:ext uri="{BB962C8B-B14F-4D97-AF65-F5344CB8AC3E}">
        <p14:creationId xmlns:p14="http://schemas.microsoft.com/office/powerpoint/2010/main" val="255541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F8E14-CD2F-4823-8B75-B8624E83D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Constructing complex statements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0FB0A3-2DF0-4378-89D3-E8DB10A9C1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61870" y="723900"/>
                <a:ext cx="7357414" cy="3152362"/>
              </a:xfr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>
                <a:noAutofit/>
              </a:bodyPr>
              <a:lstStyle/>
              <a:p>
                <a:r>
                  <a:rPr lang="en-US" sz="2800" dirty="0"/>
                  <a:t>So far, we learned about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⇔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You need to either find tricks to remember the tables or memorize them verbatim</a:t>
                </a:r>
              </a:p>
              <a:p>
                <a:r>
                  <a:rPr lang="en-US" sz="2800" dirty="0"/>
                  <a:t>We will use these constructs to be build much more complex statements and eventually, conditional proofs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0FB0A3-2DF0-4378-89D3-E8DB10A9C1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61870" y="723900"/>
                <a:ext cx="7357414" cy="3152362"/>
              </a:xfr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 descr="Puzzle Pieces">
            <a:extLst>
              <a:ext uri="{FF2B5EF4-FFF2-40B4-BE49-F238E27FC236}">
                <a16:creationId xmlns:a16="http://schemas.microsoft.com/office/drawing/2014/main" id="{528DB258-5469-4EB8-8AFF-9C201103A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55249" y="4149588"/>
            <a:ext cx="2196838" cy="219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5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BA8AE-893C-40DF-9A72-D1A1521B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/>
              <a:t>A review of truth tables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6F447E4-346E-4E96-9D0A-6F33D5AC51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251247"/>
              </p:ext>
            </p:extLst>
          </p:nvPr>
        </p:nvGraphicFramePr>
        <p:xfrm>
          <a:off x="4241830" y="1037967"/>
          <a:ext cx="7203942" cy="562687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06665">
                  <a:extLst>
                    <a:ext uri="{9D8B030D-6E8A-4147-A177-3AD203B41FA5}">
                      <a16:colId xmlns:a16="http://schemas.microsoft.com/office/drawing/2014/main" val="2916223853"/>
                    </a:ext>
                  </a:extLst>
                </a:gridCol>
                <a:gridCol w="930675">
                  <a:extLst>
                    <a:ext uri="{9D8B030D-6E8A-4147-A177-3AD203B41FA5}">
                      <a16:colId xmlns:a16="http://schemas.microsoft.com/office/drawing/2014/main" val="2579248620"/>
                    </a:ext>
                  </a:extLst>
                </a:gridCol>
                <a:gridCol w="753176">
                  <a:extLst>
                    <a:ext uri="{9D8B030D-6E8A-4147-A177-3AD203B41FA5}">
                      <a16:colId xmlns:a16="http://schemas.microsoft.com/office/drawing/2014/main" val="633715849"/>
                    </a:ext>
                  </a:extLst>
                </a:gridCol>
                <a:gridCol w="1571142">
                  <a:extLst>
                    <a:ext uri="{9D8B030D-6E8A-4147-A177-3AD203B41FA5}">
                      <a16:colId xmlns:a16="http://schemas.microsoft.com/office/drawing/2014/main" val="1608850169"/>
                    </a:ext>
                  </a:extLst>
                </a:gridCol>
                <a:gridCol w="1571142">
                  <a:extLst>
                    <a:ext uri="{9D8B030D-6E8A-4147-A177-3AD203B41FA5}">
                      <a16:colId xmlns:a16="http://schemas.microsoft.com/office/drawing/2014/main" val="206006938"/>
                    </a:ext>
                  </a:extLst>
                </a:gridCol>
                <a:gridCol w="1571142">
                  <a:extLst>
                    <a:ext uri="{9D8B030D-6E8A-4147-A177-3AD203B41FA5}">
                      <a16:colId xmlns:a16="http://schemas.microsoft.com/office/drawing/2014/main" val="62603116"/>
                    </a:ext>
                  </a:extLst>
                </a:gridCol>
              </a:tblGrid>
              <a:tr h="322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P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Q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¬P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¬Q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extLst>
                  <a:ext uri="{0D108BD9-81ED-4DB2-BD59-A6C34878D82A}">
                    <a16:rowId xmlns:a16="http://schemas.microsoft.com/office/drawing/2014/main" val="1259308446"/>
                  </a:ext>
                </a:extLst>
              </a:tr>
              <a:tr h="322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extLst>
                  <a:ext uri="{0D108BD9-81ED-4DB2-BD59-A6C34878D82A}">
                    <a16:rowId xmlns:a16="http://schemas.microsoft.com/office/drawing/2014/main" val="301568629"/>
                  </a:ext>
                </a:extLst>
              </a:tr>
              <a:tr h="322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extLst>
                  <a:ext uri="{0D108BD9-81ED-4DB2-BD59-A6C34878D82A}">
                    <a16:rowId xmlns:a16="http://schemas.microsoft.com/office/drawing/2014/main" val="3965529719"/>
                  </a:ext>
                </a:extLst>
              </a:tr>
              <a:tr h="322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extLst>
                  <a:ext uri="{0D108BD9-81ED-4DB2-BD59-A6C34878D82A}">
                    <a16:rowId xmlns:a16="http://schemas.microsoft.com/office/drawing/2014/main" val="2763561201"/>
                  </a:ext>
                </a:extLst>
              </a:tr>
              <a:tr h="322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483006"/>
                  </a:ext>
                </a:extLst>
              </a:tr>
              <a:tr h="352225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8265" marR="8265" marT="82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8265" marR="8265" marT="826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733704"/>
                  </a:ext>
                </a:extLst>
              </a:tr>
              <a:tr h="322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P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Q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P ∨ Q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P ∧ Q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45767078"/>
                  </a:ext>
                </a:extLst>
              </a:tr>
              <a:tr h="322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extLst>
                  <a:ext uri="{0D108BD9-81ED-4DB2-BD59-A6C34878D82A}">
                    <a16:rowId xmlns:a16="http://schemas.microsoft.com/office/drawing/2014/main" val="3297361029"/>
                  </a:ext>
                </a:extLst>
              </a:tr>
              <a:tr h="322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extLst>
                  <a:ext uri="{0D108BD9-81ED-4DB2-BD59-A6C34878D82A}">
                    <a16:rowId xmlns:a16="http://schemas.microsoft.com/office/drawing/2014/main" val="1758124940"/>
                  </a:ext>
                </a:extLst>
              </a:tr>
              <a:tr h="322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extLst>
                  <a:ext uri="{0D108BD9-81ED-4DB2-BD59-A6C34878D82A}">
                    <a16:rowId xmlns:a16="http://schemas.microsoft.com/office/drawing/2014/main" val="1396813371"/>
                  </a:ext>
                </a:extLst>
              </a:tr>
              <a:tr h="322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295623"/>
                  </a:ext>
                </a:extLst>
              </a:tr>
              <a:tr h="352225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131948"/>
                  </a:ext>
                </a:extLst>
              </a:tr>
              <a:tr h="322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P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Q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P ⇒ Q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Q ⇒ P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P ⇔ Q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56682748"/>
                  </a:ext>
                </a:extLst>
              </a:tr>
              <a:tr h="322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extLst>
                  <a:ext uri="{0D108BD9-81ED-4DB2-BD59-A6C34878D82A}">
                    <a16:rowId xmlns:a16="http://schemas.microsoft.com/office/drawing/2014/main" val="945002312"/>
                  </a:ext>
                </a:extLst>
              </a:tr>
              <a:tr h="322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extLst>
                  <a:ext uri="{0D108BD9-81ED-4DB2-BD59-A6C34878D82A}">
                    <a16:rowId xmlns:a16="http://schemas.microsoft.com/office/drawing/2014/main" val="2666279198"/>
                  </a:ext>
                </a:extLst>
              </a:tr>
              <a:tr h="322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extLst>
                  <a:ext uri="{0D108BD9-81ED-4DB2-BD59-A6C34878D82A}">
                    <a16:rowId xmlns:a16="http://schemas.microsoft.com/office/drawing/2014/main" val="4284300205"/>
                  </a:ext>
                </a:extLst>
              </a:tr>
              <a:tr h="322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5" marR="8265" marT="8265" marB="0" anchor="b"/>
                </a:tc>
                <a:extLst>
                  <a:ext uri="{0D108BD9-81ED-4DB2-BD59-A6C34878D82A}">
                    <a16:rowId xmlns:a16="http://schemas.microsoft.com/office/drawing/2014/main" val="3010800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260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FAD42-8706-41CA-B23D-75EF7EF8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Example of a complex statement: (P ∨ Q) ∧  ¬ (P ∧ Q)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A2DBA7-C997-4CD2-9838-44FCD156DD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976095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643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76501-9CEE-4756-8DE1-9E955E13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Constructing a truth table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C98BB5-F93E-4739-B650-A98B061D23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996893"/>
              </p:ext>
            </p:extLst>
          </p:nvPr>
        </p:nvGraphicFramePr>
        <p:xfrm>
          <a:off x="581025" y="2400530"/>
          <a:ext cx="11164441" cy="369635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93788">
                  <a:extLst>
                    <a:ext uri="{9D8B030D-6E8A-4147-A177-3AD203B41FA5}">
                      <a16:colId xmlns:a16="http://schemas.microsoft.com/office/drawing/2014/main" val="2023622857"/>
                    </a:ext>
                  </a:extLst>
                </a:gridCol>
                <a:gridCol w="807201">
                  <a:extLst>
                    <a:ext uri="{9D8B030D-6E8A-4147-A177-3AD203B41FA5}">
                      <a16:colId xmlns:a16="http://schemas.microsoft.com/office/drawing/2014/main" val="3292375845"/>
                    </a:ext>
                  </a:extLst>
                </a:gridCol>
                <a:gridCol w="934797">
                  <a:extLst>
                    <a:ext uri="{9D8B030D-6E8A-4147-A177-3AD203B41FA5}">
                      <a16:colId xmlns:a16="http://schemas.microsoft.com/office/drawing/2014/main" val="2322987164"/>
                    </a:ext>
                  </a:extLst>
                </a:gridCol>
                <a:gridCol w="1593788">
                  <a:extLst>
                    <a:ext uri="{9D8B030D-6E8A-4147-A177-3AD203B41FA5}">
                      <a16:colId xmlns:a16="http://schemas.microsoft.com/office/drawing/2014/main" val="3088584273"/>
                    </a:ext>
                  </a:extLst>
                </a:gridCol>
                <a:gridCol w="1593788">
                  <a:extLst>
                    <a:ext uri="{9D8B030D-6E8A-4147-A177-3AD203B41FA5}">
                      <a16:colId xmlns:a16="http://schemas.microsoft.com/office/drawing/2014/main" val="2645498261"/>
                    </a:ext>
                  </a:extLst>
                </a:gridCol>
                <a:gridCol w="1719134">
                  <a:extLst>
                    <a:ext uri="{9D8B030D-6E8A-4147-A177-3AD203B41FA5}">
                      <a16:colId xmlns:a16="http://schemas.microsoft.com/office/drawing/2014/main" val="111164417"/>
                    </a:ext>
                  </a:extLst>
                </a:gridCol>
                <a:gridCol w="2921945">
                  <a:extLst>
                    <a:ext uri="{9D8B030D-6E8A-4147-A177-3AD203B41FA5}">
                      <a16:colId xmlns:a16="http://schemas.microsoft.com/office/drawing/2014/main" val="166503049"/>
                    </a:ext>
                  </a:extLst>
                </a:gridCol>
              </a:tblGrid>
              <a:tr h="976902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02" marR="16402" marT="16402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P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02" marR="16402" marT="164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Q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02" marR="16402" marT="164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(P ∨ Q)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02" marR="16402" marT="164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(P ∧ Q)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02" marR="16402" marT="164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¬ (P ∧ Q)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02" marR="16402" marT="164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(P ∨ Q) ∧ ¬ (P ∧ Q)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02" marR="16402" marT="164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590530"/>
                  </a:ext>
                </a:extLst>
              </a:tr>
              <a:tr h="543890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02" marR="16402" marT="164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02" marR="16402" marT="1640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02" marR="16402" marT="16402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02" marR="16402" marT="164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02" marR="16402" marT="1640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02" marR="16402" marT="16402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02" marR="16402" marT="164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93961819"/>
                  </a:ext>
                </a:extLst>
              </a:tr>
              <a:tr h="543890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02" marR="16402" marT="164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02" marR="16402" marT="164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02" marR="16402" marT="16402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02" marR="16402" marT="164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02" marR="16402" marT="164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02" marR="16402" marT="16402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02" marR="16402" marT="164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30066318"/>
                  </a:ext>
                </a:extLst>
              </a:tr>
              <a:tr h="543890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02" marR="16402" marT="164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02" marR="16402" marT="164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02" marR="16402" marT="16402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02" marR="16402" marT="164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02" marR="16402" marT="164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02" marR="16402" marT="16402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02" marR="16402" marT="164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21661023"/>
                  </a:ext>
                </a:extLst>
              </a:tr>
              <a:tr h="543890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02" marR="16402" marT="164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02" marR="16402" marT="1640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02" marR="16402" marT="16402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02" marR="16402" marT="164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02" marR="16402" marT="1640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02" marR="16402" marT="16402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02" marR="16402" marT="164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137844"/>
                  </a:ext>
                </a:extLst>
              </a:tr>
              <a:tr h="54389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Steps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02" marR="16402" marT="164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02" marR="16402" marT="1640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02" marR="16402" marT="16402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02" marR="16402" marT="164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02" marR="16402" marT="1640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02" marR="16402" marT="16402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02" marR="16402" marT="164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99974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128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B89715-0C08-460F-B428-54CD79978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77852-F642-4BE3-B77C-7BB49F2C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855464"/>
            <a:ext cx="11027664" cy="1444752"/>
          </a:xfrm>
        </p:spPr>
        <p:txBody>
          <a:bodyPr anchor="ctr">
            <a:normAutofit/>
          </a:bodyPr>
          <a:lstStyle/>
          <a:p>
            <a:r>
              <a:rPr lang="en-US" dirty="0"/>
              <a:t>Logical equivalences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282C5-B260-4AA5-AE5B-1C58D57F1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74CB3D-AC51-478E-9D02-2708AE0E8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952CDE-5586-4D80-96E6-FED2760AD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A19FB1A1-5383-4B76-8095-F02AED2B6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4360"/>
            <a:ext cx="11298933" cy="395667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FCB1AA-2077-49C9-AC6E-DF297428BF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093161"/>
              </p:ext>
            </p:extLst>
          </p:nvPr>
        </p:nvGraphicFramePr>
        <p:xfrm>
          <a:off x="1090001" y="1093924"/>
          <a:ext cx="10004654" cy="3145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6F715-BD94-A54B-B47C-98AEF1C87211}"/>
                  </a:ext>
                </a:extLst>
              </p:cNvPr>
              <p:cNvSpPr txBox="1"/>
              <p:nvPr/>
            </p:nvSpPr>
            <p:spPr>
              <a:xfrm>
                <a:off x="5777337" y="2297458"/>
                <a:ext cx="62998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6F715-BD94-A54B-B47C-98AEF1C87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337" y="2297458"/>
                <a:ext cx="629981" cy="738664"/>
              </a:xfrm>
              <a:prstGeom prst="rect">
                <a:avLst/>
              </a:prstGeom>
              <a:blipFill>
                <a:blip r:embed="rId7"/>
                <a:stretch>
                  <a:fillRect l="-11765" r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0219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6FF17-DFAC-4751-8A58-96D6CAC4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of logical equivalences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2E8D1C-08E8-423C-BECC-D00933DFDD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524867"/>
              </p:ext>
            </p:extLst>
          </p:nvPr>
        </p:nvGraphicFramePr>
        <p:xfrm>
          <a:off x="752613" y="2569889"/>
          <a:ext cx="10686777" cy="335763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00756">
                  <a:extLst>
                    <a:ext uri="{9D8B030D-6E8A-4147-A177-3AD203B41FA5}">
                      <a16:colId xmlns:a16="http://schemas.microsoft.com/office/drawing/2014/main" val="1087354319"/>
                    </a:ext>
                  </a:extLst>
                </a:gridCol>
                <a:gridCol w="1060076">
                  <a:extLst>
                    <a:ext uri="{9D8B030D-6E8A-4147-A177-3AD203B41FA5}">
                      <a16:colId xmlns:a16="http://schemas.microsoft.com/office/drawing/2014/main" val="3968434405"/>
                    </a:ext>
                  </a:extLst>
                </a:gridCol>
                <a:gridCol w="1440491">
                  <a:extLst>
                    <a:ext uri="{9D8B030D-6E8A-4147-A177-3AD203B41FA5}">
                      <a16:colId xmlns:a16="http://schemas.microsoft.com/office/drawing/2014/main" val="2124650125"/>
                    </a:ext>
                  </a:extLst>
                </a:gridCol>
                <a:gridCol w="1616064">
                  <a:extLst>
                    <a:ext uri="{9D8B030D-6E8A-4147-A177-3AD203B41FA5}">
                      <a16:colId xmlns:a16="http://schemas.microsoft.com/office/drawing/2014/main" val="614193665"/>
                    </a:ext>
                  </a:extLst>
                </a:gridCol>
                <a:gridCol w="3019377">
                  <a:extLst>
                    <a:ext uri="{9D8B030D-6E8A-4147-A177-3AD203B41FA5}">
                      <a16:colId xmlns:a16="http://schemas.microsoft.com/office/drawing/2014/main" val="3400695312"/>
                    </a:ext>
                  </a:extLst>
                </a:gridCol>
                <a:gridCol w="2650013">
                  <a:extLst>
                    <a:ext uri="{9D8B030D-6E8A-4147-A177-3AD203B41FA5}">
                      <a16:colId xmlns:a16="http://schemas.microsoft.com/office/drawing/2014/main" val="2145855854"/>
                    </a:ext>
                  </a:extLst>
                </a:gridCol>
              </a:tblGrid>
              <a:tr h="559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P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6" marR="18966" marT="189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Q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6" marR="18966" marT="189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¬P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6" marR="18966" marT="189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¬Q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6" marR="18966" marT="189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¬Q  ⇒ ¬P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6" marR="18966" marT="189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P ⇒ Q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6" marR="18966" marT="189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998071"/>
                  </a:ext>
                </a:extLst>
              </a:tr>
              <a:tr h="559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0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6" marR="18966" marT="1896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0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6" marR="18966" marT="1896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1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6" marR="18966" marT="189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1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6" marR="18966" marT="1896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1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6" marR="18966" marT="189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1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6" marR="18966" marT="1896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66484610"/>
                  </a:ext>
                </a:extLst>
              </a:tr>
              <a:tr h="559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1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6" marR="18966" marT="189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0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6" marR="18966" marT="1896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0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6" marR="18966" marT="189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1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6" marR="18966" marT="1896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0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6" marR="18966" marT="189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0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6" marR="18966" marT="18966" marB="0" anchor="b"/>
                </a:tc>
                <a:extLst>
                  <a:ext uri="{0D108BD9-81ED-4DB2-BD59-A6C34878D82A}">
                    <a16:rowId xmlns:a16="http://schemas.microsoft.com/office/drawing/2014/main" val="1536168325"/>
                  </a:ext>
                </a:extLst>
              </a:tr>
              <a:tr h="559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0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6" marR="18966" marT="189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1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6" marR="18966" marT="1896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1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6" marR="18966" marT="189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0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6" marR="18966" marT="1896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1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6" marR="18966" marT="189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1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6" marR="18966" marT="18966" marB="0" anchor="b"/>
                </a:tc>
                <a:extLst>
                  <a:ext uri="{0D108BD9-81ED-4DB2-BD59-A6C34878D82A}">
                    <a16:rowId xmlns:a16="http://schemas.microsoft.com/office/drawing/2014/main" val="819265708"/>
                  </a:ext>
                </a:extLst>
              </a:tr>
              <a:tr h="559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1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6" marR="18966" marT="1896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1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6" marR="18966" marT="1896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0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6" marR="18966" marT="189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0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6" marR="18966" marT="1896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1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6" marR="18966" marT="189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1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6" marR="18966" marT="1896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483651"/>
                  </a:ext>
                </a:extLst>
              </a:tr>
              <a:tr h="559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1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6" marR="18966" marT="1896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1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6" marR="18966" marT="1896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2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6" marR="18966" marT="189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2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6" marR="18966" marT="1896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3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6" marR="18966" marT="189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2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6" marR="18966" marT="1896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06249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068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92E7D-45FA-4B7C-BFDD-A58E9EF0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we’ll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8F8E4-2850-4126-964C-199C2C061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Sections 3.4, 3.5 and 3.6 of the book: </a:t>
            </a:r>
            <a:r>
              <a:rPr lang="en-US" dirty="0">
                <a:solidFill>
                  <a:srgbClr val="FFFFFF"/>
                </a:solidFill>
                <a:hlinkClick r:id="rId2"/>
              </a:rPr>
              <a:t>https://www.people.vcu.edu/~rhammack/Discrete/Alpha.pdf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Graphic 6" descr="Shapes">
            <a:extLst>
              <a:ext uri="{FF2B5EF4-FFF2-40B4-BE49-F238E27FC236}">
                <a16:creationId xmlns:a16="http://schemas.microsoft.com/office/drawing/2014/main" id="{B9B37B59-A066-42D4-BA67-4E1E8C4B7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3830" y="936141"/>
            <a:ext cx="4968305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49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97A56-3F26-45A3-A381-50229167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Swapping implications</a:t>
            </a:r>
            <a:b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(We call this converse statements)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EF52468-E2FB-4B15-B6EA-EF6D4499B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716454"/>
              </p:ext>
            </p:extLst>
          </p:nvPr>
        </p:nvGraphicFramePr>
        <p:xfrm>
          <a:off x="5928634" y="1983103"/>
          <a:ext cx="4351977" cy="315849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20079">
                  <a:extLst>
                    <a:ext uri="{9D8B030D-6E8A-4147-A177-3AD203B41FA5}">
                      <a16:colId xmlns:a16="http://schemas.microsoft.com/office/drawing/2014/main" val="4058160691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799674626"/>
                    </a:ext>
                  </a:extLst>
                </a:gridCol>
                <a:gridCol w="1534479">
                  <a:extLst>
                    <a:ext uri="{9D8B030D-6E8A-4147-A177-3AD203B41FA5}">
                      <a16:colId xmlns:a16="http://schemas.microsoft.com/office/drawing/2014/main" val="1705620589"/>
                    </a:ext>
                  </a:extLst>
                </a:gridCol>
                <a:gridCol w="1534479">
                  <a:extLst>
                    <a:ext uri="{9D8B030D-6E8A-4147-A177-3AD203B41FA5}">
                      <a16:colId xmlns:a16="http://schemas.microsoft.com/office/drawing/2014/main" val="3903232098"/>
                    </a:ext>
                  </a:extLst>
                </a:gridCol>
              </a:tblGrid>
              <a:tr h="6316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P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Q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P ⇒ Q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Q ⇒ P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3063954717"/>
                  </a:ext>
                </a:extLst>
              </a:tr>
              <a:tr h="631698"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effectLst/>
                        </a:rPr>
                        <a:t>0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effectLst/>
                        </a:rPr>
                        <a:t>0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1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1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496101848"/>
                  </a:ext>
                </a:extLst>
              </a:tr>
              <a:tr h="631698"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effectLst/>
                        </a:rPr>
                        <a:t>1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 dirty="0">
                          <a:effectLst/>
                        </a:rPr>
                        <a:t>0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0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1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914700270"/>
                  </a:ext>
                </a:extLst>
              </a:tr>
              <a:tr h="631698"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effectLst/>
                        </a:rPr>
                        <a:t>0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effectLst/>
                        </a:rPr>
                        <a:t>1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1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0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3704355867"/>
                  </a:ext>
                </a:extLst>
              </a:tr>
              <a:tr h="631698"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 dirty="0">
                          <a:effectLst/>
                        </a:rPr>
                        <a:t>1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effectLst/>
                        </a:rPr>
                        <a:t>1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1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1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696240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633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EBBCD-37CD-4494-B472-59C2CBEE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8768C-D4EF-4B91-917C-DBB63DD4F7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78372" y="4596991"/>
                <a:ext cx="8810045" cy="1764052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FFFFFF"/>
                    </a:solidFill>
                  </a:rPr>
                  <a:t>P = (a is a multiple of 6)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FFFFFF"/>
                    </a:solidFill>
                  </a:rPr>
                  <a:t>Q = (a is divisible by 2)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rgbClr val="FFFFFF"/>
                    </a:solidFill>
                  </a:rPr>
                  <a:t>a is a multiple of 6 ⇒ a is divisible by 2 </a:t>
                </a:r>
                <a14:m>
                  <m:oMath xmlns:m="http://schemas.openxmlformats.org/officeDocument/2006/math">
                    <m:r>
                      <a:rPr lang="en-US" sz="3000">
                        <a:latin typeface="Cambria Math" panose="02040503050406030204" pitchFamily="18" charset="0"/>
                      </a:rPr>
                      <m:t>≇</m:t>
                    </m:r>
                  </m:oMath>
                </a14:m>
                <a:r>
                  <a:rPr lang="en-US" b="1" dirty="0">
                    <a:solidFill>
                      <a:srgbClr val="FFFFFF"/>
                    </a:solidFill>
                  </a:rPr>
                  <a:t> </a:t>
                </a:r>
                <a:r>
                  <a:rPr lang="en-US" dirty="0">
                    <a:solidFill>
                      <a:srgbClr val="FFFFFF"/>
                    </a:solidFill>
                  </a:rPr>
                  <a:t>a is divisible by 2 ⇒ a is a multiple of 6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>
                    <a:solidFill>
                      <a:srgbClr val="FFFFFF"/>
                    </a:solidFill>
                  </a:rPr>
                  <a:t>The above graphic does not necessarily apply to this case but all cases of conditionals.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8768C-D4EF-4B91-917C-DBB63DD4F7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78372" y="4596991"/>
                <a:ext cx="8810045" cy="1764052"/>
              </a:xfrm>
              <a:blipFill>
                <a:blip r:embed="rId2"/>
                <a:stretch>
                  <a:fillRect l="-554" t="-1384" b="-5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E682C455-7451-4B82-9047-95BC4CD5B8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0587604"/>
              </p:ext>
            </p:extLst>
          </p:nvPr>
        </p:nvGraphicFramePr>
        <p:xfrm>
          <a:off x="2507941" y="776005"/>
          <a:ext cx="7180570" cy="27927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39489">
                  <a:extLst>
                    <a:ext uri="{9D8B030D-6E8A-4147-A177-3AD203B41FA5}">
                      <a16:colId xmlns:a16="http://schemas.microsoft.com/office/drawing/2014/main" val="4058160691"/>
                    </a:ext>
                  </a:extLst>
                </a:gridCol>
                <a:gridCol w="1108707">
                  <a:extLst>
                    <a:ext uri="{9D8B030D-6E8A-4147-A177-3AD203B41FA5}">
                      <a16:colId xmlns:a16="http://schemas.microsoft.com/office/drawing/2014/main" val="799674626"/>
                    </a:ext>
                  </a:extLst>
                </a:gridCol>
                <a:gridCol w="2516187">
                  <a:extLst>
                    <a:ext uri="{9D8B030D-6E8A-4147-A177-3AD203B41FA5}">
                      <a16:colId xmlns:a16="http://schemas.microsoft.com/office/drawing/2014/main" val="1705620589"/>
                    </a:ext>
                  </a:extLst>
                </a:gridCol>
                <a:gridCol w="2516187">
                  <a:extLst>
                    <a:ext uri="{9D8B030D-6E8A-4147-A177-3AD203B41FA5}">
                      <a16:colId xmlns:a16="http://schemas.microsoft.com/office/drawing/2014/main" val="3903232098"/>
                    </a:ext>
                  </a:extLst>
                </a:gridCol>
              </a:tblGrid>
              <a:tr h="558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P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Q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P ⇒ Q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Q ⇒ P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3063954717"/>
                  </a:ext>
                </a:extLst>
              </a:tr>
              <a:tr h="558546"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 dirty="0">
                          <a:effectLst/>
                        </a:rPr>
                        <a:t>0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 dirty="0">
                          <a:effectLst/>
                        </a:rPr>
                        <a:t>0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1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1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496101848"/>
                  </a:ext>
                </a:extLst>
              </a:tr>
              <a:tr h="558546"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 dirty="0">
                          <a:effectLst/>
                        </a:rPr>
                        <a:t>1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 dirty="0">
                          <a:effectLst/>
                        </a:rPr>
                        <a:t>0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0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1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914700270"/>
                  </a:ext>
                </a:extLst>
              </a:tr>
              <a:tr h="558546"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 dirty="0">
                          <a:effectLst/>
                        </a:rPr>
                        <a:t>0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effectLst/>
                        </a:rPr>
                        <a:t>1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1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0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3704355867"/>
                  </a:ext>
                </a:extLst>
              </a:tr>
              <a:tr h="558546"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effectLst/>
                        </a:rPr>
                        <a:t>1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 dirty="0">
                          <a:effectLst/>
                        </a:rPr>
                        <a:t>1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1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1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696240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216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4ACA5-A99E-4998-943F-3E498C99F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Note on converse statements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7EE3E-F686-4627-887F-05029D03E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614860"/>
            <a:ext cx="6143248" cy="4608003"/>
          </a:xfrm>
        </p:spPr>
        <p:txBody>
          <a:bodyPr>
            <a:normAutofit/>
          </a:bodyPr>
          <a:lstStyle/>
          <a:p>
            <a:r>
              <a:rPr lang="en-US" sz="2800" dirty="0"/>
              <a:t>Sometimes the converse statement can be true, but that is not always the case</a:t>
            </a:r>
          </a:p>
          <a:p>
            <a:pPr lvl="1"/>
            <a:r>
              <a:rPr lang="en-US" sz="2800" dirty="0"/>
              <a:t>This is because the logic as shown above is not </a:t>
            </a:r>
            <a:r>
              <a:rPr lang="en-US" sz="2800" b="1" dirty="0"/>
              <a:t>congruent</a:t>
            </a:r>
            <a:r>
              <a:rPr lang="en-US" sz="2800" dirty="0"/>
              <a:t> or equivalent</a:t>
            </a:r>
          </a:p>
          <a:p>
            <a:pPr lvl="1"/>
            <a:r>
              <a:rPr lang="en-US" sz="2800" dirty="0"/>
              <a:t>Conversely (no pun intended), </a:t>
            </a:r>
            <a:r>
              <a:rPr lang="en-US" sz="2800" b="1" dirty="0"/>
              <a:t>contrapositive</a:t>
            </a:r>
            <a:r>
              <a:rPr lang="en-US" sz="2800" dirty="0"/>
              <a:t> statements are </a:t>
            </a:r>
            <a:r>
              <a:rPr lang="en-US" sz="2800" b="1" dirty="0"/>
              <a:t>congruent</a:t>
            </a:r>
            <a:r>
              <a:rPr lang="en-US" sz="2800" dirty="0"/>
              <a:t> to the conditional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96CD470-FF28-4BBF-AC4F-DFA6B8DE3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210" y="4780502"/>
            <a:ext cx="30480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23863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75628-677B-485B-A125-33E124387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/>
              <a:t>The biconditional</a:t>
            </a:r>
            <a:endParaRPr lang="en-US" dirty="0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1057EC-F5F6-4460-B98F-8980D37463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759115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4560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F6E4-C366-4025-B17A-0338544E7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Biconditional truth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3B9A85-2190-4281-8C67-5A32D3A1CC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825734"/>
              </p:ext>
            </p:extLst>
          </p:nvPr>
        </p:nvGraphicFramePr>
        <p:xfrm>
          <a:off x="377688" y="2669458"/>
          <a:ext cx="11517465" cy="315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32">
                  <a:extLst>
                    <a:ext uri="{9D8B030D-6E8A-4147-A177-3AD203B41FA5}">
                      <a16:colId xmlns:a16="http://schemas.microsoft.com/office/drawing/2014/main" val="415733606"/>
                    </a:ext>
                  </a:extLst>
                </a:gridCol>
                <a:gridCol w="1013791">
                  <a:extLst>
                    <a:ext uri="{9D8B030D-6E8A-4147-A177-3AD203B41FA5}">
                      <a16:colId xmlns:a16="http://schemas.microsoft.com/office/drawing/2014/main" val="2035773374"/>
                    </a:ext>
                  </a:extLst>
                </a:gridCol>
                <a:gridCol w="1490870">
                  <a:extLst>
                    <a:ext uri="{9D8B030D-6E8A-4147-A177-3AD203B41FA5}">
                      <a16:colId xmlns:a16="http://schemas.microsoft.com/office/drawing/2014/main" val="125864228"/>
                    </a:ext>
                  </a:extLst>
                </a:gridCol>
                <a:gridCol w="1653871">
                  <a:extLst>
                    <a:ext uri="{9D8B030D-6E8A-4147-A177-3AD203B41FA5}">
                      <a16:colId xmlns:a16="http://schemas.microsoft.com/office/drawing/2014/main" val="716699649"/>
                    </a:ext>
                  </a:extLst>
                </a:gridCol>
                <a:gridCol w="1637969">
                  <a:extLst>
                    <a:ext uri="{9D8B030D-6E8A-4147-A177-3AD203B41FA5}">
                      <a16:colId xmlns:a16="http://schemas.microsoft.com/office/drawing/2014/main" val="1451799260"/>
                    </a:ext>
                  </a:extLst>
                </a:gridCol>
                <a:gridCol w="1518699">
                  <a:extLst>
                    <a:ext uri="{9D8B030D-6E8A-4147-A177-3AD203B41FA5}">
                      <a16:colId xmlns:a16="http://schemas.microsoft.com/office/drawing/2014/main" val="3600607845"/>
                    </a:ext>
                  </a:extLst>
                </a:gridCol>
                <a:gridCol w="3391233">
                  <a:extLst>
                    <a:ext uri="{9D8B030D-6E8A-4147-A177-3AD203B41FA5}">
                      <a16:colId xmlns:a16="http://schemas.microsoft.com/office/drawing/2014/main" val="3299180191"/>
                    </a:ext>
                  </a:extLst>
                </a:gridCol>
              </a:tblGrid>
              <a:tr h="6316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P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Q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P ∧ Q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P ⇒ Q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Q ⇒ P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P ⇔ Q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 ⇒ Q) </a:t>
                      </a:r>
                      <a:r>
                        <a:rPr lang="en-US" sz="3300" u="none" strike="noStrike" dirty="0">
                          <a:effectLst/>
                        </a:rPr>
                        <a:t>∧</a:t>
                      </a:r>
                      <a:r>
                        <a:rPr lang="en-US" sz="33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(Q ⇒ P)</a:t>
                      </a: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908520391"/>
                  </a:ext>
                </a:extLst>
              </a:tr>
              <a:tr h="6316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0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0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0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1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1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1" u="none" strike="noStrike" dirty="0">
                          <a:effectLst/>
                        </a:rPr>
                        <a:t>1</a:t>
                      </a:r>
                      <a:endParaRPr lang="en-US" sz="3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96723303"/>
                  </a:ext>
                </a:extLst>
              </a:tr>
              <a:tr h="6316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1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0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0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0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1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1" u="none" strike="noStrike" dirty="0">
                          <a:effectLst/>
                        </a:rPr>
                        <a:t>0</a:t>
                      </a:r>
                      <a:endParaRPr lang="en-US" sz="3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4061679195"/>
                  </a:ext>
                </a:extLst>
              </a:tr>
              <a:tr h="6316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0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1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0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1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0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1" u="none" strike="noStrike" dirty="0">
                          <a:effectLst/>
                        </a:rPr>
                        <a:t>0</a:t>
                      </a:r>
                      <a:endParaRPr lang="en-US" sz="3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3172302505"/>
                  </a:ext>
                </a:extLst>
              </a:tr>
              <a:tr h="6316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1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1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1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1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1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1" u="none" strike="noStrike" dirty="0">
                          <a:effectLst/>
                        </a:rPr>
                        <a:t>1</a:t>
                      </a:r>
                      <a:endParaRPr lang="en-US" sz="3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880613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919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0B0C5-EAAF-4CD3-91BD-A4162612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 side note from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A7103-337B-4D75-9212-FEE383F0A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Later, one of the types of proofs we’ll look at are proving biconditional statements are true</a:t>
            </a:r>
          </a:p>
          <a:p>
            <a:r>
              <a:rPr lang="en-US">
                <a:solidFill>
                  <a:srgbClr val="FFFFFF"/>
                </a:solidFill>
              </a:rPr>
              <a:t>Generally one side of the proof is trivial (this does not necessarily mean easy!) and the other side is difficult</a:t>
            </a:r>
          </a:p>
        </p:txBody>
      </p:sp>
      <p:pic>
        <p:nvPicPr>
          <p:cNvPr id="4098" name="Picture 2" descr="Image result for proving biconditional statements">
            <a:extLst>
              <a:ext uri="{FF2B5EF4-FFF2-40B4-BE49-F238E27FC236}">
                <a16:creationId xmlns:a16="http://schemas.microsoft.com/office/drawing/2014/main" id="{D051FB61-EFD9-4508-8E19-8000BDA72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2231" y="1500197"/>
            <a:ext cx="6831503" cy="384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540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3B89715-0C08-460F-B428-54CD79978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7316B-8F9F-448E-8ADD-107D1466C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858602"/>
            <a:ext cx="11029618" cy="14466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Biconditional example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434A18-CAD8-4C01-93B9-1FDCC12C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00436C-9F48-41B9-A514-820CACA07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10964E-DDA5-46BF-8376-4486F05B7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37B2BA-7A3F-4338-9F35-A23EE736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4360"/>
            <a:ext cx="11298933" cy="392631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B4722D-B527-4EB3-832B-D5DC2E7EAE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663" y="854924"/>
                <a:ext cx="10469170" cy="335926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3200" dirty="0">
                    <a:solidFill>
                      <a:srgbClr val="FFFFFF"/>
                    </a:solidFill>
                  </a:rPr>
                  <a:t>1:	P = (a is even)</a:t>
                </a:r>
              </a:p>
              <a:p>
                <a:r>
                  <a:rPr lang="en-US" sz="3200" dirty="0">
                    <a:solidFill>
                      <a:srgbClr val="FFFFFF"/>
                    </a:solidFill>
                  </a:rPr>
                  <a:t>2:	Q = (a is divisible by 2)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rgbClr val="FFFFFF"/>
                    </a:solidFill>
                  </a:rPr>
                  <a:t>3: 	P ⇒ Q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rgbClr val="FFFFFF"/>
                    </a:solidFill>
                  </a:rPr>
                  <a:t> a is even ⇒ a is divisible by 2 </a:t>
                </a:r>
                <a:r>
                  <a:rPr lang="en-US" sz="3200" b="1" dirty="0">
                    <a:solidFill>
                      <a:srgbClr val="FFFFFF"/>
                    </a:solidFill>
                  </a:rPr>
                  <a:t>TRUE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rgbClr val="FFFFFF"/>
                    </a:solidFill>
                  </a:rPr>
                  <a:t>4: 	Q ⇒ P = a is divisible by 2 ⇒ a is even </a:t>
                </a:r>
                <a:r>
                  <a:rPr lang="en-US" sz="3200" b="1" dirty="0">
                    <a:solidFill>
                      <a:srgbClr val="FFFFFF"/>
                    </a:solidFill>
                  </a:rPr>
                  <a:t>TRUE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rgbClr val="FFFFFF"/>
                    </a:solidFill>
                  </a:rPr>
                  <a:t>5:	P ⇔ Q implies 3 and 4 are </a:t>
                </a:r>
                <a:r>
                  <a:rPr lang="en-US" sz="3200" b="1" dirty="0">
                    <a:solidFill>
                      <a:srgbClr val="FFFFFF"/>
                    </a:solidFill>
                  </a:rPr>
                  <a:t>TRUE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B4722D-B527-4EB3-832B-D5DC2E7EA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663" y="854924"/>
                <a:ext cx="10469170" cy="3359268"/>
              </a:xfrm>
              <a:blipFill>
                <a:blip r:embed="rId2"/>
                <a:stretch>
                  <a:fillRect l="-1332" b="-3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431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RegularSeedLeftStep">
      <a:dk1>
        <a:srgbClr val="000000"/>
      </a:dk1>
      <a:lt1>
        <a:srgbClr val="FFFFFF"/>
      </a:lt1>
      <a:dk2>
        <a:srgbClr val="243241"/>
      </a:dk2>
      <a:lt2>
        <a:srgbClr val="E2E5E8"/>
      </a:lt2>
      <a:accent1>
        <a:srgbClr val="E08F25"/>
      </a:accent1>
      <a:accent2>
        <a:srgbClr val="D53417"/>
      </a:accent2>
      <a:accent3>
        <a:srgbClr val="E7295C"/>
      </a:accent3>
      <a:accent4>
        <a:srgbClr val="D51799"/>
      </a:accent4>
      <a:accent5>
        <a:srgbClr val="D429E7"/>
      </a:accent5>
      <a:accent6>
        <a:srgbClr val="7F2BD9"/>
      </a:accent6>
      <a:hlink>
        <a:srgbClr val="467BC1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770</Words>
  <Application>Microsoft Macintosh PowerPoint</Application>
  <PresentationFormat>Widescreen</PresentationFormat>
  <Paragraphs>260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Cambria Math</vt:lpstr>
      <vt:lpstr>Gill Sans MT</vt:lpstr>
      <vt:lpstr>Tw Cen MT</vt:lpstr>
      <vt:lpstr>Wingdings 2</vt:lpstr>
      <vt:lpstr>DividendVTI</vt:lpstr>
      <vt:lpstr>Logic</vt:lpstr>
      <vt:lpstr>What we’ll cover</vt:lpstr>
      <vt:lpstr>Swapping implications (We call this converse statements)</vt:lpstr>
      <vt:lpstr>Example</vt:lpstr>
      <vt:lpstr>Note on converse statements</vt:lpstr>
      <vt:lpstr>The biconditional</vt:lpstr>
      <vt:lpstr>Biconditional truth table</vt:lpstr>
      <vt:lpstr>A side note from proofs</vt:lpstr>
      <vt:lpstr>Biconditional example</vt:lpstr>
      <vt:lpstr>Constructing complex statements</vt:lpstr>
      <vt:lpstr>A review of truth tables</vt:lpstr>
      <vt:lpstr>Example of a complex statement: (P ∨ Q) ∧  ¬ (P ∧ Q)</vt:lpstr>
      <vt:lpstr>Constructing a truth table</vt:lpstr>
      <vt:lpstr>Logical equivalences</vt:lpstr>
      <vt:lpstr>Example of logical equivalences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</dc:title>
  <dc:creator>Ariel Avshalom</dc:creator>
  <cp:lastModifiedBy>Ariel Avshalom</cp:lastModifiedBy>
  <cp:revision>1</cp:revision>
  <dcterms:created xsi:type="dcterms:W3CDTF">2020-02-19T16:37:28Z</dcterms:created>
  <dcterms:modified xsi:type="dcterms:W3CDTF">2020-02-19T23:15:15Z</dcterms:modified>
</cp:coreProperties>
</file>