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4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5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4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3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7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87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58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88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8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5B29-D5E5-47A4-84FE-9BBFC8FBFC2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A9C3-16D7-4B46-9FBE-1B64835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F585CC79-92C2-4861-B0EA-796EE1FD5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C06E5-1323-4AE1-8F4A-07A5434A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Proofs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E664-CE29-4255-B86C-ED37E29F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418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By Ariel Avshalom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Lecture 3.5: Examples of contrapositive proofs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CISC 2210</a:t>
            </a:r>
          </a:p>
        </p:txBody>
      </p:sp>
    </p:spTree>
    <p:extLst>
      <p:ext uri="{BB962C8B-B14F-4D97-AF65-F5344CB8AC3E}">
        <p14:creationId xmlns:p14="http://schemas.microsoft.com/office/powerpoint/2010/main" val="12373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94158-BBE2-46E7-AD6C-7A61BA385D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 If a does not divide </a:t>
                </a:r>
                <a:r>
                  <a:rPr lang="en-US" dirty="0" err="1"/>
                  <a:t>bc</a:t>
                </a:r>
                <a:r>
                  <a:rPr lang="en-US" dirty="0"/>
                  <a:t>, then a does not divide b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94158-BBE2-46E7-AD6C-7A61BA38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31" t="-12108" b="-19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AF917-9135-4AEC-A579-CC828C469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800"/>
                        <m:t>∤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m:rPr>
                          <m:nor/>
                        </m:rPr>
                        <a:rPr lang="en-US" sz="3800" b="0" i="0" smtClean="0"/>
                        <m:t>bc</m:t>
                      </m:r>
                      <m:r>
                        <m:rPr>
                          <m:nor/>
                        </m:rPr>
                        <a:rPr lang="en-US" sz="3800" b="0" i="0" smtClean="0"/>
                        <m:t>,       </m:t>
                      </m:r>
                      <m:r>
                        <m:rPr>
                          <m:nor/>
                        </m:rPr>
                        <a:rPr lang="en-US" sz="3800" b="0" i="0" smtClean="0"/>
                        <m:t>Q</m:t>
                      </m:r>
                      <m:r>
                        <m:rPr>
                          <m:nor/>
                        </m:rPr>
                        <a:rPr lang="en-US" sz="3800" b="0" i="0" smtClean="0"/>
                        <m:t> = </m:t>
                      </m:r>
                      <m:r>
                        <m:rPr>
                          <m:nor/>
                        </m:rPr>
                        <a:rPr lang="en-US" sz="3800" b="0" i="0" smtClean="0"/>
                        <m:t>a</m:t>
                      </m:r>
                      <m:r>
                        <m:rPr>
                          <m:nor/>
                        </m:rPr>
                        <a:rPr lang="en-US" sz="3800" b="0" i="0" smtClean="0"/>
                        <m:t> ∤ </m:t>
                      </m:r>
                      <m:r>
                        <m:rPr>
                          <m:nor/>
                        </m:rPr>
                        <a:rPr lang="en-US" sz="3800" b="0" i="0" smtClean="0"/>
                        <m:t>b</m:t>
                      </m:r>
                    </m:oMath>
                  </m:oMathPara>
                </a14:m>
                <a:endParaRPr lang="en-US" sz="3800" b="0" i="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800"/>
                        <m:t>¬</m:t>
                      </m:r>
                      <m:r>
                        <m:rPr>
                          <m:nor/>
                        </m:rPr>
                        <a:rPr lang="en-US" sz="3800" b="0" i="0" smtClean="0"/>
                        <m:t>Q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3800"/>
                        <m:t>¬</m:t>
                      </m:r>
                      <m:r>
                        <m:rPr>
                          <m:nor/>
                        </m:rPr>
                        <a:rPr lang="en-US" sz="3800" b="0" i="0" smtClean="0"/>
                        <m:t>P</m:t>
                      </m:r>
                      <m:r>
                        <m:rPr>
                          <m:nor/>
                        </m:rPr>
                        <a:rPr lang="en-US" sz="3800" b="0" i="0" smtClean="0"/>
                        <m:t> = </m:t>
                      </m:r>
                      <m:r>
                        <m:rPr>
                          <m:nor/>
                        </m:rPr>
                        <a:rPr lang="en-US" sz="3800" b="0" i="0" smtClean="0"/>
                        <m:t>a</m:t>
                      </m:r>
                      <m:r>
                        <m:rPr>
                          <m:nor/>
                        </m:rPr>
                        <a:rPr lang="en-US" sz="3800" b="0" i="0" smtClean="0"/>
                        <m:t> | </m:t>
                      </m:r>
                      <m:r>
                        <m:rPr>
                          <m:nor/>
                        </m:rPr>
                        <a:rPr lang="en-US" sz="3800" b="0" i="0" smtClean="0"/>
                        <m:t>b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380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800" b="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80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𝑎𝑛𝑐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80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𝑎𝑛𝑐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380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𝑐𝑜𝑛𝑡𝑟𝑎𝑝𝑜𝑠𝑖𝑡𝑖𝑣𝑒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800" b="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800" smtClean="0"/>
                        <m:t>∤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m:rPr>
                          <m:nor/>
                        </m:rPr>
                        <a:rPr lang="en-US" sz="3800" b="0" i="0" smtClean="0"/>
                        <m:t>bc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m:rPr>
                          <m:nor/>
                        </m:rPr>
                        <a:rPr lang="en-US" sz="3800" b="0" i="0" smtClean="0"/>
                        <m:t>then</m:t>
                      </m:r>
                      <m:r>
                        <m:rPr>
                          <m:nor/>
                        </m:rPr>
                        <a:rPr lang="en-US" sz="3800" b="0" i="0" smtClean="0"/>
                        <m:t> </m:t>
                      </m:r>
                      <m:r>
                        <m:rPr>
                          <m:nor/>
                        </m:rPr>
                        <a:rPr lang="en-US" sz="3800" b="0" i="0" smtClean="0"/>
                        <m:t>a</m:t>
                      </m:r>
                      <m:r>
                        <m:rPr>
                          <m:nor/>
                        </m:rPr>
                        <a:rPr lang="en-US" sz="3800" b="0" i="0" smtClean="0"/>
                        <m:t> ∤ </m:t>
                      </m:r>
                      <m:r>
                        <m:rPr>
                          <m:nor/>
                        </m:rPr>
                        <a:rPr lang="en-US" sz="3800" b="0" i="0" smtClean="0"/>
                        <m:t>b</m:t>
                      </m:r>
                    </m:oMath>
                  </m:oMathPara>
                </a14:m>
                <a:endParaRPr lang="en-US" sz="3800" b="0" i="0" dirty="0"/>
              </a:p>
              <a:p>
                <a:pPr marL="0" indent="0" algn="ctr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800" b="0" i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AF917-9135-4AEC-A579-CC828C469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AE6CB3-B534-48C8-AF78-A69E6527EB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AE6CB3-B534-48C8-AF78-A69E6527E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8ABC7-FB72-4CF7-83D9-16EFA0193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542" y="1581943"/>
                <a:ext cx="10168870" cy="35417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/>
                        <m:t>¬</m:t>
                      </m:r>
                      <m:r>
                        <m:rPr>
                          <m:nor/>
                        </m:rPr>
                        <a:rPr lang="en-US" sz="3000" b="0" i="0" smtClean="0"/>
                        <m:t>Q</m:t>
                      </m:r>
                      <m:r>
                        <m:rPr>
                          <m:nor/>
                        </m:rPr>
                        <a:rPr lang="en-US" sz="3000" b="0" i="0" smtClean="0"/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3000"/>
                        <m:t>¬</m:t>
                      </m:r>
                      <m:r>
                        <m:rPr>
                          <m:nor/>
                        </m:rPr>
                        <a:rPr lang="en-US" sz="3000" b="0" i="0" smtClean="0"/>
                        <m:t>P</m:t>
                      </m:r>
                      <m:r>
                        <m:rPr>
                          <m:nor/>
                        </m:rPr>
                        <a:rPr lang="en-US" sz="3000" b="0" i="0" smtClean="0"/>
                        <m:t> = </m:t>
                      </m:r>
                      <m:r>
                        <m:rPr>
                          <m:nor/>
                        </m:rPr>
                        <a:rPr lang="en-US" sz="3000" b="0" i="0" smtClean="0"/>
                        <m:t>x</m:t>
                      </m:r>
                      <m:r>
                        <m:rPr>
                          <m:nor/>
                        </m:rPr>
                        <a:rPr lang="en-US" sz="3000" b="0" i="0" smtClean="0"/>
                        <m:t> </m:t>
                      </m:r>
                      <m:r>
                        <a:rPr lang="en-US" sz="3000" b="0" i="1" smtClean="0"/>
                        <m:t>≤</m:t>
                      </m:r>
                      <m:r>
                        <m:rPr>
                          <m:nor/>
                        </m:rPr>
                        <a:rPr lang="en-US" sz="3000" b="0" i="0" smtClean="0"/>
                        <m:t>−1 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3000" dirty="0"/>
              </a:p>
              <a:p>
                <a:pPr marL="0" indent="0" algn="ctr">
                  <a:buNone/>
                </a:pPr>
                <a:r>
                  <a:rPr lang="en-US" sz="3000" b="1" dirty="0"/>
                  <a:t>NOTE: THIS IS NOT A RIGOROUS PROOF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𝑠𝑚𝑎𝑙𝑙𝑒𝑟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−1≤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≤1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𝑝𝑟𝑜𝑣𝑒𝑑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𝑑𝑒𝑟𝑖𝑣𝑖𝑛𝑔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𝑠𝑦𝑠𝑡𝑒𝑚𝑠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&lt;−1, 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𝑐𝑜𝑛𝑡𝑟𝑎𝑝𝑜𝑠𝑖𝑡𝑖𝑣𝑒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&gt;0 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8ABC7-FB72-4CF7-83D9-16EFA0193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542" y="1581943"/>
                <a:ext cx="10168870" cy="3541714"/>
              </a:xfrm>
              <a:blipFill>
                <a:blip r:embed="rId4"/>
                <a:stretch>
                  <a:fillRect l="-873" r="-11845" b="-47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3805CA-9C72-41A4-BD34-8D649B85DE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/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/>
                      <m:t>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∤y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/>
                      <m:t>∤</m:t>
                    </m:r>
                    <m:r>
                      <m:rPr>
                        <m:nor/>
                      </m:rPr>
                      <a:rPr lang="en-US" b="0" i="0" smtClean="0"/>
                      <m:t>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3805CA-9C72-41A4-BD34-8D649B85D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 r="-2400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244E6-FF58-40DC-A552-81B7E182F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7764"/>
                <a:ext cx="9905999" cy="432995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/>
                        <m:t>∤</m:t>
                      </m:r>
                      <m:r>
                        <m:rPr>
                          <m:nor/>
                        </m:rPr>
                        <a:rPr lang="en-US" b="0" i="0" smtClean="0"/>
                        <m:t>yz</m:t>
                      </m:r>
                      <m:r>
                        <m:rPr>
                          <m:nor/>
                        </m:rPr>
                        <a:rPr lang="en-US" b="0" i="0" smtClean="0"/>
                        <m:t>,        </m:t>
                      </m:r>
                      <m:r>
                        <m:rPr>
                          <m:nor/>
                        </m:rPr>
                        <a:rPr lang="en-US" b="0" i="0" smtClean="0"/>
                        <m:t>Q</m:t>
                      </m:r>
                      <m:r>
                        <m:rPr>
                          <m:nor/>
                        </m:rPr>
                        <a:rPr lang="en-US" b="0" i="0" smtClean="0"/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/>
                        <m:t>∤</m:t>
                      </m:r>
                      <m:r>
                        <m:rPr>
                          <m:nor/>
                        </m:rPr>
                        <a:rPr lang="en-US" dirty="0"/>
                        <m:t>y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1" smtClean="0">
                          <a:solidFill>
                            <a:srgbClr val="00B050"/>
                          </a:solidFill>
                        </a:rPr>
                        <m:t>∧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/>
                        <m:t>∤</m:t>
                      </m:r>
                      <m:r>
                        <m:rPr>
                          <m:nor/>
                        </m:rPr>
                        <a:rPr lang="en-US" b="0" i="0" smtClean="0"/>
                        <m:t>z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¬</m:t>
                      </m:r>
                      <m:r>
                        <m:rPr>
                          <m:nor/>
                        </m:rPr>
                        <a:rPr lang="en-US"/>
                        <m:t>Q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/>
                        <m:t>¬</m:t>
                      </m:r>
                      <m:r>
                        <m:rPr>
                          <m:nor/>
                        </m:rPr>
                        <a:rPr lang="en-US"/>
                        <m:t>P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 b="0" i="0" smtClean="0"/>
                        <m:t>x</m:t>
                      </m:r>
                      <m:r>
                        <m:rPr>
                          <m:nor/>
                        </m:rPr>
                        <a:rPr lang="en-US" b="0" i="0" smtClean="0"/>
                        <m:t>|</m:t>
                      </m:r>
                      <m:r>
                        <m:rPr>
                          <m:nor/>
                        </m:rPr>
                        <a:rPr lang="en-US" b="0" i="0" smtClean="0"/>
                        <m:t>y</m:t>
                      </m:r>
                      <m:r>
                        <m:rPr>
                          <m:nor/>
                        </m:rPr>
                        <a:rPr lang="en-US" b="0" i="0" smtClean="0"/>
                        <m:t> ∨ </m:t>
                      </m:r>
                      <m:r>
                        <m:rPr>
                          <m:nor/>
                        </m:rPr>
                        <a:rPr lang="en-US" b="0" i="0" smtClean="0"/>
                        <m:t>x</m:t>
                      </m:r>
                      <m:r>
                        <m:rPr>
                          <m:nor/>
                        </m:rPr>
                        <a:rPr lang="en-US" b="0" i="0" smtClean="0"/>
                        <m:t>|</m:t>
                      </m:r>
                      <m:r>
                        <m:rPr>
                          <m:nor/>
                        </m:rPr>
                        <a:rPr lang="en-US" b="0" i="0" smtClean="0"/>
                        <m:t>z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𝑠h𝑜𝑤𝑠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𝑐𝑜𝑛𝑡𝑟𝑎𝑝𝑜𝑠𝑡𝑖𝑣𝑒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𝑟𝑢𝑙𝑒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(Do you also see that if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Not our case, but good to notice.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244E6-FF58-40DC-A552-81B7E182F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7764"/>
                <a:ext cx="9905999" cy="4329953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E0660-FF3F-4EB8-9AD6-9696E5192826}"/>
                  </a:ext>
                </a:extLst>
              </p:cNvPr>
              <p:cNvSpPr txBox="1"/>
              <p:nvPr/>
            </p:nvSpPr>
            <p:spPr>
              <a:xfrm>
                <a:off x="886569" y="3198419"/>
                <a:ext cx="41505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𝑥𝑛𝑧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E0660-FF3F-4EB8-9AD6-9696E519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9" y="3198419"/>
                <a:ext cx="415058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0ACB2-33EA-4CE3-9163-5C8D1E71BB43}"/>
                  </a:ext>
                </a:extLst>
              </p:cNvPr>
              <p:cNvSpPr txBox="1"/>
              <p:nvPr/>
            </p:nvSpPr>
            <p:spPr>
              <a:xfrm>
                <a:off x="7251588" y="3222260"/>
                <a:ext cx="41505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𝑥𝑚𝑧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0ACB2-33EA-4CE3-9163-5C8D1E71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588" y="3222260"/>
                <a:ext cx="4150581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400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Corbel</vt:lpstr>
      <vt:lpstr>Tw Cen MT</vt:lpstr>
      <vt:lpstr>Basis</vt:lpstr>
      <vt:lpstr>Circuit</vt:lpstr>
      <vt:lpstr>Proofs</vt:lpstr>
      <vt:lpstr>Suppose a,b, c ∈ Z. If a does not divide bc, then a does not divide b</vt:lpstr>
      <vt:lpstr>Suppose x ∈ R. If x^3-x&gt;0 then x&gt;-1 </vt:lpstr>
      <vt:lpstr>Suppose x, y, z ∈"Z" and x≠0. If x"∤" yz, then x∤y and x"∤z"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9</cp:revision>
  <dcterms:created xsi:type="dcterms:W3CDTF">2020-03-09T01:15:40Z</dcterms:created>
  <dcterms:modified xsi:type="dcterms:W3CDTF">2020-03-10T18:17:34Z</dcterms:modified>
</cp:coreProperties>
</file>