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5"/>
    <p:restoredTop sz="94619"/>
  </p:normalViewPr>
  <p:slideViewPr>
    <p:cSldViewPr snapToGrid="0" snapToObjects="1">
      <p:cViewPr varScale="1">
        <p:scale>
          <a:sx n="82" d="100"/>
          <a:sy n="82" d="100"/>
        </p:scale>
        <p:origin x="16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1ADE-D039-BC4D-B92A-CA4876528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CDBA-4B21-8240-94C5-A4380057D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3774-CA39-074F-8E41-47B82478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9BA3-0341-1449-AE5F-884F1AD6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5276-E4FF-7644-B80D-53D211CC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A35C-7516-EB48-AF8D-2716A0DD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F12D-6DBB-994F-B385-AD6EAAFF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3887-CBC1-1C45-B204-43969561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88C3-D69D-AE4E-A7F1-235D3999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E86D-0A2D-AD47-84C6-D2C81087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13601-898F-1040-863E-25DDFBE7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ECAF0-105F-FA48-B2F7-69BBE65A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1121-C0EF-9845-998C-FD56CB81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2B02-BD4A-1E40-A4D4-3C580A56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8283-81D9-9440-9B0E-30D66E53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5849-A523-4343-880B-EF9C9420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00BD-5A24-B140-A36A-C44DC449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81B4-0198-7949-8A2C-6E5A7956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4CD8-4CBE-474D-8B52-BFC2C5D2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8709-B164-BA42-B336-2932FAFC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2719-CED8-B847-BE17-EB4C3155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D377-56F0-8143-A451-566D4290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0C9F-22F2-1E4E-B484-16C8CD27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B4FA-8FD8-0F48-829D-069590D0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E33F-0473-C440-9F48-451D8A77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ECFF-3C8E-A94A-B5DE-1D755F9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8AD4-10F0-584B-A772-036E1076E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C30F-A08B-4D4F-8BF9-83C78177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691A-E8DA-7640-ADD1-99D2233F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8AB86-5826-6742-926D-2E063E4F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8E210-1E74-9E4C-85BC-A9F05B7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C1A-5045-7148-A3BE-9CAC026B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71A7-55F9-DB40-AED5-89D916BD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3A99-F209-CA4A-BCEC-C24496ACF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AF9CC-9590-D445-9FEB-B748BC9C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F6DA4-E702-1149-AF80-F788EEAC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D446D-EC5F-2E48-961F-3A0917CF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BD41D-61D3-AD47-B35D-59552672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1BFAB-4084-5248-B3CE-E56FC202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553-B728-D84E-8AC6-BE046D73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7130E-9F5F-C042-B787-8206EDEC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B6310-FE89-C441-9966-D3CC73D9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FD6F3-965B-5E41-A6C8-6CDAC522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BD4E2-8661-3240-83D3-1ECE7709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F6DC7-010B-C44A-AC33-DC8083A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0CE74-405E-D34F-BE5D-98DF805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74AD-72FC-EC4F-9746-73D3312D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69B3-088F-D444-B99E-CE62D6FD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69E11-092C-5348-A15F-79B76F2F3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20129-F820-5E40-9736-CB4E41D1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78D8-7CFF-1446-9943-A19ECCEA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8E38-9866-2D47-AD60-9F1FB610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D44D-F8FE-C846-B686-48EF4A02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CC7B8-FEF8-B24D-9F13-1B366FD89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076C-A31F-4C44-94C8-4779696E5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FDA90-C0DE-EF4D-9992-AF52D7D6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D29B-CCEE-7C4C-8E34-B4509AA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2970-0BB2-2140-90F0-5D7EE169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9DDC1-3F22-4F4B-BE68-2A9909BB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1BC52-BC1B-E74F-A244-3779C560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42BE-5755-124A-9357-18BEAA021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E658-A2EB-2648-A211-2EC1B58AD86A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87A0-CAD0-C340-8C39-9CCA27288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979A-236C-574B-8D24-4A5D3ACE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25EC-5332-8046-A79D-52721F10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CAA95-C0FC-024D-AF62-0DF38D20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71760-5429-CE46-A917-69932003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By Ariel Avshalom</a:t>
            </a:r>
          </a:p>
          <a:p>
            <a:pPr algn="l"/>
            <a:r>
              <a:rPr lang="en-US" dirty="0"/>
              <a:t>Lecture 2: examples of direct proofs</a:t>
            </a:r>
          </a:p>
          <a:p>
            <a:pPr algn="l"/>
            <a:r>
              <a:rPr lang="en-US" dirty="0"/>
              <a:t>CISC 2210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A16D2C9-361D-43E9-A48D-6B1A78CE8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1" r="1856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1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864666-4EC5-C442-84C9-6176C78743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n ∈ Z,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/>
                  <a:t> is odd.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864666-4EC5-C442-84C9-6176C7874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82BF-9FDE-E44B-9739-9C6062F0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2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8F2B5B-7C32-0945-B438-AF6D16C675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56826" y="1112969"/>
                <a:ext cx="3937298" cy="4166010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rgbClr val="FFFFFF"/>
                    </a:solidFill>
                  </a:rPr>
                  <a:t>If x is an odd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FFFFFF"/>
                    </a:solidFill>
                  </a:rPr>
                  <a:t> is odd.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8F2B5B-7C32-0945-B438-AF6D16C67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6826" y="1112969"/>
                <a:ext cx="3937298" cy="4166010"/>
              </a:xfrm>
              <a:blipFill>
                <a:blip r:embed="rId2"/>
                <a:stretch>
                  <a:fillRect l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F972A-A140-1246-A765-95F7EA179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x = 2n+1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/>
                      <m:t>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Which is of the form 2n+1</a:t>
                </a:r>
              </a:p>
              <a:p>
                <a:pPr marL="0" indent="0">
                  <a:buNone/>
                </a:pPr>
                <a:r>
                  <a:rPr lang="en-US" dirty="0"/>
                  <a:t>Q.E.D.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F972A-A140-1246-A765-95F7EA179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  <a:blipFill>
                <a:blip r:embed="rId3"/>
                <a:stretch>
                  <a:fillRect l="-2657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74CE3-ED0F-A449-99DA-3D440F7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Suppose x, y ∈ Z. If x and y are odd, then xy is odd.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01537-55D4-1F44-B7CA-0001DB650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x = 2n+1, y  = 2m+1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/>
                      <m:t>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is of the form 2n + 1</a:t>
                </a:r>
              </a:p>
              <a:p>
                <a:pPr marL="0" indent="0">
                  <a:buNone/>
                </a:pPr>
                <a:r>
                  <a:rPr lang="en-US" dirty="0"/>
                  <a:t>Q.E.D.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01537-55D4-1F44-B7CA-0001DB650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  <a:blipFill>
                <a:blip r:embed="rId2"/>
                <a:stretch>
                  <a:fillRect l="-2657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41791-2F76-6C44-87BD-304EB024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Suppose a,b, c ∈ Z. If a | b and a | c, then a | (b + c).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D5C5-CC1E-BB42-B474-842264E04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b="1" dirty="0"/>
                  <a:t>Definition 8.4: </a:t>
                </a:r>
                <a:r>
                  <a:rPr lang="en-US" sz="2400" dirty="0"/>
                  <a:t>Suppose a and b are integers. We say that a divides b, written a | b, if b = ac for some c ∈ Z. In this case we also say that a is a </a:t>
                </a:r>
                <a:r>
                  <a:rPr lang="en-US" sz="2400" b="1" dirty="0"/>
                  <a:t>divisor</a:t>
                </a:r>
                <a:r>
                  <a:rPr lang="en-US" sz="2400" dirty="0"/>
                  <a:t> of b, and that b is a </a:t>
                </a:r>
                <a:r>
                  <a:rPr lang="en-US" sz="2400" b="1" dirty="0"/>
                  <a:t>multiple</a:t>
                </a:r>
                <a:r>
                  <a:rPr lang="en-US" sz="2400" dirty="0"/>
                  <a:t> of a.</a:t>
                </a:r>
              </a:p>
              <a:p>
                <a:pPr marL="0" indent="0">
                  <a:buNone/>
                </a:pPr>
                <a:r>
                  <a:rPr lang="en-US" sz="2400" dirty="0"/>
                  <a:t>Let a = bn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 sz="2400"/>
                      <m:t>ℤ</m:t>
                    </m:r>
                  </m:oMath>
                </a14:m>
                <a:r>
                  <a:rPr lang="en-US" sz="2400" dirty="0"/>
                  <a:t> such that bn = a, 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a = cm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 sz="2400"/>
                      <m:t>ℤ</m:t>
                    </m:r>
                  </m:oMath>
                </a14:m>
                <a:r>
                  <a:rPr lang="en-US" sz="2400" dirty="0"/>
                  <a:t> such that cm = a, 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D5C5-CC1E-BB42-B474-842264E04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392" t="-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0A559-F922-664D-A711-B0A3AE79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01EFD-6D99-9C44-A517-EF1E31FF7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sz="2400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Since a is a common multiple between b + 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01EFD-6D99-9C44-A517-EF1E31FF7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9E120-9371-A546-BC1D-0CADC33A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Suppose a is an integer. If 5|2a, then 5|a.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1D898-8BA6-344C-8BAA-CC2D3B58D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 |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5|2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/>
                        <m:t>∤</m:t>
                      </m:r>
                      <m:r>
                        <m:rPr>
                          <m:nor/>
                        </m:rPr>
                        <a:rPr lang="en-US" b="0" i="0" smtClean="0"/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Q.E.D.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1D898-8BA6-344C-8BAA-CC2D3B58D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  <a:blipFill>
                <a:blip r:embed="rId2"/>
                <a:stretch>
                  <a:fillRect l="-2657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CE7A2-E4B9-CA48-93F8-C9883BF2EB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963877"/>
                <a:ext cx="3494362" cy="4930246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sz="4100">
                    <a:solidFill>
                      <a:schemeClr val="accent1"/>
                    </a:solidFill>
                  </a:rPr>
                  <a:t>Suppose a and b are integers. </a:t>
                </a:r>
                <a:br>
                  <a:rPr lang="en-US" sz="4100">
                    <a:solidFill>
                      <a:schemeClr val="accent1"/>
                    </a:solidFill>
                  </a:rPr>
                </a:br>
                <a:r>
                  <a:rPr lang="en-US" sz="410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41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1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41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410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100" b="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4100" b="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41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1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41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1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1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41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1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1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1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1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41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410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CE7A2-E4B9-CA48-93F8-C9883BF2E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963877"/>
                <a:ext cx="3494362" cy="4930246"/>
              </a:xfrm>
              <a:blipFill>
                <a:blip r:embed="rId2"/>
                <a:stretch>
                  <a:fillRect r="-15217" b="-1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EAFEE-328A-6340-842B-CAF26375D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Because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They share the common multiple b.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EAFEE-328A-6340-842B-CAF26375D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3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5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5D1EA-72BA-A348-9228-73C14E4B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cases in proofs: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9C2E-C8C5-5E4E-A9A8-E024D259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proving a statement is true, we usually examine multiple cases before showing the statement is true in all possible scenarios. </a:t>
            </a:r>
          </a:p>
          <a:p>
            <a:pPr marL="0" indent="0">
              <a:buNone/>
            </a:pPr>
            <a:r>
              <a:rPr lang="en-US" dirty="0"/>
              <a:t>This means we need to differentiate between possibly differing results depending on the proposition being proved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7A1B-FC91-8242-AD76-8EAD87E1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Example: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C427-124B-5441-9884-F08FB7ED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In general, integers can be split to even and odd values. Sometimes different cases can produce different results so generally you need to prove both.</a:t>
            </a:r>
          </a:p>
          <a:p>
            <a:pPr marL="0" indent="0">
              <a:buNone/>
            </a:pPr>
            <a:r>
              <a:rPr lang="en-US" sz="2400" dirty="0"/>
              <a:t>Sometimes some cases are so similar to each other, that writing out both is meaningless, like </a:t>
            </a:r>
          </a:p>
          <a:p>
            <a:pPr marL="0" indent="0">
              <a:buNone/>
            </a:pPr>
            <a:r>
              <a:rPr lang="en-US" sz="2400" b="1" dirty="0"/>
              <a:t>	If two integers have opposite parity, then their sum is odd</a:t>
            </a:r>
          </a:p>
          <a:p>
            <a:pPr marL="0" indent="0">
              <a:buNone/>
            </a:pPr>
            <a:r>
              <a:rPr lang="en-US" sz="2400" dirty="0"/>
              <a:t>The cases here are switching the positions of the even and odd integers and there is no reason to do so. </a:t>
            </a:r>
          </a:p>
          <a:p>
            <a:pPr marL="0" indent="0">
              <a:buNone/>
            </a:pPr>
            <a:r>
              <a:rPr lang="en-US" sz="2400" dirty="0"/>
              <a:t>You can write </a:t>
            </a:r>
            <a:r>
              <a:rPr lang="en-US" sz="2400" b="1" dirty="0"/>
              <a:t>without loss of generality </a:t>
            </a:r>
            <a:r>
              <a:rPr lang="en-US" sz="2400" dirty="0"/>
              <a:t>to indicate that additional cases do not provide anything useful</a:t>
            </a:r>
          </a:p>
          <a:p>
            <a:pPr marL="0" indent="0">
              <a:buNone/>
            </a:pPr>
            <a:r>
              <a:rPr lang="en-US" sz="2400" dirty="0"/>
              <a:t>Here is an example where cases do matter: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7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557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Proofs</vt:lpstr>
      <vt:lpstr>If x is an odd integer, then x^3 is odd.</vt:lpstr>
      <vt:lpstr>Suppose x, y ∈ Z. If x and y are odd, then xy is odd.</vt:lpstr>
      <vt:lpstr>Suppose a,b, c ∈ Z. If a | b and a | c, then a | (b + c).</vt:lpstr>
      <vt:lpstr>Continued</vt:lpstr>
      <vt:lpstr>Suppose a is an integer. If 5|2a, then 5|a.</vt:lpstr>
      <vt:lpstr>Suppose a and b are integers.  If a | b, then a | (3b^3-b^2+5b).</vt:lpstr>
      <vt:lpstr>Using cases in proofs:</vt:lpstr>
      <vt:lpstr>Example: parity</vt:lpstr>
      <vt:lpstr>If n ∈ Z, then 5n^2+3n+7 is odd.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1</cp:revision>
  <dcterms:created xsi:type="dcterms:W3CDTF">2020-03-02T19:11:53Z</dcterms:created>
  <dcterms:modified xsi:type="dcterms:W3CDTF">2020-03-02T19:13:37Z</dcterms:modified>
</cp:coreProperties>
</file>