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61" r:id="rId4"/>
    <p:sldId id="262" r:id="rId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ב'/טבת/תשפ"ג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09484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ב'/טבת/תשפ"ג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214842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ב'/טבת/תשפ"ג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5626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ב'/טבת/תשפ"ג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85327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52F9F5-477A-4B20-84CE-30B0810F8384}" type="datetimeFigureOut">
              <a:rPr lang="he-IL" smtClean="0"/>
              <a:t>ב'/טבת/תשפ"ג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86544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7252F9F5-477A-4B20-84CE-30B0810F8384}" type="datetimeFigureOut">
              <a:rPr lang="he-IL" smtClean="0"/>
              <a:t>ב'/טבת/תשפ"ג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41631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7252F9F5-477A-4B20-84CE-30B0810F8384}" type="datetimeFigureOut">
              <a:rPr lang="he-IL" smtClean="0"/>
              <a:t>ב'/טבת/תשפ"ג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446724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7252F9F5-477A-4B20-84CE-30B0810F8384}" type="datetimeFigureOut">
              <a:rPr lang="he-IL" smtClean="0"/>
              <a:t>ב'/טבת/תשפ"ג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414236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2F9F5-477A-4B20-84CE-30B0810F8384}" type="datetimeFigureOut">
              <a:rPr lang="he-IL" smtClean="0"/>
              <a:t>ב'/טבת/תשפ"ג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23035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52F9F5-477A-4B20-84CE-30B0810F8384}" type="datetimeFigureOut">
              <a:rPr lang="he-IL" smtClean="0"/>
              <a:t>ב'/טבת/תשפ"ג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414653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52F9F5-477A-4B20-84CE-30B0810F8384}" type="datetimeFigureOut">
              <a:rPr lang="he-IL" smtClean="0"/>
              <a:t>ב'/טבת/תשפ"ג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7780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2F9F5-477A-4B20-84CE-30B0810F8384}" type="datetimeFigureOut">
              <a:rPr lang="he-IL" smtClean="0"/>
              <a:t>ב'/טבת/תשפ"ג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DDCE4-AF73-4388-8CB3-D912966F7353}" type="slidenum">
              <a:rPr lang="he-IL" smtClean="0"/>
              <a:t>‹#›</a:t>
            </a:fld>
            <a:endParaRPr lang="he-IL"/>
          </a:p>
        </p:txBody>
      </p:sp>
    </p:spTree>
    <p:extLst>
      <p:ext uri="{BB962C8B-B14F-4D97-AF65-F5344CB8AC3E}">
        <p14:creationId xmlns:p14="http://schemas.microsoft.com/office/powerpoint/2010/main" val="117457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967" y="56121"/>
            <a:ext cx="12080033" cy="1325563"/>
          </a:xfrm>
        </p:spPr>
        <p:txBody>
          <a:bodyPr>
            <a:noAutofit/>
          </a:bodyPr>
          <a:lstStyle/>
          <a:p>
            <a:pPr algn="l" rtl="0">
              <a:lnSpc>
                <a:spcPct val="107000"/>
              </a:lnSpc>
              <a:spcAft>
                <a:spcPts val="800"/>
              </a:spcAft>
            </a:pPr>
            <a:r>
              <a:rPr lang="en-US"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Hello and thank you for your willingness to participate in our experiment!</a:t>
            </a:r>
            <a:endParaRPr lang="en-IL"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782216" y="1002604"/>
            <a:ext cx="10993016" cy="4605095"/>
          </a:xfrm>
        </p:spPr>
        <p:txBody>
          <a:bodyPr>
            <a:normAutofit fontScale="92500"/>
          </a:bodyPr>
          <a:lstStyle/>
          <a:p>
            <a:pPr marL="0" indent="0" algn="l" rtl="0">
              <a:lnSpc>
                <a:spcPct val="107000"/>
              </a:lnSpc>
              <a:spcAft>
                <a:spcPts val="800"/>
              </a:spcAft>
              <a:buNone/>
            </a:pPr>
            <a:r>
              <a:rPr lang="en-US" sz="2600" dirty="0">
                <a:solidFill>
                  <a:schemeClr val="bg1"/>
                </a:solidFill>
                <a:effectLst/>
                <a:latin typeface="Arial" panose="020B0604020202020204" pitchFamily="34" charset="0"/>
                <a:ea typeface="Calibri" panose="020F0502020204030204" pitchFamily="34" charset="0"/>
                <a:cs typeface="Arial" panose="020B0604020202020204" pitchFamily="34" charset="0"/>
              </a:rPr>
              <a:t>The criteria for participation are:</a:t>
            </a:r>
            <a:endParaRPr lang="en-IL" sz="26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lvl="0" indent="0" algn="l" rtl="0">
              <a:lnSpc>
                <a:spcPct val="107000"/>
              </a:lnSpc>
              <a:spcAft>
                <a:spcPts val="800"/>
              </a:spcAft>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 You are at least 18 years old</a:t>
            </a:r>
            <a:endParaRPr lang="en-IL"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lvl="0" indent="0" algn="l" rtl="0">
              <a:lnSpc>
                <a:spcPct val="107000"/>
              </a:lnSpc>
              <a:spcAft>
                <a:spcPts val="800"/>
              </a:spcAft>
              <a:buNone/>
            </a:pPr>
            <a:r>
              <a:rPr lang="en-US" sz="240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You have normal or corrected to normal vision (using glasses or contact lenses)</a:t>
            </a:r>
            <a:endParaRPr lang="en-IL"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lvl="0" indent="0" algn="l" rtl="0">
              <a:lnSpc>
                <a:spcPct val="107000"/>
              </a:lnSpc>
              <a:spcAft>
                <a:spcPts val="800"/>
              </a:spcAft>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 Normal hearing</a:t>
            </a:r>
            <a:endParaRPr lang="en-IL"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indent="0" rtl="1">
              <a:buNone/>
            </a:pPr>
            <a:r>
              <a:rPr lang="en-US" sz="240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No past neurological or psychiatric illness</a:t>
            </a:r>
          </a:p>
          <a:p>
            <a:pPr marL="0" indent="0" rtl="1">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 You can activate the experiment from a PC or laptop (no tablet or mobile phone)</a:t>
            </a:r>
            <a:endParaRPr lang="en-IL"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indent="0" rtl="1">
              <a:buNone/>
            </a:pPr>
            <a:endParaRPr lang="en-US" dirty="0">
              <a:solidFill>
                <a:schemeClr val="bg1"/>
              </a:solidFill>
            </a:endParaRPr>
          </a:p>
          <a:p>
            <a:pPr marL="0" indent="0" rtl="1">
              <a:buNone/>
            </a:pPr>
            <a:r>
              <a:rPr lang="en-US" dirty="0">
                <a:solidFill>
                  <a:srgbClr val="FF0000"/>
                </a:solidFill>
              </a:rPr>
              <a:t>By pressing the “continue” button you confirm that you meet  the full criteria for participation in this experiment</a:t>
            </a:r>
            <a:r>
              <a:rPr lang="he-IL" dirty="0">
                <a:solidFill>
                  <a:srgbClr val="FF0000"/>
                </a:solidFill>
              </a:rPr>
              <a:t> </a:t>
            </a:r>
            <a:endParaRPr lang="en-US" dirty="0">
              <a:solidFill>
                <a:srgbClr val="FF0000"/>
              </a:solidFill>
            </a:endParaRPr>
          </a:p>
          <a:p>
            <a:endParaRPr lang="he-IL"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130688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5030" y="484194"/>
            <a:ext cx="10254341" cy="5516385"/>
          </a:xfrm>
        </p:spPr>
        <p:txBody>
          <a:bodyPr>
            <a:noAutofit/>
          </a:bodyPr>
          <a:lstStyle/>
          <a:p>
            <a:pPr marL="0" indent="0" algn="l" rtl="0">
              <a:lnSpc>
                <a:spcPct val="107000"/>
              </a:lnSpc>
              <a:spcAft>
                <a:spcPts val="800"/>
              </a:spcAft>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In this experiment, we would like to examine how the brain encodes social synchrony. However, before we move on to the brain, as a first step we would like to know do different people experience and understand social interactions in a similar way?</a:t>
            </a:r>
            <a:r>
              <a:rPr lang="en-US" sz="2400" dirty="0">
                <a:solidFill>
                  <a:schemeClr val="bg1"/>
                </a:solidFill>
                <a:latin typeface="Arial" panose="020B0604020202020204" pitchFamily="34" charset="0"/>
                <a:ea typeface="Calibri" panose="020F0502020204030204" pitchFamily="34" charset="0"/>
                <a:cs typeface="Arial" panose="020B0604020202020204" pitchFamily="34" charset="0"/>
              </a:rPr>
              <a:t> </a:t>
            </a:r>
          </a:p>
          <a:p>
            <a:pPr marL="0" indent="0" algn="l" rtl="0">
              <a:lnSpc>
                <a:spcPct val="107000"/>
              </a:lnSpc>
              <a:spcAft>
                <a:spcPts val="800"/>
              </a:spcAft>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For this, we will examine your experience while you watch social interactions. </a:t>
            </a:r>
          </a:p>
          <a:p>
            <a:pPr marL="0" indent="0" algn="l" rtl="0">
              <a:lnSpc>
                <a:spcPct val="107000"/>
              </a:lnSpc>
              <a:spcAft>
                <a:spcPts val="800"/>
              </a:spcAft>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In the experiment, you will watch short video clips from movies or TV series, while rating the level of synchrony between the figures, their affect or how much you identify with them.</a:t>
            </a:r>
            <a:endParaRPr lang="en-IL"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Before each rating task, you will read detailed instructions regarding the feature and how to rate it. </a:t>
            </a:r>
            <a:endParaRPr lang="en-IL"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116008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2161" y="275190"/>
            <a:ext cx="9599333" cy="5125746"/>
          </a:xfrm>
        </p:spPr>
        <p:txBody>
          <a:bodyPr>
            <a:noAutofit/>
          </a:bodyPr>
          <a:lstStyle/>
          <a:p>
            <a:pPr marL="0" indent="0" rtl="1">
              <a:lnSpc>
                <a:spcPct val="100000"/>
              </a:lnSpc>
              <a:buNone/>
            </a:pPr>
            <a:r>
              <a:rPr lang="en-US" sz="2400" dirty="0">
                <a:solidFill>
                  <a:schemeClr val="bg1"/>
                </a:solidFill>
                <a:effectLst/>
                <a:latin typeface="Arial" panose="020B0604020202020204" pitchFamily="34" charset="0"/>
                <a:ea typeface="Calibri" panose="020F0502020204030204" pitchFamily="34" charset="0"/>
              </a:rPr>
              <a:t>The rating is very simple, by moving a slider with your computer mouse. We will ask you for some basic details regarding your age, gender, birthdate and prior education and experience but we will not ask for any identifying or personal information.</a:t>
            </a:r>
          </a:p>
          <a:p>
            <a:pPr marL="0" indent="0" rtl="1">
              <a:lnSpc>
                <a:spcPct val="100000"/>
              </a:lnSpc>
              <a:buNone/>
            </a:pPr>
            <a:endParaRPr lang="en-US" sz="1200" dirty="0">
              <a:solidFill>
                <a:schemeClr val="bg1"/>
              </a:solidFill>
              <a:effectLst/>
              <a:latin typeface="Arial" panose="020B0604020202020204" pitchFamily="34" charset="0"/>
              <a:ea typeface="Calibri" panose="020F0502020204030204" pitchFamily="34" charset="0"/>
            </a:endParaRPr>
          </a:p>
          <a:p>
            <a:pPr marL="0" indent="0" rtl="0">
              <a:lnSpc>
                <a:spcPct val="107000"/>
              </a:lnSpc>
              <a:spcAft>
                <a:spcPts val="800"/>
              </a:spcAft>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You have the right to withdraw and terminate your participation at any stage of the experiment, by simply closing the browser window. We will be able to use only completed experiments. </a:t>
            </a:r>
          </a:p>
          <a:p>
            <a:pPr marL="0" indent="0" rtl="0">
              <a:lnSpc>
                <a:spcPct val="107000"/>
              </a:lnSpc>
              <a:spcAft>
                <a:spcPts val="800"/>
              </a:spcAft>
              <a:buNone/>
            </a:pP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The expected duration to complete the experiment is about 30 minutes. The movie may include nudity/addictive substance use/violence. All the movies in the experiment are rated PG-13.</a:t>
            </a:r>
            <a:endParaRPr lang="en-IL"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indent="0">
              <a:lnSpc>
                <a:spcPct val="100000"/>
              </a:lnSpc>
              <a:buNone/>
            </a:pPr>
            <a:endParaRPr lang="he-IL" sz="2400"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358010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110" y="909672"/>
            <a:ext cx="10786187" cy="4494619"/>
          </a:xfrm>
        </p:spPr>
        <p:txBody>
          <a:bodyPr>
            <a:noAutofit/>
          </a:bodyPr>
          <a:lstStyle/>
          <a:p>
            <a:pPr marL="0" indent="0" algn="l" rtl="0">
              <a:lnSpc>
                <a:spcPct val="107000"/>
              </a:lnSpc>
              <a:spcAft>
                <a:spcPts val="800"/>
              </a:spcAft>
              <a:buNone/>
            </a:pPr>
            <a:r>
              <a:rPr lang="en-US" dirty="0">
                <a:solidFill>
                  <a:schemeClr val="bg1"/>
                </a:solidFill>
                <a:effectLst/>
                <a:latin typeface="Arial" panose="020B0604020202020204" pitchFamily="34" charset="0"/>
                <a:ea typeface="Calibri" panose="020F0502020204030204" pitchFamily="34" charset="0"/>
                <a:cs typeface="Arial" panose="020B0604020202020204" pitchFamily="34" charset="0"/>
              </a:rPr>
              <a:t>For additional details or questions regarding your participation, you may contact us via email expsyncrate@gmail.com. </a:t>
            </a:r>
          </a:p>
          <a:p>
            <a:pPr marL="0" indent="0" algn="l" rtl="0">
              <a:lnSpc>
                <a:spcPct val="107000"/>
              </a:lnSpc>
              <a:spcAft>
                <a:spcPts val="800"/>
              </a:spcAft>
              <a:buNone/>
            </a:pPr>
            <a:r>
              <a:rPr lang="en-US" dirty="0">
                <a:solidFill>
                  <a:schemeClr val="bg1"/>
                </a:solidFill>
                <a:effectLst/>
                <a:latin typeface="Arial" panose="020B0604020202020204" pitchFamily="34" charset="0"/>
                <a:ea typeface="Calibri" panose="020F0502020204030204" pitchFamily="34" charset="0"/>
                <a:cs typeface="Arial" panose="020B0604020202020204" pitchFamily="34" charset="0"/>
              </a:rPr>
              <a:t>This experiment was approved by the ethical institutional review board of the Baruch </a:t>
            </a:r>
            <a:r>
              <a:rPr lang="en-US"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Ivcher</a:t>
            </a:r>
            <a:r>
              <a:rPr lang="en-US" dirty="0">
                <a:solidFill>
                  <a:schemeClr val="bg1"/>
                </a:solidFill>
                <a:effectLst/>
                <a:latin typeface="Arial" panose="020B0604020202020204" pitchFamily="34" charset="0"/>
                <a:ea typeface="Calibri" panose="020F0502020204030204" pitchFamily="34" charset="0"/>
                <a:cs typeface="Arial" panose="020B0604020202020204" pitchFamily="34" charset="0"/>
              </a:rPr>
              <a:t> school of psychology at Reichman university, Herzliya, Israel.</a:t>
            </a:r>
            <a:endParaRPr lang="en-IL"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indent="0" rtl="1">
              <a:lnSpc>
                <a:spcPct val="100000"/>
              </a:lnSpc>
              <a:buNone/>
            </a:pPr>
            <a:r>
              <a:rPr lang="en-US" dirty="0">
                <a:solidFill>
                  <a:srgbClr val="FF0000"/>
                </a:solidFill>
                <a:effectLst/>
                <a:latin typeface="Calibri" panose="020F0502020204030204" pitchFamily="34" charset="0"/>
                <a:ea typeface="Calibri" panose="020F0502020204030204" pitchFamily="34" charset="0"/>
                <a:cs typeface="Arial" panose="020B0604020202020204" pitchFamily="34" charset="0"/>
              </a:rPr>
              <a:t>By ticking this box I confirm that I fully meet the participation criteria and I have understood the written above and I am willing to take part in this experiment.  By pressing "Continue", I consent to participate in this experiment</a:t>
            </a:r>
            <a:endParaRPr lang="en-US" dirty="0">
              <a:solidFill>
                <a:srgbClr val="FF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3155275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412</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Hello and thank you for your willingness to participate in our experiment!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שלום ותודה על הנכונות להשתתף בניסוי!</dc:title>
  <dc:creator>Adi</dc:creator>
  <cp:lastModifiedBy>ariel</cp:lastModifiedBy>
  <cp:revision>20</cp:revision>
  <dcterms:created xsi:type="dcterms:W3CDTF">2021-11-21T12:19:14Z</dcterms:created>
  <dcterms:modified xsi:type="dcterms:W3CDTF">2022-12-26T14:37:10Z</dcterms:modified>
</cp:coreProperties>
</file>