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412365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3094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112654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390847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266259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238342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4914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231436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132330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370702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05E241-9B1A-4ED9-8724-5E03C726729F}" type="datetimeFigureOut">
              <a:rPr lang="he-IL" smtClean="0"/>
              <a:t>ה'/כסלו/תשפ"ב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428000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5E241-9B1A-4ED9-8724-5E03C726729F}" type="datetimeFigureOut">
              <a:rPr lang="he-IL" smtClean="0"/>
              <a:t>ה'/כסלו/תשפ"ב</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7FF02-0D8A-4066-B0D0-B32B7F7F542C}" type="slidenum">
              <a:rPr lang="he-IL" smtClean="0"/>
              <a:t>‹#›</a:t>
            </a:fld>
            <a:endParaRPr lang="he-IL"/>
          </a:p>
        </p:txBody>
      </p:sp>
    </p:spTree>
    <p:extLst>
      <p:ext uri="{BB962C8B-B14F-4D97-AF65-F5344CB8AC3E}">
        <p14:creationId xmlns:p14="http://schemas.microsoft.com/office/powerpoint/2010/main" val="1143953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סינכרון </a:t>
            </a:r>
            <a:r>
              <a:rPr lang="he-IL" dirty="0"/>
              <a:t>מבט</a:t>
            </a:r>
          </a:p>
        </p:txBody>
      </p:sp>
      <p:sp>
        <p:nvSpPr>
          <p:cNvPr id="3" name="Content Placeholder 2"/>
          <p:cNvSpPr>
            <a:spLocks noGrp="1"/>
          </p:cNvSpPr>
          <p:nvPr>
            <p:ph idx="1"/>
          </p:nvPr>
        </p:nvSpPr>
        <p:spPr/>
        <p:txBody>
          <a:bodyPr>
            <a:normAutofit/>
          </a:bodyPr>
          <a:lstStyle/>
          <a:p>
            <a:pPr marL="0" indent="0">
              <a:buNone/>
            </a:pPr>
            <a:r>
              <a:rPr lang="he-IL" dirty="0"/>
              <a:t>אתם עומדים לצפות בקטע וידאו קצר המתאר אינטראקציה חברתית. אנא דרגו בעזרת הסליידר את רמת </a:t>
            </a:r>
            <a:r>
              <a:rPr lang="he-IL" dirty="0" smtClean="0"/>
              <a:t>סינכרון </a:t>
            </a:r>
            <a:r>
              <a:rPr lang="he-IL" dirty="0"/>
              <a:t>המבט בין הדמויות על סקאלה מ"ללא </a:t>
            </a:r>
            <a:r>
              <a:rPr lang="he-IL" dirty="0" smtClean="0"/>
              <a:t>סינכרון </a:t>
            </a:r>
            <a:r>
              <a:rPr lang="he-IL" dirty="0"/>
              <a:t>מבט כלל" ועד </a:t>
            </a:r>
            <a:r>
              <a:rPr lang="he-IL" dirty="0" smtClean="0"/>
              <a:t>ל"סינכרון </a:t>
            </a:r>
            <a:r>
              <a:rPr lang="he-IL" dirty="0"/>
              <a:t>מבט מקסימלי</a:t>
            </a:r>
            <a:r>
              <a:rPr lang="he-IL" dirty="0" smtClean="0"/>
              <a:t>".</a:t>
            </a:r>
          </a:p>
          <a:p>
            <a:pPr marL="0" indent="0">
              <a:buNone/>
            </a:pPr>
            <a:endParaRPr lang="he-IL" dirty="0"/>
          </a:p>
          <a:p>
            <a:pPr marL="0" indent="0">
              <a:buNone/>
            </a:pPr>
            <a:r>
              <a:rPr lang="he-IL" dirty="0" smtClean="0"/>
              <a:t>נציג לכם מספר רמות של סינכרון: </a:t>
            </a:r>
            <a:r>
              <a:rPr lang="he-IL" dirty="0" smtClean="0">
                <a:solidFill>
                  <a:srgbClr val="92D050"/>
                </a:solidFill>
              </a:rPr>
              <a:t>גבוהה</a:t>
            </a:r>
            <a:r>
              <a:rPr lang="he-IL" dirty="0" smtClean="0"/>
              <a:t>, </a:t>
            </a:r>
            <a:r>
              <a:rPr lang="he-IL" dirty="0" smtClean="0">
                <a:solidFill>
                  <a:srgbClr val="FFFF00"/>
                </a:solidFill>
              </a:rPr>
              <a:t>בינונית</a:t>
            </a:r>
            <a:r>
              <a:rPr lang="he-IL" dirty="0" smtClean="0"/>
              <a:t>, </a:t>
            </a:r>
            <a:r>
              <a:rPr lang="he-IL" dirty="0" smtClean="0">
                <a:solidFill>
                  <a:srgbClr val="FFC000"/>
                </a:solidFill>
              </a:rPr>
              <a:t>נמוכה</a:t>
            </a:r>
            <a:r>
              <a:rPr lang="he-IL" dirty="0" smtClean="0"/>
              <a:t> </a:t>
            </a:r>
            <a:r>
              <a:rPr lang="he-IL" dirty="0" smtClean="0">
                <a:solidFill>
                  <a:srgbClr val="FF0000"/>
                </a:solidFill>
              </a:rPr>
              <a:t>וללא סינכרון כלל</a:t>
            </a:r>
            <a:r>
              <a:rPr lang="he-IL" dirty="0" smtClean="0"/>
              <a:t>. </a:t>
            </a:r>
            <a:endParaRPr lang="he-IL" dirty="0"/>
          </a:p>
          <a:p>
            <a:pPr marL="0" indent="0">
              <a:buNone/>
            </a:pPr>
            <a:r>
              <a:rPr lang="he-IL" dirty="0"/>
              <a:t/>
            </a:r>
            <a:br>
              <a:rPr lang="he-IL" dirty="0"/>
            </a:br>
            <a:endParaRPr lang="he-IL" dirty="0"/>
          </a:p>
        </p:txBody>
      </p:sp>
    </p:spTree>
    <p:extLst>
      <p:ext uri="{BB962C8B-B14F-4D97-AF65-F5344CB8AC3E}">
        <p14:creationId xmlns:p14="http://schemas.microsoft.com/office/powerpoint/2010/main" val="338938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a:xfrm>
            <a:off x="759823" y="1930127"/>
            <a:ext cx="10515600" cy="4351338"/>
          </a:xfrm>
        </p:spPr>
        <p:txBody>
          <a:bodyPr/>
          <a:lstStyle/>
          <a:p>
            <a:pPr marL="0" indent="0">
              <a:buNone/>
            </a:pPr>
            <a:r>
              <a:rPr lang="he-IL" dirty="0" smtClean="0"/>
              <a:t>רמת סינכרון </a:t>
            </a:r>
            <a:r>
              <a:rPr lang="he-IL" dirty="0"/>
              <a:t>מבט </a:t>
            </a:r>
            <a:r>
              <a:rPr lang="he-IL" dirty="0" smtClean="0">
                <a:solidFill>
                  <a:srgbClr val="92D050"/>
                </a:solidFill>
              </a:rPr>
              <a:t>גבוהה</a:t>
            </a:r>
            <a:r>
              <a:rPr lang="he-IL" dirty="0" smtClean="0"/>
              <a:t> </a:t>
            </a:r>
            <a:r>
              <a:rPr lang="he-IL" dirty="0"/>
              <a:t>הוא קשר עין ישיר בין הדמויות (למשל דמות א' מביטה ישירות בדמות ב', אשר גם מביטה ישירות בדמות א')</a:t>
            </a:r>
          </a:p>
        </p:txBody>
      </p:sp>
      <p:pic>
        <p:nvPicPr>
          <p:cNvPr id="4" name="Picture 3"/>
          <p:cNvPicPr>
            <a:picLocks noChangeAspect="1"/>
          </p:cNvPicPr>
          <p:nvPr/>
        </p:nvPicPr>
        <p:blipFill>
          <a:blip r:embed="rId2"/>
          <a:stretch>
            <a:fillRect/>
          </a:stretch>
        </p:blipFill>
        <p:spPr>
          <a:xfrm>
            <a:off x="3400441" y="5065757"/>
            <a:ext cx="5551970" cy="1667786"/>
          </a:xfrm>
          <a:prstGeom prst="rect">
            <a:avLst/>
          </a:prstGeom>
        </p:spPr>
      </p:pic>
      <p:pic>
        <p:nvPicPr>
          <p:cNvPr id="5122" name="Picture 2" descr="https://lh5.googleusercontent.com/Vm6Y3EQ3BWlC0JpnGnP2GWYmFvlONSvKbzWx2a-TiqlH8ws-xDDbp8Bf9hv47LNuqug1P5yKr-T5wFZY3Aqj0aQ2ES1y9sv4JlmnAAddHWUgYe3rsQzdHO-cegjvCzGqLWnKZwH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002" y="3234248"/>
            <a:ext cx="2225523" cy="189335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3.googleusercontent.com/GeOr2hUmIY6EHkGVcvCvKE5ZZEzj6TgN0RBv0OwOUKxfTGqRH5AOkKxIgopnTsT8wI5_4ljZ2UpdMa6poMNMawQ-1KMsKFvTA57hLo9FOdBHXPd08o4kyNCzS3WW1c5d5ys45yi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856" y="3296093"/>
            <a:ext cx="2931528" cy="190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90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863" y="868246"/>
            <a:ext cx="10515600" cy="4351338"/>
          </a:xfrm>
        </p:spPr>
        <p:txBody>
          <a:bodyPr/>
          <a:lstStyle/>
          <a:p>
            <a:pPr marL="0" indent="0">
              <a:buNone/>
            </a:pPr>
            <a:r>
              <a:rPr lang="he-IL" dirty="0"/>
              <a:t>בשלב הבא, סינכרון </a:t>
            </a:r>
            <a:r>
              <a:rPr lang="he-IL" dirty="0" smtClean="0"/>
              <a:t>מבט קיים גם כאשר </a:t>
            </a:r>
            <a:r>
              <a:rPr lang="he-IL" dirty="0"/>
              <a:t>שתי הדמויות מביטות באותו אובייקט בו </a:t>
            </a:r>
            <a:r>
              <a:rPr lang="he-IL" dirty="0" smtClean="0"/>
              <a:t>זמנית. זהו מצב שבו יש רמת סינכרון מבט </a:t>
            </a:r>
            <a:r>
              <a:rPr lang="he-IL" dirty="0" smtClean="0">
                <a:solidFill>
                  <a:srgbClr val="FFFF00"/>
                </a:solidFill>
              </a:rPr>
              <a:t>בינונית</a:t>
            </a:r>
            <a:r>
              <a:rPr lang="he-IL" dirty="0" smtClean="0"/>
              <a:t> בין הדמויות: פחות מאשר במקרים שהן מביטות זו בזו אך יותר מאשר מקרים שבהם הן מביטות לדברים שונים או לגמרי מנותקות זו מזו.</a:t>
            </a:r>
            <a:endParaRPr lang="he-IL" dirty="0"/>
          </a:p>
          <a:p>
            <a:pPr marL="0" indent="0">
              <a:buNone/>
            </a:pPr>
            <a:r>
              <a:rPr lang="he-IL" dirty="0"/>
              <a:t/>
            </a:r>
            <a:br>
              <a:rPr lang="he-IL" dirty="0"/>
            </a:br>
            <a:endParaRPr lang="he-IL" dirty="0"/>
          </a:p>
        </p:txBody>
      </p:sp>
      <p:pic>
        <p:nvPicPr>
          <p:cNvPr id="6146" name="Picture 2" descr="https://lh3.googleusercontent.com/t7Z5FV4mtgrGb80MM2CGdc57Iz6QWB1zSoZii00TqiDVugnaLpLJc2wQ_MhsQh_LlLJrOdoRIY_H0Xs4snAgBIATvmNT50ipkpStZvIX1VvvwVhmXljTpLRvFAh-_jOkt3okXZt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155" y="2816516"/>
            <a:ext cx="3997688" cy="2658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rot="10800000">
            <a:off x="3226821" y="5524384"/>
            <a:ext cx="5738357" cy="1333616"/>
          </a:xfrm>
          <a:prstGeom prst="rect">
            <a:avLst/>
          </a:prstGeom>
        </p:spPr>
      </p:pic>
    </p:spTree>
    <p:extLst>
      <p:ext uri="{BB962C8B-B14F-4D97-AF65-F5344CB8AC3E}">
        <p14:creationId xmlns:p14="http://schemas.microsoft.com/office/powerpoint/2010/main" val="315015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a:xfrm>
            <a:off x="838200" y="1690688"/>
            <a:ext cx="10515600" cy="4351338"/>
          </a:xfrm>
        </p:spPr>
        <p:txBody>
          <a:bodyPr/>
          <a:lstStyle/>
          <a:p>
            <a:pPr marL="0" indent="0">
              <a:buNone/>
            </a:pPr>
            <a:r>
              <a:rPr lang="he-IL" dirty="0"/>
              <a:t>רמה </a:t>
            </a:r>
            <a:r>
              <a:rPr lang="he-IL" dirty="0">
                <a:solidFill>
                  <a:srgbClr val="FFC000"/>
                </a:solidFill>
              </a:rPr>
              <a:t>נמוכה</a:t>
            </a:r>
            <a:r>
              <a:rPr lang="he-IL" dirty="0"/>
              <a:t> של </a:t>
            </a:r>
            <a:r>
              <a:rPr lang="he-IL" dirty="0" smtClean="0"/>
              <a:t>סינכרון </a:t>
            </a:r>
            <a:r>
              <a:rPr lang="he-IL" dirty="0"/>
              <a:t>מבט היא כאשר דמות א' מביטה בדמות ב' ודמות ב' מסיטה את מבטה ונמנעת מיצירת קשר עין</a:t>
            </a:r>
          </a:p>
        </p:txBody>
      </p:sp>
      <p:pic>
        <p:nvPicPr>
          <p:cNvPr id="7" name="Picture 6"/>
          <p:cNvPicPr>
            <a:picLocks noChangeAspect="1"/>
          </p:cNvPicPr>
          <p:nvPr/>
        </p:nvPicPr>
        <p:blipFill>
          <a:blip r:embed="rId2"/>
          <a:stretch>
            <a:fillRect/>
          </a:stretch>
        </p:blipFill>
        <p:spPr>
          <a:xfrm>
            <a:off x="3226821" y="5187288"/>
            <a:ext cx="5738357" cy="1333616"/>
          </a:xfrm>
          <a:prstGeom prst="rect">
            <a:avLst/>
          </a:prstGeom>
        </p:spPr>
      </p:pic>
      <p:pic>
        <p:nvPicPr>
          <p:cNvPr id="7170" name="Picture 2" descr="https://lh6.googleusercontent.com/qMBKLuBCkNnP77G2K59inZ-HyH-FakPfYNqSF9x_XbT6xN2-8qBIlnpRYGA8v2-QHneIDKLfi0fvT248nxrbC_hXi2a53ui_Pdh73t0WaMoiofZGPSF7aTI9jhP18E1q4owPvN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935" y="3386228"/>
            <a:ext cx="2848156" cy="162297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3.googleusercontent.com/Dt44oYW67i7wkF0nsFLlUk4Lti7Ia8cpjq54sFZY0c5_pNWOCPcV4M0K5SSlfzp21Uy4Q5nWR_AzbR8mkCaBmHwyNW5Nzir7MFRnM0TcrJNgSwVs1hpLR-ji3riG2c3el-8UA-d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4879" y="3386228"/>
            <a:ext cx="2720412" cy="162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88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a:xfrm>
            <a:off x="814450" y="1690688"/>
            <a:ext cx="10515600" cy="4351338"/>
          </a:xfrm>
        </p:spPr>
        <p:txBody>
          <a:bodyPr/>
          <a:lstStyle/>
          <a:p>
            <a:pPr marL="0" indent="0">
              <a:buNone/>
            </a:pPr>
            <a:r>
              <a:rPr lang="he-IL" dirty="0"/>
              <a:t>כאשר על המסך מופיעה דמות אחת בלבד או כאשר שתי הדמויות מסיטות מבט, </a:t>
            </a:r>
            <a:r>
              <a:rPr lang="he-IL" dirty="0">
                <a:solidFill>
                  <a:srgbClr val="FF0000"/>
                </a:solidFill>
              </a:rPr>
              <a:t>אין כלל סינכרון מבט</a:t>
            </a:r>
            <a:r>
              <a:rPr lang="he-IL" dirty="0"/>
              <a:t>.</a:t>
            </a:r>
          </a:p>
          <a:p>
            <a:pPr marL="0" indent="0">
              <a:buNone/>
            </a:pPr>
            <a:r>
              <a:rPr lang="he-IL" dirty="0"/>
              <a:t/>
            </a:r>
            <a:br>
              <a:rPr lang="he-IL" dirty="0"/>
            </a:br>
            <a:endParaRPr lang="he-IL" dirty="0"/>
          </a:p>
        </p:txBody>
      </p:sp>
      <p:pic>
        <p:nvPicPr>
          <p:cNvPr id="4" name="Picture 3"/>
          <p:cNvPicPr>
            <a:picLocks noChangeAspect="1"/>
          </p:cNvPicPr>
          <p:nvPr/>
        </p:nvPicPr>
        <p:blipFill>
          <a:blip r:embed="rId2"/>
          <a:stretch>
            <a:fillRect/>
          </a:stretch>
        </p:blipFill>
        <p:spPr>
          <a:xfrm>
            <a:off x="2867042" y="5294210"/>
            <a:ext cx="5883150" cy="1303133"/>
          </a:xfrm>
          <a:prstGeom prst="rect">
            <a:avLst/>
          </a:prstGeom>
        </p:spPr>
      </p:pic>
      <p:pic>
        <p:nvPicPr>
          <p:cNvPr id="8194" name="Picture 2" descr="https://lh6.googleusercontent.com/Z26laRp8NfxxbBuKiM4Q3Ub3WL2d7DfO-rW5EsU3BpilCv3U6-L6NxOOwwuTMRvH8WmxcwCnxxwlKtTEb41syKxD3qhnEz3EoXpBLSwVKNB48VCckH5P5qDRa-KXhs85xAQb0Tr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7042" y="2998695"/>
            <a:ext cx="1350282" cy="236737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3.googleusercontent.com/6ZCv2h2sDx9SctCBkZdHPxURwyP7fUVY-g6vJqfQps14yplJH_nxqvitYiNMqXBwP-36DmPW5by_r2hcuVzwfMZkOkDJmc4GouLOOYbfUW2pfmsXny3wXvnZGK-5984_RqYEySt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519" y="3043361"/>
            <a:ext cx="2941575" cy="220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90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406" y="1118035"/>
            <a:ext cx="10515600" cy="4486275"/>
          </a:xfrm>
        </p:spPr>
        <p:txBody>
          <a:bodyPr>
            <a:normAutofit fontScale="92500" lnSpcReduction="20000"/>
          </a:bodyPr>
          <a:lstStyle/>
          <a:p>
            <a:pPr marL="0" indent="0">
              <a:buNone/>
            </a:pPr>
            <a:r>
              <a:rPr lang="he-IL" dirty="0" smtClean="0"/>
              <a:t>הצגנו לכם דוגמאות של ארבע רמות של סינכרון מבט. </a:t>
            </a:r>
          </a:p>
          <a:p>
            <a:r>
              <a:rPr lang="he-IL" b="1" dirty="0" smtClean="0">
                <a:solidFill>
                  <a:srgbClr val="92D050"/>
                </a:solidFill>
              </a:rPr>
              <a:t>גבוהה</a:t>
            </a:r>
          </a:p>
          <a:p>
            <a:r>
              <a:rPr lang="he-IL" b="1" dirty="0" smtClean="0">
                <a:solidFill>
                  <a:srgbClr val="FFFF00"/>
                </a:solidFill>
              </a:rPr>
              <a:t>בינונית </a:t>
            </a:r>
          </a:p>
          <a:p>
            <a:r>
              <a:rPr lang="he-IL" b="1" dirty="0" smtClean="0">
                <a:solidFill>
                  <a:srgbClr val="FFC000"/>
                </a:solidFill>
              </a:rPr>
              <a:t>נמוכה</a:t>
            </a:r>
          </a:p>
          <a:p>
            <a:r>
              <a:rPr lang="he-IL" b="1" dirty="0" smtClean="0">
                <a:solidFill>
                  <a:srgbClr val="FF0000"/>
                </a:solidFill>
              </a:rPr>
              <a:t>אין סנכרון כלל</a:t>
            </a:r>
          </a:p>
          <a:p>
            <a:pPr marL="0" indent="0">
              <a:buNone/>
            </a:pPr>
            <a:endParaRPr lang="he-IL" dirty="0" smtClean="0"/>
          </a:p>
          <a:p>
            <a:pPr marL="0" indent="0">
              <a:buNone/>
            </a:pPr>
            <a:r>
              <a:rPr lang="he-IL" dirty="0" smtClean="0"/>
              <a:t>אולם בתוך כל רמה ישנן ווריאציות. ולכן אנו נותנים לכם לדרג עם הסליידר באופן חופשי – סביב הרמה של סינכרון המבט אותה אתם מאבחנים בכל רגע נתון</a:t>
            </a:r>
            <a:r>
              <a:rPr lang="he-IL" dirty="0" smtClean="0"/>
              <a:t>.</a:t>
            </a:r>
          </a:p>
          <a:p>
            <a:pPr marL="0" indent="0">
              <a:buNone/>
            </a:pPr>
            <a:endParaRPr lang="he-IL" dirty="0" smtClean="0"/>
          </a:p>
          <a:p>
            <a:pPr marL="0" indent="0">
              <a:buNone/>
            </a:pPr>
            <a:r>
              <a:rPr lang="he-IL" dirty="0" smtClean="0"/>
              <a:t>במקרה שעל המסך יש יותר משתי דמויות, דרגו את רמת סינכרון המבט הכוללת לדעתכם בסיטואציה המוצגת. במקרים בהם לא מוצגות דמויות על המסך, הזיזו את הסליידר לקצה השמאלי (ללא סינכרון כלל).</a:t>
            </a:r>
            <a:endParaRPr lang="he-IL" dirty="0"/>
          </a:p>
        </p:txBody>
      </p:sp>
      <p:pic>
        <p:nvPicPr>
          <p:cNvPr id="4" name="Picture 3"/>
          <p:cNvPicPr>
            <a:picLocks noChangeAspect="1"/>
          </p:cNvPicPr>
          <p:nvPr/>
        </p:nvPicPr>
        <p:blipFill>
          <a:blip r:embed="rId2"/>
          <a:stretch>
            <a:fillRect/>
          </a:stretch>
        </p:blipFill>
        <p:spPr>
          <a:xfrm>
            <a:off x="6424927" y="1491308"/>
            <a:ext cx="2222685" cy="667684"/>
          </a:xfrm>
          <a:prstGeom prst="rect">
            <a:avLst/>
          </a:prstGeom>
        </p:spPr>
      </p:pic>
      <p:pic>
        <p:nvPicPr>
          <p:cNvPr id="5" name="Picture 4"/>
          <p:cNvPicPr>
            <a:picLocks noChangeAspect="1"/>
          </p:cNvPicPr>
          <p:nvPr/>
        </p:nvPicPr>
        <p:blipFill>
          <a:blip r:embed="rId3"/>
          <a:stretch>
            <a:fillRect/>
          </a:stretch>
        </p:blipFill>
        <p:spPr>
          <a:xfrm>
            <a:off x="6503303" y="2796519"/>
            <a:ext cx="2170435" cy="497816"/>
          </a:xfrm>
          <a:prstGeom prst="rect">
            <a:avLst/>
          </a:prstGeom>
        </p:spPr>
      </p:pic>
      <p:pic>
        <p:nvPicPr>
          <p:cNvPr id="6" name="Picture 5"/>
          <p:cNvPicPr>
            <a:picLocks noChangeAspect="1"/>
          </p:cNvPicPr>
          <p:nvPr/>
        </p:nvPicPr>
        <p:blipFill>
          <a:blip r:embed="rId4"/>
          <a:stretch>
            <a:fillRect/>
          </a:stretch>
        </p:blipFill>
        <p:spPr>
          <a:xfrm rot="10800000">
            <a:off x="6424927" y="1945599"/>
            <a:ext cx="2118181" cy="519709"/>
          </a:xfrm>
          <a:prstGeom prst="rect">
            <a:avLst/>
          </a:prstGeom>
        </p:spPr>
      </p:pic>
      <p:pic>
        <p:nvPicPr>
          <p:cNvPr id="7" name="Picture 6"/>
          <p:cNvPicPr>
            <a:picLocks noChangeAspect="1"/>
          </p:cNvPicPr>
          <p:nvPr/>
        </p:nvPicPr>
        <p:blipFill>
          <a:blip r:embed="rId4"/>
          <a:stretch>
            <a:fillRect/>
          </a:stretch>
        </p:blipFill>
        <p:spPr>
          <a:xfrm>
            <a:off x="6529430" y="2268010"/>
            <a:ext cx="2118182" cy="528509"/>
          </a:xfrm>
          <a:prstGeom prst="rect">
            <a:avLst/>
          </a:prstGeom>
        </p:spPr>
      </p:pic>
    </p:spTree>
    <p:extLst>
      <p:ext uri="{BB962C8B-B14F-4D97-AF65-F5344CB8AC3E}">
        <p14:creationId xmlns:p14="http://schemas.microsoft.com/office/powerpoint/2010/main" val="3390044732"/>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128</TotalTime>
  <Words>253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1_Office Theme</vt:lpstr>
      <vt:lpstr>סינכרון מבט</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סינכרון מבט</dc:title>
  <dc:creator>Adi</dc:creator>
  <cp:lastModifiedBy>Adi</cp:lastModifiedBy>
  <cp:revision>14</cp:revision>
  <dcterms:created xsi:type="dcterms:W3CDTF">2021-06-22T09:08:55Z</dcterms:created>
  <dcterms:modified xsi:type="dcterms:W3CDTF">2021-11-09T14:47:47Z</dcterms:modified>
</cp:coreProperties>
</file>