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5" r:id="rId3"/>
    <p:sldId id="261" r:id="rId4"/>
    <p:sldId id="259" r:id="rId5"/>
    <p:sldId id="264" r:id="rId6"/>
    <p:sldId id="262" r:id="rId7"/>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05E241-9B1A-4ED9-8724-5E03C726729F}" type="datetimeFigureOut">
              <a:rPr lang="he-IL" smtClean="0"/>
              <a:t>כ"ו/כסלו/תשפ"ג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4123654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5E241-9B1A-4ED9-8724-5E03C726729F}" type="datetimeFigureOut">
              <a:rPr lang="he-IL" smtClean="0"/>
              <a:t>כ"ו/כסלו/תשפ"ג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309403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5E241-9B1A-4ED9-8724-5E03C726729F}" type="datetimeFigureOut">
              <a:rPr lang="he-IL" smtClean="0"/>
              <a:t>כ"ו/כסלו/תשפ"ג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112654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5E241-9B1A-4ED9-8724-5E03C726729F}" type="datetimeFigureOut">
              <a:rPr lang="he-IL" smtClean="0"/>
              <a:t>כ"ו/כסלו/תשפ"ג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390847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05E241-9B1A-4ED9-8724-5E03C726729F}" type="datetimeFigureOut">
              <a:rPr lang="he-IL" smtClean="0"/>
              <a:t>כ"ו/כסלו/תשפ"ג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2662592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5E241-9B1A-4ED9-8724-5E03C726729F}" type="datetimeFigureOut">
              <a:rPr lang="he-IL" smtClean="0"/>
              <a:t>כ"ו/כסלו/תשפ"ג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2383428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05E241-9B1A-4ED9-8724-5E03C726729F}" type="datetimeFigureOut">
              <a:rPr lang="he-IL" smtClean="0"/>
              <a:t>כ"ו/כסלו/תשפ"ג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4914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5E241-9B1A-4ED9-8724-5E03C726729F}" type="datetimeFigureOut">
              <a:rPr lang="he-IL" smtClean="0"/>
              <a:t>כ"ו/כסלו/תשפ"ג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231436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5E241-9B1A-4ED9-8724-5E03C726729F}" type="datetimeFigureOut">
              <a:rPr lang="he-IL" smtClean="0"/>
              <a:t>כ"ו/כסלו/תשפ"ג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132330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05E241-9B1A-4ED9-8724-5E03C726729F}" type="datetimeFigureOut">
              <a:rPr lang="he-IL" smtClean="0"/>
              <a:t>כ"ו/כסלו/תשפ"ג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370702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05E241-9B1A-4ED9-8724-5E03C726729F}" type="datetimeFigureOut">
              <a:rPr lang="he-IL" smtClean="0"/>
              <a:t>כ"ו/כסלו/תשפ"ג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CE7FF02-0D8A-4066-B0D0-B32B7F7F542C}" type="slidenum">
              <a:rPr lang="he-IL" smtClean="0"/>
              <a:t>‹#›</a:t>
            </a:fld>
            <a:endParaRPr lang="he-IL"/>
          </a:p>
        </p:txBody>
      </p:sp>
    </p:spTree>
    <p:extLst>
      <p:ext uri="{BB962C8B-B14F-4D97-AF65-F5344CB8AC3E}">
        <p14:creationId xmlns:p14="http://schemas.microsoft.com/office/powerpoint/2010/main" val="428000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5E241-9B1A-4ED9-8724-5E03C726729F}" type="datetimeFigureOut">
              <a:rPr lang="he-IL" smtClean="0"/>
              <a:t>כ"ו/כסלו/תשפ"ג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7FF02-0D8A-4066-B0D0-B32B7F7F542C}" type="slidenum">
              <a:rPr lang="he-IL" smtClean="0"/>
              <a:t>‹#›</a:t>
            </a:fld>
            <a:endParaRPr lang="he-IL"/>
          </a:p>
        </p:txBody>
      </p:sp>
    </p:spTree>
    <p:extLst>
      <p:ext uri="{BB962C8B-B14F-4D97-AF65-F5344CB8AC3E}">
        <p14:creationId xmlns:p14="http://schemas.microsoft.com/office/powerpoint/2010/main" val="11439530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סינכרון קירבה פיזית</a:t>
            </a:r>
          </a:p>
        </p:txBody>
      </p:sp>
      <p:sp>
        <p:nvSpPr>
          <p:cNvPr id="3" name="Content Placeholder 2"/>
          <p:cNvSpPr>
            <a:spLocks noGrp="1"/>
          </p:cNvSpPr>
          <p:nvPr>
            <p:ph idx="1"/>
          </p:nvPr>
        </p:nvSpPr>
        <p:spPr>
          <a:xfrm>
            <a:off x="838200" y="1480392"/>
            <a:ext cx="10515600" cy="4808440"/>
          </a:xfrm>
        </p:spPr>
        <p:txBody>
          <a:bodyPr>
            <a:normAutofit lnSpcReduction="10000"/>
          </a:bodyPr>
          <a:lstStyle/>
          <a:p>
            <a:pPr marL="0" indent="0">
              <a:buNone/>
            </a:pPr>
            <a:r>
              <a:rPr lang="he-IL" dirty="0"/>
              <a:t>אתם עומדים לצפות בקטע וידאו קצר המתאר אינטראקציה חברתית. </a:t>
            </a:r>
          </a:p>
          <a:p>
            <a:pPr marL="0" indent="0">
              <a:buNone/>
            </a:pPr>
            <a:endParaRPr lang="he-IL" dirty="0"/>
          </a:p>
          <a:p>
            <a:pPr marL="0" indent="0">
              <a:buNone/>
            </a:pPr>
            <a:r>
              <a:rPr lang="he-IL" dirty="0"/>
              <a:t>קירבה פיזית מורכבת ממגע, מנח הגוף ומרחק פיזי, והם מרכיבים חשובים באינטראקציות חברתיות.</a:t>
            </a:r>
          </a:p>
          <a:p>
            <a:pPr marL="0" indent="0">
              <a:buNone/>
            </a:pPr>
            <a:endParaRPr lang="he-IL" dirty="0"/>
          </a:p>
          <a:p>
            <a:pPr marL="0" indent="0">
              <a:buNone/>
            </a:pPr>
            <a:r>
              <a:rPr lang="he-IL" dirty="0"/>
              <a:t>אנא דרגו בעזרת הסליידר את רמת סינכרון הקירבה הפיזית בין הדמויות על סקאלה מ"ללא סינכרון קירבה פיזית כלל" ועד ל"סינכרון קירבה פיזית מקסימלי".</a:t>
            </a:r>
          </a:p>
          <a:p>
            <a:pPr marL="0" indent="0">
              <a:buNone/>
            </a:pPr>
            <a:endParaRPr lang="he-IL" dirty="0"/>
          </a:p>
          <a:p>
            <a:pPr marL="0" indent="0" algn="ctr">
              <a:buNone/>
            </a:pPr>
            <a:r>
              <a:rPr lang="he-IL" dirty="0"/>
              <a:t>מיד נציג לכם מספר דוגמאות:</a:t>
            </a:r>
            <a:endParaRPr lang="en-US" dirty="0"/>
          </a:p>
          <a:p>
            <a:pPr marL="0" indent="0" algn="ctr">
              <a:buNone/>
            </a:pPr>
            <a:r>
              <a:rPr lang="he-IL" dirty="0"/>
              <a:t>(לחץ        במקלדת בשביל להתקדם)</a:t>
            </a:r>
          </a:p>
          <a:p>
            <a:pPr marL="0" indent="0" algn="ctr">
              <a:buNone/>
            </a:pPr>
            <a:endParaRPr lang="he-IL" dirty="0"/>
          </a:p>
          <a:p>
            <a:pPr marL="0" indent="0">
              <a:buNone/>
            </a:pPr>
            <a:endParaRPr lang="he-IL" dirty="0"/>
          </a:p>
        </p:txBody>
      </p:sp>
      <p:sp>
        <p:nvSpPr>
          <p:cNvPr id="4" name="Arrow: Right 3">
            <a:extLst>
              <a:ext uri="{FF2B5EF4-FFF2-40B4-BE49-F238E27FC236}">
                <a16:creationId xmlns:a16="http://schemas.microsoft.com/office/drawing/2014/main" id="{891E98A1-682C-19E3-7415-525F654C1780}"/>
              </a:ext>
            </a:extLst>
          </p:cNvPr>
          <p:cNvSpPr/>
          <p:nvPr/>
        </p:nvSpPr>
        <p:spPr>
          <a:xfrm>
            <a:off x="7333863" y="5803641"/>
            <a:ext cx="438539" cy="32657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389381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rot="10800000">
            <a:off x="3051940" y="5487760"/>
            <a:ext cx="5883150" cy="1303133"/>
          </a:xfrm>
          <a:prstGeom prst="rect">
            <a:avLst/>
          </a:prstGeom>
        </p:spPr>
      </p:pic>
      <p:sp>
        <p:nvSpPr>
          <p:cNvPr id="3" name="Content Placeholder 2"/>
          <p:cNvSpPr>
            <a:spLocks noGrp="1"/>
          </p:cNvSpPr>
          <p:nvPr>
            <p:ph idx="1"/>
          </p:nvPr>
        </p:nvSpPr>
        <p:spPr>
          <a:xfrm>
            <a:off x="282355" y="152812"/>
            <a:ext cx="11438313" cy="4351338"/>
          </a:xfrm>
        </p:spPr>
        <p:txBody>
          <a:bodyPr/>
          <a:lstStyle/>
          <a:p>
            <a:pPr marL="0" indent="0">
              <a:buNone/>
            </a:pPr>
            <a:r>
              <a:rPr lang="he-IL" dirty="0"/>
              <a:t>סינכרון קירבה פיזית גבוה יכול להיות כאשר דמות א' ודמות ב' מבצעות פעולה אקטיבית של התקרבות ומגע, נוגעות זו בזו בו-זמנית באופן אקטיבי. המגע הפיזי יכול להיות בקונטקסט חיובי (למשל, חיבוק) או בקונטקסט שלילי (למשל, האבקות).</a:t>
            </a:r>
          </a:p>
        </p:txBody>
      </p:sp>
      <p:pic>
        <p:nvPicPr>
          <p:cNvPr id="8" name="Picture 6" descr="https://lh5.googleusercontent.com/n9lfcFCYP1YzSqbi5ljJ4HRXWdZOCXZoEwYGDbo9akITFVl3sdcsWJAj2axZkLFqQhM27vVOsKyPQVBJw6wFTquEKvjZUdIziMWj5zj7C3vWPizOUO9lBB0ch73VgPtffDT8Jdf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6229" y="3752099"/>
            <a:ext cx="2871688" cy="205705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https://lh5.googleusercontent.com/2L3l_eFBv3zD5UYRvADPIRDxnH4zGZGbcrZ4Ve5BJivMDHE_-KMVcET2hET02BEXa7C5Df6NN79EyKRrYoNoIJevoIaFSEWRWgzhHMWWXBwxXihbNJe0YBEjGF3Efnjpk2E5IbYV"/>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6875" y="1508523"/>
            <a:ext cx="2584755" cy="20063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lh6.googleusercontent.com/nyljI2gFl2YOVmGwqJPS0X9b-l9_Au6mKRRObyncHajUo3FaIUZ-Vu6VB-Opap_HPGKySDpQ_YYFtJUSHjHEiSCR4sJoPzuwg9Kw2PpckrdBP4ljhU4thb4UiFd0kLwCHNFI_0y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6046" y="3752099"/>
            <a:ext cx="2584755" cy="20063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https://lh3.googleusercontent.com/EDVKCFrqTIw-e9FUE_SZdt2AK37CuLd25QBiIfZQzKrRQ6Y6M_E9qzNTevVLZrPI2v-WzGkEEWpT67OuvIfi6ExxaxdiUS_-ODivaqpr6FBPEphtLO8i0uqTlOY3TFRscbhvtIO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6270" y="1457816"/>
            <a:ext cx="2871688" cy="205705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lh5.googleusercontent.com/2AIcCiMlOKXjKSyfetfGd6h2D8iTGVAWPkaYaPg9Wf67BiVGGtIm6i2nVz6Q9Feb8kboivaZLa2MUqTqo6EO3KgSnR9VsKnBBK3WJ9GdHDgDwyxqYeLD0PtGfIolsWR5lIsdw6A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33230" y="1508523"/>
            <a:ext cx="2936564" cy="200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54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rot="10800000">
            <a:off x="3241638" y="5195988"/>
            <a:ext cx="5551970" cy="1667786"/>
          </a:xfrm>
          <a:prstGeom prst="rect">
            <a:avLst/>
          </a:prstGeom>
        </p:spPr>
      </p:pic>
      <p:sp>
        <p:nvSpPr>
          <p:cNvPr id="3" name="Content Placeholder 2"/>
          <p:cNvSpPr>
            <a:spLocks noGrp="1"/>
          </p:cNvSpPr>
          <p:nvPr>
            <p:ph idx="1"/>
          </p:nvPr>
        </p:nvSpPr>
        <p:spPr>
          <a:xfrm>
            <a:off x="706385" y="562017"/>
            <a:ext cx="10515600" cy="4351338"/>
          </a:xfrm>
        </p:spPr>
        <p:txBody>
          <a:bodyPr/>
          <a:lstStyle/>
          <a:p>
            <a:pPr marL="0" indent="0">
              <a:buNone/>
            </a:pPr>
            <a:r>
              <a:rPr lang="he-IL" dirty="0"/>
              <a:t>לעומת זאת, כאשר על המסך כאשר על המסך מופיעה דמות אחת בלבד או כאשר הדמויות אינן נוגעות זו בזו, ורחוקות זו מזו – </a:t>
            </a:r>
            <a:r>
              <a:rPr lang="he-IL" b="1" dirty="0"/>
              <a:t>אין כלל סנכרון מגע.</a:t>
            </a:r>
          </a:p>
          <a:p>
            <a:pPr marL="0" indent="0">
              <a:buNone/>
            </a:pPr>
            <a:br>
              <a:rPr lang="he-IL" dirty="0"/>
            </a:br>
            <a:endParaRPr lang="he-IL" dirty="0"/>
          </a:p>
        </p:txBody>
      </p:sp>
      <p:pic>
        <p:nvPicPr>
          <p:cNvPr id="6" name="Picture 5"/>
          <p:cNvPicPr>
            <a:picLocks noChangeAspect="1"/>
          </p:cNvPicPr>
          <p:nvPr/>
        </p:nvPicPr>
        <p:blipFill>
          <a:blip r:embed="rId3"/>
          <a:stretch>
            <a:fillRect/>
          </a:stretch>
        </p:blipFill>
        <p:spPr>
          <a:xfrm>
            <a:off x="1842888" y="1912660"/>
            <a:ext cx="2379978" cy="3291843"/>
          </a:xfrm>
          <a:prstGeom prst="rect">
            <a:avLst/>
          </a:prstGeom>
        </p:spPr>
      </p:pic>
      <p:pic>
        <p:nvPicPr>
          <p:cNvPr id="8" name="Picture 4" descr="Cobra Kai&amp;#39;: YouTube Red &amp;#39;Karate Kid&amp;#39; Sequel Outperforms Netflix Shows -  Varie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6596" y="1912660"/>
            <a:ext cx="5352894" cy="3291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90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248" y="585613"/>
            <a:ext cx="11147961" cy="4351338"/>
          </a:xfrm>
        </p:spPr>
        <p:txBody>
          <a:bodyPr/>
          <a:lstStyle/>
          <a:p>
            <a:pPr marL="0" indent="0">
              <a:buNone/>
            </a:pPr>
            <a:r>
              <a:rPr lang="he-IL" dirty="0"/>
              <a:t>ישנם מצבי ביניים, בהם דמות אחת יוזמת קירבה ומגע באופן אקטיבי והדמות השניה אינה אקטיבית, אלא פאסיבית. לדוגמא, דמות א' נוגעת בדמות ב', אך דמות ב' אינה מנסה לגעת בדמות א'.</a:t>
            </a:r>
          </a:p>
          <a:p>
            <a:pPr marL="0" indent="0">
              <a:buNone/>
            </a:pPr>
            <a:br>
              <a:rPr lang="he-IL" dirty="0"/>
            </a:br>
            <a:endParaRPr lang="he-IL" dirty="0"/>
          </a:p>
        </p:txBody>
      </p:sp>
      <p:pic>
        <p:nvPicPr>
          <p:cNvPr id="4" name="Picture 8" descr="https://lh6.googleusercontent.com/iGwYaH65Uo3n4EbBqoadvqxVGsOUFpxgTvNau7ado8hgDIAMjEEha81jb_95d4H_knOPxpChXeRt6o34rDe_TeCyN6EHzUoyHBskLaux6K-fTKFbXbOWiXO2TkpIzIbbwyDyC_8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179" y="2694146"/>
            <a:ext cx="4060521" cy="25669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https://lh6.googleusercontent.com/VyW3UfQZ4DqyiSKFxVbfNWXayJo-ymXx-oJ2tGea1tp_voVGzvVCt5yQYxFdDWnh-WJx7yqpSG2EAJL3UHOmknDiuKa5fhrEt4ItnuO79m1T3ZecgBIAR4J4uq0yT6PdhtuLASn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757" y="2701636"/>
            <a:ext cx="3931436" cy="25669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s://lh5.googleusercontent.com/6Q-HxRIa-Gn_NGLD7D2v3KYowB69YkAvGJXvRD8MAJjTPsgDRm64F0xk54J5DwA-iUBoLgbukLWyIfoPrI8u7gkVEnyLTXKLk-7KDik1hzuDPUjdIkzf8BBfn2IQuM3kPVNyRyN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42" y="2694147"/>
            <a:ext cx="3678329" cy="256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151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152" y="548639"/>
            <a:ext cx="10558757" cy="5011766"/>
          </a:xfrm>
        </p:spPr>
        <p:txBody>
          <a:bodyPr/>
          <a:lstStyle/>
          <a:p>
            <a:pPr marL="0" indent="0" algn="ctr">
              <a:buNone/>
            </a:pPr>
            <a:r>
              <a:rPr lang="he-IL" dirty="0"/>
              <a:t>לא תמיד יהיה מגע ישיר בין הדמויות, לעיתים הן רוכנות זו אל זו או משנות את המרחק הפיזי בינהן</a:t>
            </a:r>
            <a:br>
              <a:rPr lang="he-IL" dirty="0"/>
            </a:br>
            <a:endParaRPr lang="he-IL" dirty="0"/>
          </a:p>
        </p:txBody>
      </p:sp>
      <p:pic>
        <p:nvPicPr>
          <p:cNvPr id="6" name="Picture 2" descr="https://lh6.googleusercontent.com/7iYCVf_8WHoVZxPboT6cwITDV918OyrjIQSA2f67HcPeGAmAYDzuXbnJbI0bdRg6cnhFYMTBnNjpdrEG-yZ-flVcpkwCuFylobNXNo4yMMQG6dpGwRbhLBGBKGK8QgMfZmkyKCz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5797" y="2102673"/>
            <a:ext cx="4670623" cy="30899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lh4.googleusercontent.com/tWdMynI8A5vIringaRSd9aGvAhwm4Mbyqu4DUYZRBD9zQVsIgckbIeYKJVlMUXkfStqL9dos03b24VRSArD60pbJRu9Ans53T9ZG1Z1zRM8K2AFpVTenLuPh-UviXE6Jh9odADP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86" y="2102673"/>
            <a:ext cx="4670623" cy="3089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54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780" y="694086"/>
            <a:ext cx="10515600" cy="4486275"/>
          </a:xfrm>
        </p:spPr>
        <p:txBody>
          <a:bodyPr>
            <a:normAutofit/>
          </a:bodyPr>
          <a:lstStyle/>
          <a:p>
            <a:pPr marL="0" indent="0">
              <a:buNone/>
            </a:pPr>
            <a:endParaRPr lang="he-IL" dirty="0"/>
          </a:p>
          <a:p>
            <a:pPr marL="0" indent="0">
              <a:buNone/>
            </a:pPr>
            <a:r>
              <a:rPr lang="he-IL" dirty="0"/>
              <a:t>נבקש מכם לדרג עם הסליידר באופן חופשי את הרמה של סינכרון הקירבה הפיזית בין הדמויות בסרט כפי שאתם מבינים וחווים בכל רגע נתון.</a:t>
            </a:r>
          </a:p>
          <a:p>
            <a:pPr marL="0" indent="0">
              <a:buNone/>
            </a:pPr>
            <a:endParaRPr lang="he-IL" dirty="0"/>
          </a:p>
          <a:p>
            <a:pPr marL="0" indent="0">
              <a:buNone/>
            </a:pPr>
            <a:r>
              <a:rPr lang="he-IL" dirty="0"/>
              <a:t>במקרים בהם על המסך יש יותר משתי דמויות או דמות אחת בלבד, דרגו לפי מיטב הבנתכם.</a:t>
            </a:r>
          </a:p>
        </p:txBody>
      </p:sp>
    </p:spTree>
    <p:extLst>
      <p:ext uri="{BB962C8B-B14F-4D97-AF65-F5344CB8AC3E}">
        <p14:creationId xmlns:p14="http://schemas.microsoft.com/office/powerpoint/2010/main" val="3390044732"/>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2042</TotalTime>
  <Words>246</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1_Office Theme</vt:lpstr>
      <vt:lpstr>סינכרון קירבה פיזית</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סינכרון מבט</dc:title>
  <dc:creator>Adi</dc:creator>
  <cp:lastModifiedBy>ariel</cp:lastModifiedBy>
  <cp:revision>30</cp:revision>
  <dcterms:created xsi:type="dcterms:W3CDTF">2021-06-22T09:08:55Z</dcterms:created>
  <dcterms:modified xsi:type="dcterms:W3CDTF">2022-12-20T09:16:15Z</dcterms:modified>
</cp:coreProperties>
</file>