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1" r:id="rId4"/>
    <p:sldId id="262" r:id="rId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09484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214842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5626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532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6544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41631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44672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236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23035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653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7780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DDCE4-AF73-4388-8CB3-D912966F7353}" type="slidenum">
              <a:rPr lang="he-IL" smtClean="0"/>
              <a:t>‹#›</a:t>
            </a:fld>
            <a:endParaRPr lang="he-IL"/>
          </a:p>
        </p:txBody>
      </p:sp>
    </p:spTree>
    <p:extLst>
      <p:ext uri="{BB962C8B-B14F-4D97-AF65-F5344CB8AC3E}">
        <p14:creationId xmlns:p14="http://schemas.microsoft.com/office/powerpoint/2010/main" val="117457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6121"/>
            <a:ext cx="10515600" cy="1325563"/>
          </a:xfrm>
        </p:spPr>
        <p:txBody>
          <a:bodyPr/>
          <a:lstStyle/>
          <a:p>
            <a:pPr algn="ctr"/>
            <a:r>
              <a:rPr lang="he-IL" dirty="0">
                <a:solidFill>
                  <a:schemeClr val="bg1"/>
                </a:solidFill>
              </a:rPr>
              <a:t>שלום ותודה על נכונותך להשתתף בניסוי!</a:t>
            </a:r>
          </a:p>
        </p:txBody>
      </p:sp>
      <p:sp>
        <p:nvSpPr>
          <p:cNvPr id="3" name="Content Placeholder 2"/>
          <p:cNvSpPr>
            <a:spLocks noGrp="1"/>
          </p:cNvSpPr>
          <p:nvPr>
            <p:ph idx="1"/>
          </p:nvPr>
        </p:nvSpPr>
        <p:spPr>
          <a:xfrm>
            <a:off x="838200" y="1179885"/>
            <a:ext cx="10648406" cy="4494619"/>
          </a:xfrm>
        </p:spPr>
        <p:txBody>
          <a:bodyPr>
            <a:normAutofit/>
          </a:bodyPr>
          <a:lstStyle/>
          <a:p>
            <a:pPr marL="0" indent="0" algn="r" rtl="1">
              <a:buNone/>
            </a:pPr>
            <a:r>
              <a:rPr lang="he-IL" dirty="0">
                <a:solidFill>
                  <a:schemeClr val="bg1"/>
                </a:solidFill>
              </a:rPr>
              <a:t>הקריטריונים להשתתפות בניסוי הם:</a:t>
            </a:r>
            <a:endParaRPr lang="en-US" dirty="0">
              <a:solidFill>
                <a:schemeClr val="bg1"/>
              </a:solidFill>
            </a:endParaRPr>
          </a:p>
          <a:p>
            <a:pPr algn="r" rtl="1"/>
            <a:r>
              <a:rPr lang="he-IL" dirty="0">
                <a:solidFill>
                  <a:schemeClr val="bg1"/>
                </a:solidFill>
              </a:rPr>
              <a:t>הנך מעל גיל 18</a:t>
            </a:r>
            <a:endParaRPr lang="en-US" dirty="0">
              <a:solidFill>
                <a:schemeClr val="bg1"/>
              </a:solidFill>
            </a:endParaRPr>
          </a:p>
          <a:p>
            <a:pPr algn="r" rtl="1"/>
            <a:r>
              <a:rPr lang="he-IL" dirty="0">
                <a:solidFill>
                  <a:schemeClr val="bg1"/>
                </a:solidFill>
              </a:rPr>
              <a:t>ראייה תקינה או מתוקנת</a:t>
            </a:r>
            <a:endParaRPr lang="en-US" dirty="0">
              <a:solidFill>
                <a:schemeClr val="bg1"/>
              </a:solidFill>
            </a:endParaRPr>
          </a:p>
          <a:p>
            <a:pPr algn="r" rtl="1"/>
            <a:r>
              <a:rPr lang="he-IL" dirty="0">
                <a:solidFill>
                  <a:schemeClr val="bg1"/>
                </a:solidFill>
              </a:rPr>
              <a:t>שמיעה תקינה</a:t>
            </a:r>
            <a:endParaRPr lang="en-US" dirty="0">
              <a:solidFill>
                <a:schemeClr val="bg1"/>
              </a:solidFill>
            </a:endParaRPr>
          </a:p>
          <a:p>
            <a:pPr algn="r" rtl="1"/>
            <a:r>
              <a:rPr lang="he-IL" dirty="0">
                <a:solidFill>
                  <a:schemeClr val="bg1"/>
                </a:solidFill>
              </a:rPr>
              <a:t>ללא עבר של מחלות נוירולוגיות או פסיכיאטריות</a:t>
            </a:r>
          </a:p>
          <a:p>
            <a:pPr algn="r" rtl="1"/>
            <a:r>
              <a:rPr lang="he-IL" dirty="0">
                <a:solidFill>
                  <a:schemeClr val="bg1"/>
                </a:solidFill>
              </a:rPr>
              <a:t>באפשרותך להפעיל את הניסוי ממחשב (לא מטלפון)</a:t>
            </a:r>
            <a:endParaRPr lang="en-US" dirty="0">
              <a:solidFill>
                <a:schemeClr val="bg1"/>
              </a:solidFill>
            </a:endParaRPr>
          </a:p>
          <a:p>
            <a:pPr marL="0" indent="0" algn="r" rtl="1">
              <a:buNone/>
            </a:pPr>
            <a:r>
              <a:rPr lang="he-IL" dirty="0">
                <a:solidFill>
                  <a:srgbClr val="FF0000"/>
                </a:solidFill>
              </a:rPr>
              <a:t> </a:t>
            </a:r>
            <a:endParaRPr lang="en-US" dirty="0">
              <a:solidFill>
                <a:srgbClr val="FF0000"/>
              </a:solidFill>
            </a:endParaRPr>
          </a:p>
          <a:p>
            <a:pPr marL="0" indent="0" algn="r" rtl="1">
              <a:buNone/>
            </a:pPr>
            <a:r>
              <a:rPr lang="he-IL" dirty="0">
                <a:solidFill>
                  <a:srgbClr val="FF0000"/>
                </a:solidFill>
              </a:rPr>
              <a:t>בלחיצה על כפתור "המשך" הנך מאשר\ת שאת\ה עומד בקריטריונים להשתתפות בניסוי במלואם </a:t>
            </a:r>
            <a:endParaRPr lang="en-US" dirty="0">
              <a:solidFill>
                <a:srgbClr val="FF0000"/>
              </a:solidFill>
            </a:endParaRPr>
          </a:p>
          <a:p>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30688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483199"/>
            <a:ext cx="8377645" cy="4494619"/>
          </a:xfrm>
        </p:spPr>
        <p:txBody>
          <a:bodyPr>
            <a:noAutofit/>
          </a:bodyPr>
          <a:lstStyle/>
          <a:p>
            <a:pPr marL="0" indent="0" algn="just" rtl="1">
              <a:lnSpc>
                <a:spcPct val="100000"/>
              </a:lnSpc>
              <a:buNone/>
            </a:pPr>
            <a:r>
              <a:rPr lang="he-IL" dirty="0">
                <a:solidFill>
                  <a:schemeClr val="bg1"/>
                </a:solidFill>
              </a:rPr>
              <a:t>בניסוי זה, אנו רוצים לבחון כיצד המח מקודד סינכרון בין אנשים. אך לפני שאנו עוברים למח, בשלב הראשון אנו רוצים לדעת האם אנשים שונים חווים ומבינים אינטראקציות חברתיות באופן דומה. </a:t>
            </a:r>
            <a:endParaRPr lang="en-US" dirty="0">
              <a:solidFill>
                <a:schemeClr val="bg1"/>
              </a:solidFill>
            </a:endParaRPr>
          </a:p>
          <a:p>
            <a:pPr marL="0" indent="0" algn="just" rtl="1">
              <a:lnSpc>
                <a:spcPct val="100000"/>
              </a:lnSpc>
              <a:buNone/>
            </a:pPr>
            <a:r>
              <a:rPr lang="he-IL" dirty="0">
                <a:solidFill>
                  <a:schemeClr val="bg1"/>
                </a:solidFill>
              </a:rPr>
              <a:t>לשם כך, נבחן את החוויה שלך בעת צפיה באינטראקציה חברתית. </a:t>
            </a:r>
          </a:p>
          <a:p>
            <a:pPr marL="0" indent="0" algn="just" rtl="1">
              <a:lnSpc>
                <a:spcPct val="100000"/>
              </a:lnSpc>
              <a:buNone/>
            </a:pPr>
            <a:endParaRPr lang="he-IL" dirty="0">
              <a:solidFill>
                <a:schemeClr val="bg1"/>
              </a:solidFill>
            </a:endParaRPr>
          </a:p>
          <a:p>
            <a:pPr marL="0" indent="0" algn="just" rtl="1">
              <a:lnSpc>
                <a:spcPct val="100000"/>
              </a:lnSpc>
              <a:buNone/>
            </a:pPr>
            <a:r>
              <a:rPr lang="he-IL" dirty="0">
                <a:solidFill>
                  <a:schemeClr val="bg1"/>
                </a:solidFill>
              </a:rPr>
              <a:t>בניסוי תתבקש\י לצפות בקטעים מתוך סרטי קולנוע וטלוויזיה ולדרג את מידת הסנכרון בין הדמויות, הרגש בינהן או מידת ההזדהות שלך איתן. לפני כל דרוג, יהיה הסבר מפורט על המדד ואיך לדרג אותו. </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16008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8137" y="906317"/>
            <a:ext cx="8377645" cy="4494619"/>
          </a:xfrm>
        </p:spPr>
        <p:txBody>
          <a:bodyPr>
            <a:noAutofit/>
          </a:bodyPr>
          <a:lstStyle/>
          <a:p>
            <a:pPr marL="0" indent="0" algn="just" rtl="1">
              <a:lnSpc>
                <a:spcPct val="100000"/>
              </a:lnSpc>
              <a:buNone/>
            </a:pPr>
            <a:r>
              <a:rPr lang="he-IL" dirty="0">
                <a:solidFill>
                  <a:schemeClr val="bg1"/>
                </a:solidFill>
              </a:rPr>
              <a:t>הדירוג נעשה באופן קל ופשוט בעזרת הזזת עכבר המחשב שלך. נבקש ממך לתת לנו מספר פרטים אישיים אודותיך (גיל, מין, תאריך לידה, השכלה קודמת) אך אין צורך לתת שום פרט מזהה. </a:t>
            </a:r>
            <a:endParaRPr lang="en-US" dirty="0">
              <a:solidFill>
                <a:schemeClr val="bg1"/>
              </a:solidFill>
            </a:endParaRPr>
          </a:p>
          <a:p>
            <a:pPr marL="0" indent="0" algn="just" rtl="1">
              <a:lnSpc>
                <a:spcPct val="100000"/>
              </a:lnSpc>
              <a:buNone/>
            </a:pPr>
            <a:r>
              <a:rPr lang="he-IL" dirty="0">
                <a:solidFill>
                  <a:schemeClr val="bg1"/>
                </a:solidFill>
              </a:rPr>
              <a:t>ניתן להפסיק בכל שלב את השתתפותך בניסוי. אך אנו נוכל להשתמש רק במידע מניסויים שהושלמו לצורך המחקר. משך הניסוי הצפוי הוא כ</a:t>
            </a:r>
            <a:r>
              <a:rPr lang="en-US" dirty="0">
                <a:solidFill>
                  <a:schemeClr val="bg1"/>
                </a:solidFill>
              </a:rPr>
              <a:t>40</a:t>
            </a:r>
            <a:r>
              <a:rPr lang="he-IL" dirty="0">
                <a:solidFill>
                  <a:schemeClr val="bg1"/>
                </a:solidFill>
              </a:rPr>
              <a:t> דקות.</a:t>
            </a:r>
            <a:endParaRPr lang="en-US" dirty="0">
              <a:solidFill>
                <a:schemeClr val="bg1"/>
              </a:solidFill>
            </a:endParaRPr>
          </a:p>
          <a:p>
            <a:pPr marL="0" indent="0" algn="just" rtl="1">
              <a:lnSpc>
                <a:spcPct val="100000"/>
              </a:lnSpc>
              <a:buNone/>
            </a:pPr>
            <a:r>
              <a:rPr lang="he-IL" dirty="0">
                <a:solidFill>
                  <a:schemeClr val="bg1"/>
                </a:solidFill>
              </a:rPr>
              <a:t>ייתכן שהסרט יכלול קטעים בהם יש עירום חלקי / שימוש בחומרים ממכרים / אלימות (כל הסרטים מאושרים </a:t>
            </a:r>
            <a:r>
              <a:rPr lang="he-IL" dirty="0" err="1">
                <a:solidFill>
                  <a:schemeClr val="bg1"/>
                </a:solidFill>
              </a:rPr>
              <a:t>לצפיה</a:t>
            </a:r>
            <a:r>
              <a:rPr lang="he-IL" dirty="0">
                <a:solidFill>
                  <a:schemeClr val="bg1"/>
                </a:solidFill>
              </a:rPr>
              <a:t> בקולנוע מגיל 13 ומעלה). </a:t>
            </a:r>
            <a:endParaRPr lang="en-US" dirty="0">
              <a:solidFill>
                <a:schemeClr val="bg1"/>
              </a:solidFill>
            </a:endParaRPr>
          </a:p>
          <a:p>
            <a:pPr marL="0" indent="0" algn="just">
              <a:lnSpc>
                <a:spcPct val="100000"/>
              </a:lnSpc>
              <a:buNone/>
            </a:pPr>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58010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7177" y="275190"/>
            <a:ext cx="8377645" cy="4494619"/>
          </a:xfrm>
        </p:spPr>
        <p:txBody>
          <a:bodyPr>
            <a:noAutofit/>
          </a:bodyPr>
          <a:lstStyle/>
          <a:p>
            <a:pPr marL="0" indent="0" algn="just" rtl="1">
              <a:lnSpc>
                <a:spcPct val="100000"/>
              </a:lnSpc>
              <a:buNone/>
            </a:pPr>
            <a:r>
              <a:rPr lang="he-IL" dirty="0">
                <a:solidFill>
                  <a:schemeClr val="bg1"/>
                </a:solidFill>
              </a:rPr>
              <a:t>בכל בעיה הקשורה לניסוי ניתן לפנות לד"ר עדי יניב </a:t>
            </a:r>
            <a:r>
              <a:rPr lang="en-US" dirty="0">
                <a:solidFill>
                  <a:schemeClr val="bg1"/>
                </a:solidFill>
              </a:rPr>
              <a:t> </a:t>
            </a:r>
            <a:r>
              <a:rPr lang="he-IL" dirty="0">
                <a:solidFill>
                  <a:schemeClr val="bg1"/>
                </a:solidFill>
              </a:rPr>
              <a:t>במייל </a:t>
            </a:r>
            <a:r>
              <a:rPr lang="en-US" dirty="0">
                <a:solidFill>
                  <a:schemeClr val="bg1"/>
                </a:solidFill>
              </a:rPr>
              <a:t> adi.ulmeryaniv@post.idc.ac.il</a:t>
            </a:r>
            <a:r>
              <a:rPr lang="he-IL" dirty="0">
                <a:solidFill>
                  <a:schemeClr val="bg1"/>
                </a:solidFill>
              </a:rPr>
              <a:t> לשאלות או להתייעצות נוספת.</a:t>
            </a:r>
            <a:endParaRPr lang="en-US" dirty="0">
              <a:solidFill>
                <a:schemeClr val="bg1"/>
              </a:solidFill>
            </a:endParaRPr>
          </a:p>
          <a:p>
            <a:pPr marL="0" indent="0" algn="just" rtl="1">
              <a:lnSpc>
                <a:spcPct val="100000"/>
              </a:lnSpc>
              <a:buNone/>
            </a:pPr>
            <a:r>
              <a:rPr lang="he-IL" dirty="0">
                <a:solidFill>
                  <a:schemeClr val="bg1"/>
                </a:solidFill>
              </a:rPr>
              <a:t>המחקר אושר ע"י וועדת האתיקה של בית הספר לפסיכולוגיה, ע"ש ברוך איבצ'ר באוניברסיטת רייכמן (המרכז הבינתחומי), הרצליה. </a:t>
            </a:r>
            <a:endParaRPr lang="en-US" dirty="0">
              <a:solidFill>
                <a:schemeClr val="bg1"/>
              </a:solidFill>
            </a:endParaRPr>
          </a:p>
          <a:p>
            <a:pPr marL="0" indent="0" algn="r" rtl="1">
              <a:lnSpc>
                <a:spcPct val="100000"/>
              </a:lnSpc>
              <a:buNone/>
            </a:pPr>
            <a:r>
              <a:rPr lang="he-IL" dirty="0">
                <a:solidFill>
                  <a:srgbClr val="FF0000"/>
                </a:solidFill>
              </a:rPr>
              <a:t>בסימון התיבה מימין הנני מאשר/ת שאני עומד/ת בקריטריונים להשתתפות בניסוי במלואם ואני מצהיר/ה בזה כי הבנתי את כל האמור לעיל ואני </a:t>
            </a:r>
            <a:r>
              <a:rPr lang="he-IL" dirty="0" err="1">
                <a:solidFill>
                  <a:srgbClr val="FF0000"/>
                </a:solidFill>
              </a:rPr>
              <a:t>מסכימ</a:t>
            </a:r>
            <a:r>
              <a:rPr lang="he-IL" dirty="0">
                <a:solidFill>
                  <a:srgbClr val="FF0000"/>
                </a:solidFill>
              </a:rPr>
              <a:t>/ה להשתתף בניסוי מרצוני החופשי.</a:t>
            </a:r>
          </a:p>
          <a:p>
            <a:pPr marL="0" indent="0" algn="r" rtl="1">
              <a:lnSpc>
                <a:spcPct val="100000"/>
              </a:lnSpc>
              <a:buNone/>
            </a:pPr>
            <a:r>
              <a:rPr lang="he-IL" dirty="0">
                <a:solidFill>
                  <a:srgbClr val="FF0000"/>
                </a:solidFill>
              </a:rPr>
              <a:t>בלחיצה על "המשך" נתתי את הסכמתי להשתתפות בניסוי.</a:t>
            </a:r>
            <a:endParaRPr lang="en-US"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15527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323</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שלום ותודה על נכונותך להשתתף בניסוי!</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שלום ותודה על הנכונות להשתתף בניסוי!</dc:title>
  <dc:creator>Adi</dc:creator>
  <cp:lastModifiedBy>ariel</cp:lastModifiedBy>
  <cp:revision>12</cp:revision>
  <dcterms:created xsi:type="dcterms:W3CDTF">2021-11-21T12:19:14Z</dcterms:created>
  <dcterms:modified xsi:type="dcterms:W3CDTF">2022-12-20T09:02:40Z</dcterms:modified>
</cp:coreProperties>
</file>