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61" r:id="rId4"/>
    <p:sldId id="262" r:id="rId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י"ב/טבת/תשפ"ב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09484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י"ב/טבת/תשפ"ב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214842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י"ב/טבת/תשפ"ב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5626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252F9F5-477A-4B20-84CE-30B0810F8384}" type="datetimeFigureOut">
              <a:rPr lang="he-IL" smtClean="0"/>
              <a:t>י"ב/טבת/תשפ"ב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85327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52F9F5-477A-4B20-84CE-30B0810F8384}" type="datetimeFigureOut">
              <a:rPr lang="he-IL" smtClean="0"/>
              <a:t>י"ב/טבת/תשפ"ב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86544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7252F9F5-477A-4B20-84CE-30B0810F8384}" type="datetimeFigureOut">
              <a:rPr lang="he-IL" smtClean="0"/>
              <a:t>י"ב/טבת/תשפ"ב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41631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7252F9F5-477A-4B20-84CE-30B0810F8384}" type="datetimeFigureOut">
              <a:rPr lang="he-IL" smtClean="0"/>
              <a:t>י"ב/טבת/תשפ"ב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44672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7252F9F5-477A-4B20-84CE-30B0810F8384}" type="datetimeFigureOut">
              <a:rPr lang="he-IL" smtClean="0"/>
              <a:t>י"ב/טבת/תשפ"ב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414236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2F9F5-477A-4B20-84CE-30B0810F8384}" type="datetimeFigureOut">
              <a:rPr lang="he-IL" smtClean="0"/>
              <a:t>י"ב/טבת/תשפ"ב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323035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52F9F5-477A-4B20-84CE-30B0810F8384}" type="datetimeFigureOut">
              <a:rPr lang="he-IL" smtClean="0"/>
              <a:t>י"ב/טבת/תשפ"ב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414653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52F9F5-477A-4B20-84CE-30B0810F8384}" type="datetimeFigureOut">
              <a:rPr lang="he-IL" smtClean="0"/>
              <a:t>י"ב/טבת/תשפ"ב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4DDCE4-AF73-4388-8CB3-D912966F7353}" type="slidenum">
              <a:rPr lang="he-IL" smtClean="0"/>
              <a:t>‹#›</a:t>
            </a:fld>
            <a:endParaRPr lang="he-IL"/>
          </a:p>
        </p:txBody>
      </p:sp>
    </p:spTree>
    <p:extLst>
      <p:ext uri="{BB962C8B-B14F-4D97-AF65-F5344CB8AC3E}">
        <p14:creationId xmlns:p14="http://schemas.microsoft.com/office/powerpoint/2010/main" val="17780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2F9F5-477A-4B20-84CE-30B0810F8384}" type="datetimeFigureOut">
              <a:rPr lang="he-IL" smtClean="0"/>
              <a:t>י"ב/טבת/תשפ"ב</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DDCE4-AF73-4388-8CB3-D912966F7353}" type="slidenum">
              <a:rPr lang="he-IL" smtClean="0"/>
              <a:t>‹#›</a:t>
            </a:fld>
            <a:endParaRPr lang="he-IL"/>
          </a:p>
        </p:txBody>
      </p:sp>
    </p:spTree>
    <p:extLst>
      <p:ext uri="{BB962C8B-B14F-4D97-AF65-F5344CB8AC3E}">
        <p14:creationId xmlns:p14="http://schemas.microsoft.com/office/powerpoint/2010/main" val="117457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6121"/>
            <a:ext cx="10515600" cy="1325563"/>
          </a:xfrm>
        </p:spPr>
        <p:txBody>
          <a:bodyPr/>
          <a:lstStyle/>
          <a:p>
            <a:pPr algn="ctr"/>
            <a:r>
              <a:rPr lang="he-IL" dirty="0">
                <a:solidFill>
                  <a:schemeClr val="bg1"/>
                </a:solidFill>
              </a:rPr>
              <a:t>שלום ותודה על </a:t>
            </a:r>
            <a:r>
              <a:rPr lang="he-IL" dirty="0" smtClean="0">
                <a:solidFill>
                  <a:schemeClr val="bg1"/>
                </a:solidFill>
              </a:rPr>
              <a:t>נכונותך </a:t>
            </a:r>
            <a:r>
              <a:rPr lang="he-IL" dirty="0">
                <a:solidFill>
                  <a:schemeClr val="bg1"/>
                </a:solidFill>
              </a:rPr>
              <a:t>להשתתף בניסוי!</a:t>
            </a:r>
          </a:p>
        </p:txBody>
      </p:sp>
      <p:sp>
        <p:nvSpPr>
          <p:cNvPr id="3" name="Content Placeholder 2"/>
          <p:cNvSpPr>
            <a:spLocks noGrp="1"/>
          </p:cNvSpPr>
          <p:nvPr>
            <p:ph idx="1"/>
          </p:nvPr>
        </p:nvSpPr>
        <p:spPr>
          <a:xfrm>
            <a:off x="838200" y="1179885"/>
            <a:ext cx="10648406" cy="4494619"/>
          </a:xfrm>
        </p:spPr>
        <p:txBody>
          <a:bodyPr>
            <a:normAutofit/>
          </a:bodyPr>
          <a:lstStyle/>
          <a:p>
            <a:pPr marL="0" indent="0" algn="r" rtl="1">
              <a:buNone/>
            </a:pPr>
            <a:r>
              <a:rPr lang="he-IL" dirty="0" smtClean="0">
                <a:solidFill>
                  <a:schemeClr val="bg1"/>
                </a:solidFill>
              </a:rPr>
              <a:t>הקריטריונים </a:t>
            </a:r>
            <a:r>
              <a:rPr lang="he-IL" dirty="0">
                <a:solidFill>
                  <a:schemeClr val="bg1"/>
                </a:solidFill>
              </a:rPr>
              <a:t>להשתתפות בניסוי הם:</a:t>
            </a:r>
            <a:endParaRPr lang="en-US" dirty="0">
              <a:solidFill>
                <a:schemeClr val="bg1"/>
              </a:solidFill>
            </a:endParaRPr>
          </a:p>
          <a:p>
            <a:pPr algn="r" rtl="1"/>
            <a:r>
              <a:rPr lang="he-IL" dirty="0">
                <a:solidFill>
                  <a:schemeClr val="bg1"/>
                </a:solidFill>
              </a:rPr>
              <a:t>הנך מעל גיל 18</a:t>
            </a:r>
            <a:endParaRPr lang="en-US" dirty="0">
              <a:solidFill>
                <a:schemeClr val="bg1"/>
              </a:solidFill>
            </a:endParaRPr>
          </a:p>
          <a:p>
            <a:pPr algn="r" rtl="1"/>
            <a:r>
              <a:rPr lang="he-IL" dirty="0">
                <a:solidFill>
                  <a:schemeClr val="bg1"/>
                </a:solidFill>
              </a:rPr>
              <a:t>ראייה תקינה או מתוקנת</a:t>
            </a:r>
            <a:endParaRPr lang="en-US" dirty="0">
              <a:solidFill>
                <a:schemeClr val="bg1"/>
              </a:solidFill>
            </a:endParaRPr>
          </a:p>
          <a:p>
            <a:pPr algn="r" rtl="1"/>
            <a:r>
              <a:rPr lang="he-IL" dirty="0">
                <a:solidFill>
                  <a:schemeClr val="bg1"/>
                </a:solidFill>
              </a:rPr>
              <a:t>שמיעה תקינה</a:t>
            </a:r>
            <a:endParaRPr lang="en-US" dirty="0">
              <a:solidFill>
                <a:schemeClr val="bg1"/>
              </a:solidFill>
            </a:endParaRPr>
          </a:p>
          <a:p>
            <a:pPr algn="r" rtl="1"/>
            <a:r>
              <a:rPr lang="he-IL" dirty="0">
                <a:solidFill>
                  <a:schemeClr val="bg1"/>
                </a:solidFill>
              </a:rPr>
              <a:t>ללא עבר של מחלות נוירולוגיות או </a:t>
            </a:r>
            <a:r>
              <a:rPr lang="he-IL" dirty="0" smtClean="0">
                <a:solidFill>
                  <a:schemeClr val="bg1"/>
                </a:solidFill>
              </a:rPr>
              <a:t>פסיכיאטריות</a:t>
            </a:r>
          </a:p>
          <a:p>
            <a:pPr algn="r" rtl="1"/>
            <a:r>
              <a:rPr lang="he-IL" dirty="0" smtClean="0">
                <a:solidFill>
                  <a:schemeClr val="bg1"/>
                </a:solidFill>
              </a:rPr>
              <a:t>באפשרותך להפעיל את הניסוי ממחשב (לא מטלפון)</a:t>
            </a:r>
            <a:endParaRPr lang="en-US" dirty="0">
              <a:solidFill>
                <a:schemeClr val="bg1"/>
              </a:solidFill>
            </a:endParaRPr>
          </a:p>
          <a:p>
            <a:pPr marL="0" indent="0" algn="r" rtl="1">
              <a:buNone/>
            </a:pPr>
            <a:r>
              <a:rPr lang="he-IL" dirty="0">
                <a:solidFill>
                  <a:srgbClr val="FF0000"/>
                </a:solidFill>
              </a:rPr>
              <a:t> </a:t>
            </a:r>
            <a:endParaRPr lang="en-US" dirty="0">
              <a:solidFill>
                <a:srgbClr val="FF0000"/>
              </a:solidFill>
            </a:endParaRPr>
          </a:p>
          <a:p>
            <a:pPr marL="0" indent="0" algn="r" rtl="1">
              <a:buNone/>
            </a:pPr>
            <a:r>
              <a:rPr lang="he-IL" dirty="0">
                <a:solidFill>
                  <a:srgbClr val="FF0000"/>
                </a:solidFill>
              </a:rPr>
              <a:t>בלחיצה על כפתור "המשך" הנך מאשר\ת שאת\ה עומד בקריטריונים להשתתפות בניסוי במלואם </a:t>
            </a:r>
            <a:endParaRPr lang="en-US" dirty="0">
              <a:solidFill>
                <a:srgbClr val="FF0000"/>
              </a:solidFill>
            </a:endParaRPr>
          </a:p>
          <a:p>
            <a:endParaRPr lang="he-IL"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130688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483199"/>
            <a:ext cx="8377645" cy="4494619"/>
          </a:xfrm>
        </p:spPr>
        <p:txBody>
          <a:bodyPr>
            <a:noAutofit/>
          </a:bodyPr>
          <a:lstStyle/>
          <a:p>
            <a:pPr marL="0" indent="0" algn="just" rtl="1">
              <a:lnSpc>
                <a:spcPct val="100000"/>
              </a:lnSpc>
              <a:buNone/>
            </a:pPr>
            <a:r>
              <a:rPr lang="he-IL" dirty="0">
                <a:solidFill>
                  <a:schemeClr val="bg1"/>
                </a:solidFill>
              </a:rPr>
              <a:t>בניסוי זה, אנו רוצים לבחון כיצד המח מקודד סינכרון בין אנשים. אך לפני שאנו עוברים למח, בשלב הראשון אנו רוצים לדעת </a:t>
            </a:r>
            <a:r>
              <a:rPr lang="he-IL" dirty="0" smtClean="0">
                <a:solidFill>
                  <a:schemeClr val="bg1"/>
                </a:solidFill>
              </a:rPr>
              <a:t>האם אנשים </a:t>
            </a:r>
            <a:r>
              <a:rPr lang="he-IL" dirty="0">
                <a:solidFill>
                  <a:schemeClr val="bg1"/>
                </a:solidFill>
              </a:rPr>
              <a:t>שונים חווים ומבינים אינטראקציות חברתיות באופן דומה. </a:t>
            </a:r>
            <a:endParaRPr lang="en-US" dirty="0">
              <a:solidFill>
                <a:schemeClr val="bg1"/>
              </a:solidFill>
            </a:endParaRPr>
          </a:p>
          <a:p>
            <a:pPr marL="0" indent="0" algn="just" rtl="1">
              <a:lnSpc>
                <a:spcPct val="100000"/>
              </a:lnSpc>
              <a:buNone/>
            </a:pPr>
            <a:r>
              <a:rPr lang="he-IL" dirty="0">
                <a:solidFill>
                  <a:schemeClr val="bg1"/>
                </a:solidFill>
              </a:rPr>
              <a:t>לשם כך, </a:t>
            </a:r>
            <a:r>
              <a:rPr lang="he-IL" dirty="0" smtClean="0">
                <a:solidFill>
                  <a:schemeClr val="bg1"/>
                </a:solidFill>
              </a:rPr>
              <a:t>נבחן </a:t>
            </a:r>
            <a:r>
              <a:rPr lang="he-IL" dirty="0">
                <a:solidFill>
                  <a:schemeClr val="bg1"/>
                </a:solidFill>
              </a:rPr>
              <a:t>את החוויה שלך בעת צפיה באינטראקציה חברתית. </a:t>
            </a:r>
            <a:endParaRPr lang="he-IL" dirty="0" smtClean="0">
              <a:solidFill>
                <a:schemeClr val="bg1"/>
              </a:solidFill>
            </a:endParaRPr>
          </a:p>
          <a:p>
            <a:pPr marL="0" indent="0" algn="just" rtl="1">
              <a:lnSpc>
                <a:spcPct val="100000"/>
              </a:lnSpc>
              <a:buNone/>
            </a:pPr>
            <a:endParaRPr lang="he-IL" dirty="0" smtClean="0">
              <a:solidFill>
                <a:schemeClr val="bg1"/>
              </a:solidFill>
            </a:endParaRPr>
          </a:p>
          <a:p>
            <a:pPr marL="0" indent="0" algn="just" rtl="1">
              <a:lnSpc>
                <a:spcPct val="100000"/>
              </a:lnSpc>
              <a:buNone/>
            </a:pPr>
            <a:r>
              <a:rPr lang="he-IL" dirty="0" smtClean="0">
                <a:solidFill>
                  <a:schemeClr val="bg1"/>
                </a:solidFill>
              </a:rPr>
              <a:t>בניסוי </a:t>
            </a:r>
            <a:r>
              <a:rPr lang="he-IL" dirty="0">
                <a:solidFill>
                  <a:schemeClr val="bg1"/>
                </a:solidFill>
              </a:rPr>
              <a:t>תתבקש\י לצפות בקטעים מתוך סרטי קולנוע וטלוויזיה ולדרג את מידת הסנכרון בין הדמויות, הרגש בינהן או מידת ההזדהות שלך איתן. לפני כל דרוג, יהיה הסבר מפורט על המדד ואיך לדרג אותו. </a:t>
            </a:r>
            <a:endParaRPr lang="en-US"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116008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8137" y="906317"/>
            <a:ext cx="8377645" cy="4494619"/>
          </a:xfrm>
        </p:spPr>
        <p:txBody>
          <a:bodyPr>
            <a:noAutofit/>
          </a:bodyPr>
          <a:lstStyle/>
          <a:p>
            <a:pPr marL="0" indent="0" algn="just" rtl="1">
              <a:lnSpc>
                <a:spcPct val="100000"/>
              </a:lnSpc>
              <a:buNone/>
            </a:pPr>
            <a:r>
              <a:rPr lang="he-IL" dirty="0">
                <a:solidFill>
                  <a:schemeClr val="bg1"/>
                </a:solidFill>
              </a:rPr>
              <a:t>הדירוג נעשה באופן קל ופשוט בעזרת הזזת עכבר המחשב שלך. נבקש ממך לתת לנו מספר פרטים אישיים אודותיך (גיל, מין, תאריך לידה, השכלה קודמת) אך אין צורך לתת שום פרט מזהה. </a:t>
            </a:r>
            <a:endParaRPr lang="he-IL" dirty="0" smtClean="0">
              <a:solidFill>
                <a:schemeClr val="bg1"/>
              </a:solidFill>
            </a:endParaRPr>
          </a:p>
          <a:p>
            <a:pPr marL="0" indent="0" algn="just" rtl="1">
              <a:lnSpc>
                <a:spcPct val="100000"/>
              </a:lnSpc>
              <a:buNone/>
            </a:pPr>
            <a:endParaRPr lang="en-US" dirty="0">
              <a:solidFill>
                <a:schemeClr val="bg1"/>
              </a:solidFill>
            </a:endParaRPr>
          </a:p>
          <a:p>
            <a:pPr marL="0" indent="0" algn="just" rtl="1">
              <a:lnSpc>
                <a:spcPct val="100000"/>
              </a:lnSpc>
              <a:buNone/>
            </a:pPr>
            <a:r>
              <a:rPr lang="he-IL" dirty="0" smtClean="0">
                <a:solidFill>
                  <a:schemeClr val="bg1"/>
                </a:solidFill>
              </a:rPr>
              <a:t>ניתן להפסיק </a:t>
            </a:r>
            <a:r>
              <a:rPr lang="he-IL" dirty="0">
                <a:solidFill>
                  <a:schemeClr val="bg1"/>
                </a:solidFill>
              </a:rPr>
              <a:t>בכל שלב את השתתפותך בניסוי. אך אנו נוכל להשתמש רק במידע מניסויים שהושלמו לצורך המחקר. משך הניסוי הצפוי הוא כ15 דקות.</a:t>
            </a:r>
            <a:endParaRPr lang="en-US" dirty="0">
              <a:solidFill>
                <a:schemeClr val="bg1"/>
              </a:solidFill>
            </a:endParaRPr>
          </a:p>
          <a:p>
            <a:pPr marL="0" indent="0" algn="just" rtl="1">
              <a:lnSpc>
                <a:spcPct val="100000"/>
              </a:lnSpc>
              <a:buNone/>
            </a:pPr>
            <a:r>
              <a:rPr lang="he-IL" dirty="0">
                <a:solidFill>
                  <a:schemeClr val="bg1"/>
                </a:solidFill>
              </a:rPr>
              <a:t>קטעי הסרטים אינם מכילים סצנות אלימות או עם תוכן מיני.</a:t>
            </a:r>
            <a:endParaRPr lang="en-US" dirty="0">
              <a:solidFill>
                <a:schemeClr val="bg1"/>
              </a:solidFill>
            </a:endParaRPr>
          </a:p>
          <a:p>
            <a:pPr algn="just">
              <a:lnSpc>
                <a:spcPct val="100000"/>
              </a:lnSpc>
            </a:pPr>
            <a:endParaRPr lang="he-IL"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358010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7177" y="775688"/>
            <a:ext cx="8377645" cy="4494619"/>
          </a:xfrm>
        </p:spPr>
        <p:txBody>
          <a:bodyPr>
            <a:noAutofit/>
          </a:bodyPr>
          <a:lstStyle/>
          <a:p>
            <a:pPr marL="0" indent="0" algn="just" rtl="1">
              <a:lnSpc>
                <a:spcPct val="100000"/>
              </a:lnSpc>
              <a:buNone/>
            </a:pPr>
            <a:r>
              <a:rPr lang="he-IL" dirty="0">
                <a:solidFill>
                  <a:schemeClr val="bg1"/>
                </a:solidFill>
              </a:rPr>
              <a:t>בכל בעיה הקשורה לניסוי </a:t>
            </a:r>
            <a:r>
              <a:rPr lang="he-IL" dirty="0" smtClean="0">
                <a:solidFill>
                  <a:schemeClr val="bg1"/>
                </a:solidFill>
              </a:rPr>
              <a:t>ניתן לפנות </a:t>
            </a:r>
            <a:r>
              <a:rPr lang="he-IL" dirty="0">
                <a:solidFill>
                  <a:schemeClr val="bg1"/>
                </a:solidFill>
              </a:rPr>
              <a:t>לד"ר עדי יניב </a:t>
            </a:r>
            <a:r>
              <a:rPr lang="en-US" dirty="0">
                <a:solidFill>
                  <a:schemeClr val="bg1"/>
                </a:solidFill>
              </a:rPr>
              <a:t> </a:t>
            </a:r>
            <a:r>
              <a:rPr lang="he-IL" dirty="0">
                <a:solidFill>
                  <a:schemeClr val="bg1"/>
                </a:solidFill>
              </a:rPr>
              <a:t>במייל </a:t>
            </a:r>
            <a:r>
              <a:rPr lang="en-US" dirty="0">
                <a:solidFill>
                  <a:schemeClr val="bg1"/>
                </a:solidFill>
              </a:rPr>
              <a:t> </a:t>
            </a:r>
            <a:r>
              <a:rPr lang="en-US" dirty="0" smtClean="0">
                <a:solidFill>
                  <a:schemeClr val="bg1"/>
                </a:solidFill>
              </a:rPr>
              <a:t>adi.ulmeryaniv@post.idc.ac.il</a:t>
            </a:r>
            <a:r>
              <a:rPr lang="he-IL" dirty="0" smtClean="0">
                <a:solidFill>
                  <a:schemeClr val="bg1"/>
                </a:solidFill>
              </a:rPr>
              <a:t> לשאלות </a:t>
            </a:r>
            <a:r>
              <a:rPr lang="he-IL" dirty="0">
                <a:solidFill>
                  <a:schemeClr val="bg1"/>
                </a:solidFill>
              </a:rPr>
              <a:t>או להתייעצות נוספת.</a:t>
            </a:r>
            <a:endParaRPr lang="en-US" dirty="0">
              <a:solidFill>
                <a:schemeClr val="bg1"/>
              </a:solidFill>
            </a:endParaRPr>
          </a:p>
          <a:p>
            <a:pPr marL="0" indent="0" algn="just" rtl="1">
              <a:lnSpc>
                <a:spcPct val="100000"/>
              </a:lnSpc>
              <a:buNone/>
            </a:pPr>
            <a:r>
              <a:rPr lang="he-IL" dirty="0">
                <a:solidFill>
                  <a:schemeClr val="bg1"/>
                </a:solidFill>
              </a:rPr>
              <a:t>המחקר </a:t>
            </a:r>
            <a:r>
              <a:rPr lang="he-IL" dirty="0" smtClean="0">
                <a:solidFill>
                  <a:schemeClr val="bg1"/>
                </a:solidFill>
              </a:rPr>
              <a:t>אושר ע"י וועדת </a:t>
            </a:r>
            <a:r>
              <a:rPr lang="he-IL" dirty="0">
                <a:solidFill>
                  <a:schemeClr val="bg1"/>
                </a:solidFill>
              </a:rPr>
              <a:t>האתיקה של בית הספר לפסיכולוגיה, ע"ש ברוך איבצ'ר באוניברסיטת רייכמן (המרכז הבינתחומי), הרצליה. </a:t>
            </a:r>
            <a:endParaRPr lang="he-IL" dirty="0" smtClean="0">
              <a:solidFill>
                <a:schemeClr val="bg1"/>
              </a:solidFill>
            </a:endParaRPr>
          </a:p>
          <a:p>
            <a:pPr marL="0" indent="0" algn="r" rtl="1">
              <a:lnSpc>
                <a:spcPct val="100000"/>
              </a:lnSpc>
              <a:buNone/>
            </a:pPr>
            <a:endParaRPr lang="en-US" dirty="0">
              <a:solidFill>
                <a:schemeClr val="bg1"/>
              </a:solidFill>
            </a:endParaRPr>
          </a:p>
          <a:p>
            <a:pPr marL="0" indent="0" algn="r" rtl="1">
              <a:lnSpc>
                <a:spcPct val="100000"/>
              </a:lnSpc>
              <a:buNone/>
            </a:pPr>
            <a:r>
              <a:rPr lang="he-IL" dirty="0" smtClean="0">
                <a:solidFill>
                  <a:srgbClr val="FF0000"/>
                </a:solidFill>
              </a:rPr>
              <a:t>בסימון התיבה מימין הנני </a:t>
            </a:r>
            <a:r>
              <a:rPr lang="he-IL" dirty="0">
                <a:solidFill>
                  <a:srgbClr val="FF0000"/>
                </a:solidFill>
              </a:rPr>
              <a:t>מצהיר/ה בזה כי את הסכמתי הנ"ל נתתי מרצוני החופשי וכי הבינותי את כל האמור לעיל.</a:t>
            </a:r>
          </a:p>
          <a:p>
            <a:pPr marL="0" indent="0" algn="r" rtl="1">
              <a:lnSpc>
                <a:spcPct val="100000"/>
              </a:lnSpc>
              <a:buNone/>
            </a:pPr>
            <a:r>
              <a:rPr lang="he-IL" dirty="0">
                <a:solidFill>
                  <a:srgbClr val="FF0000"/>
                </a:solidFill>
              </a:rPr>
              <a:t>בלחיצה על "המשך" נתתי את הסכמתי להשתתפות בניסוי.</a:t>
            </a:r>
            <a:endParaRPr lang="en-US" dirty="0">
              <a:solidFill>
                <a:srgbClr val="FF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6537" y="5674504"/>
            <a:ext cx="6830582" cy="908306"/>
          </a:xfrm>
          <a:prstGeom prst="rect">
            <a:avLst/>
          </a:prstGeom>
        </p:spPr>
      </p:pic>
    </p:spTree>
    <p:extLst>
      <p:ext uri="{BB962C8B-B14F-4D97-AF65-F5344CB8AC3E}">
        <p14:creationId xmlns:p14="http://schemas.microsoft.com/office/powerpoint/2010/main" val="3155275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278</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שלום ותודה על נכונותך להשתתף בניסוי!</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שלום ותודה על הנכונות להשתתף בניסוי!</dc:title>
  <dc:creator>Adi</dc:creator>
  <cp:lastModifiedBy>Adi</cp:lastModifiedBy>
  <cp:revision>9</cp:revision>
  <dcterms:created xsi:type="dcterms:W3CDTF">2021-11-21T12:19:14Z</dcterms:created>
  <dcterms:modified xsi:type="dcterms:W3CDTF">2021-12-16T12:34:06Z</dcterms:modified>
</cp:coreProperties>
</file>