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3"/>
  </p:notes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3"/>
  </p:normalViewPr>
  <p:slideViewPr>
    <p:cSldViewPr snapToGrid="0" snapToObjects="1">
      <p:cViewPr varScale="1">
        <p:scale>
          <a:sx n="94" d="100"/>
          <a:sy n="94" d="100"/>
        </p:scale>
        <p:origin x="66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E4651-40AB-4060-83D9-D1147317EA5B}" type="datetimeFigureOut">
              <a:rPr lang="fr-FR" smtClean="0"/>
              <a:t>15/03/2023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3CBD4-07C4-4458-87F9-A1A36A07543A}" type="slidenum">
              <a:rPr lang="fr-FR" smtClean="0"/>
              <a:t>‹N°›</a:t>
            </a:fld>
            <a:endParaRPr lang="fr-FR"/>
          </a:p>
        </p:txBody>
      </p:sp>
    </p:spTree>
    <p:extLst>
      <p:ext uri="{BB962C8B-B14F-4D97-AF65-F5344CB8AC3E}">
        <p14:creationId xmlns:p14="http://schemas.microsoft.com/office/powerpoint/2010/main" val="562439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CA3CBD4-07C4-4458-87F9-A1A36A07543A}" type="slidenum">
              <a:rPr lang="fr-FR" smtClean="0"/>
              <a:t>1</a:t>
            </a:fld>
            <a:endParaRPr lang="fr-FR"/>
          </a:p>
        </p:txBody>
      </p:sp>
    </p:spTree>
    <p:extLst>
      <p:ext uri="{BB962C8B-B14F-4D97-AF65-F5344CB8AC3E}">
        <p14:creationId xmlns:p14="http://schemas.microsoft.com/office/powerpoint/2010/main" val="33839636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arge banner">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617"/>
            <a:ext cx="10515600" cy="1325563"/>
          </a:xfrm>
          <a:prstGeom prst="rect">
            <a:avLst/>
          </a:prstGeom>
        </p:spPr>
        <p:txBody>
          <a:bodyPr/>
          <a:lstStyle>
            <a:lvl1pPr>
              <a:defRPr sz="4267" b="1">
                <a:solidFill>
                  <a:srgbClr val="EA7600"/>
                </a:solidFill>
                <a:latin typeface="Arial" charset="0"/>
                <a:ea typeface="Arial" charset="0"/>
                <a:cs typeface="Arial" charset="0"/>
              </a:defRPr>
            </a:lvl1pPr>
          </a:lstStyle>
          <a:p>
            <a:r>
              <a:rPr lang="fr-FR"/>
              <a:t>Cliquez et modifiez le titre</a:t>
            </a:r>
            <a:endParaRPr lang="en-US" dirty="0"/>
          </a:p>
        </p:txBody>
      </p:sp>
      <p:sp>
        <p:nvSpPr>
          <p:cNvPr id="3" name="Content Placeholder 2"/>
          <p:cNvSpPr>
            <a:spLocks noGrp="1"/>
          </p:cNvSpPr>
          <p:nvPr>
            <p:ph idx="1"/>
          </p:nvPr>
        </p:nvSpPr>
        <p:spPr>
          <a:xfrm>
            <a:off x="838200" y="3474719"/>
            <a:ext cx="10515600" cy="2702244"/>
          </a:xfrm>
        </p:spPr>
        <p:txBody>
          <a:bodyPr/>
          <a:lstStyle>
            <a:lvl1pPr>
              <a:defRPr>
                <a:solidFill>
                  <a:schemeClr val="tx1"/>
                </a:solidFill>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grpSp>
        <p:nvGrpSpPr>
          <p:cNvPr id="9" name="Group 8"/>
          <p:cNvGrpSpPr/>
          <p:nvPr/>
        </p:nvGrpSpPr>
        <p:grpSpPr>
          <a:xfrm>
            <a:off x="0" y="1"/>
            <a:ext cx="12192000" cy="1646767"/>
            <a:chOff x="0" y="-66259"/>
            <a:chExt cx="9144000" cy="1235075"/>
          </a:xfrm>
        </p:grpSpPr>
        <p:sp>
          <p:nvSpPr>
            <p:cNvPr id="10" name="Freeform 24"/>
            <p:cNvSpPr>
              <a:spLocks/>
            </p:cNvSpPr>
            <p:nvPr/>
          </p:nvSpPr>
          <p:spPr bwMode="auto">
            <a:xfrm>
              <a:off x="0" y="-66259"/>
              <a:ext cx="9144000" cy="1235075"/>
            </a:xfrm>
            <a:custGeom>
              <a:avLst/>
              <a:gdLst>
                <a:gd name="T0" fmla="*/ 0 w 1123"/>
                <a:gd name="T1" fmla="*/ 0 h 151"/>
                <a:gd name="T2" fmla="*/ 0 w 1123"/>
                <a:gd name="T3" fmla="*/ 151 h 151"/>
                <a:gd name="T4" fmla="*/ 844 w 1123"/>
                <a:gd name="T5" fmla="*/ 151 h 151"/>
                <a:gd name="T6" fmla="*/ 841 w 1123"/>
                <a:gd name="T7" fmla="*/ 148 h 151"/>
                <a:gd name="T8" fmla="*/ 832 w 1123"/>
                <a:gd name="T9" fmla="*/ 122 h 151"/>
                <a:gd name="T10" fmla="*/ 832 w 1123"/>
                <a:gd name="T11" fmla="*/ 72 h 151"/>
                <a:gd name="T12" fmla="*/ 859 w 1123"/>
                <a:gd name="T13" fmla="*/ 72 h 151"/>
                <a:gd name="T14" fmla="*/ 859 w 1123"/>
                <a:gd name="T15" fmla="*/ 124 h 151"/>
                <a:gd name="T16" fmla="*/ 863 w 1123"/>
                <a:gd name="T17" fmla="*/ 135 h 151"/>
                <a:gd name="T18" fmla="*/ 871 w 1123"/>
                <a:gd name="T19" fmla="*/ 138 h 151"/>
                <a:gd name="T20" fmla="*/ 880 w 1123"/>
                <a:gd name="T21" fmla="*/ 135 h 151"/>
                <a:gd name="T22" fmla="*/ 883 w 1123"/>
                <a:gd name="T23" fmla="*/ 124 h 151"/>
                <a:gd name="T24" fmla="*/ 883 w 1123"/>
                <a:gd name="T25" fmla="*/ 72 h 151"/>
                <a:gd name="T26" fmla="*/ 910 w 1123"/>
                <a:gd name="T27" fmla="*/ 72 h 151"/>
                <a:gd name="T28" fmla="*/ 910 w 1123"/>
                <a:gd name="T29" fmla="*/ 117 h 151"/>
                <a:gd name="T30" fmla="*/ 900 w 1123"/>
                <a:gd name="T31" fmla="*/ 148 h 151"/>
                <a:gd name="T32" fmla="*/ 897 w 1123"/>
                <a:gd name="T33" fmla="*/ 151 h 151"/>
                <a:gd name="T34" fmla="*/ 937 w 1123"/>
                <a:gd name="T35" fmla="*/ 151 h 151"/>
                <a:gd name="T36" fmla="*/ 920 w 1123"/>
                <a:gd name="T37" fmla="*/ 114 h 151"/>
                <a:gd name="T38" fmla="*/ 964 w 1123"/>
                <a:gd name="T39" fmla="*/ 69 h 151"/>
                <a:gd name="T40" fmla="*/ 998 w 1123"/>
                <a:gd name="T41" fmla="*/ 82 h 151"/>
                <a:gd name="T42" fmla="*/ 1005 w 1123"/>
                <a:gd name="T43" fmla="*/ 92 h 151"/>
                <a:gd name="T44" fmla="*/ 982 w 1123"/>
                <a:gd name="T45" fmla="*/ 103 h 151"/>
                <a:gd name="T46" fmla="*/ 965 w 1123"/>
                <a:gd name="T47" fmla="*/ 89 h 151"/>
                <a:gd name="T48" fmla="*/ 953 w 1123"/>
                <a:gd name="T49" fmla="*/ 94 h 151"/>
                <a:gd name="T50" fmla="*/ 947 w 1123"/>
                <a:gd name="T51" fmla="*/ 113 h 151"/>
                <a:gd name="T52" fmla="*/ 965 w 1123"/>
                <a:gd name="T53" fmla="*/ 137 h 151"/>
                <a:gd name="T54" fmla="*/ 982 w 1123"/>
                <a:gd name="T55" fmla="*/ 123 h 151"/>
                <a:gd name="T56" fmla="*/ 1005 w 1123"/>
                <a:gd name="T57" fmla="*/ 134 h 151"/>
                <a:gd name="T58" fmla="*/ 997 w 1123"/>
                <a:gd name="T59" fmla="*/ 146 h 151"/>
                <a:gd name="T60" fmla="*/ 991 w 1123"/>
                <a:gd name="T61" fmla="*/ 151 h 151"/>
                <a:gd name="T62" fmla="*/ 1016 w 1123"/>
                <a:gd name="T63" fmla="*/ 151 h 151"/>
                <a:gd name="T64" fmla="*/ 1016 w 1123"/>
                <a:gd name="T65" fmla="*/ 72 h 151"/>
                <a:gd name="T66" fmla="*/ 1042 w 1123"/>
                <a:gd name="T67" fmla="*/ 72 h 151"/>
                <a:gd name="T68" fmla="*/ 1042 w 1123"/>
                <a:gd name="T69" fmla="*/ 134 h 151"/>
                <a:gd name="T70" fmla="*/ 1077 w 1123"/>
                <a:gd name="T71" fmla="*/ 134 h 151"/>
                <a:gd name="T72" fmla="*/ 1077 w 1123"/>
                <a:gd name="T73" fmla="*/ 151 h 151"/>
                <a:gd name="T74" fmla="*/ 1123 w 1123"/>
                <a:gd name="T75" fmla="*/ 151 h 151"/>
                <a:gd name="T76" fmla="*/ 1123 w 1123"/>
                <a:gd name="T77" fmla="*/ 0 h 151"/>
                <a:gd name="T78" fmla="*/ 0 w 1123"/>
                <a:gd name="T7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151">
                  <a:moveTo>
                    <a:pt x="0" y="0"/>
                  </a:moveTo>
                  <a:cubicBezTo>
                    <a:pt x="0" y="151"/>
                    <a:pt x="0" y="151"/>
                    <a:pt x="0" y="151"/>
                  </a:cubicBezTo>
                  <a:cubicBezTo>
                    <a:pt x="844" y="151"/>
                    <a:pt x="844" y="151"/>
                    <a:pt x="844" y="151"/>
                  </a:cubicBezTo>
                  <a:cubicBezTo>
                    <a:pt x="843" y="150"/>
                    <a:pt x="842" y="149"/>
                    <a:pt x="841" y="148"/>
                  </a:cubicBezTo>
                  <a:cubicBezTo>
                    <a:pt x="833" y="140"/>
                    <a:pt x="833" y="131"/>
                    <a:pt x="832" y="122"/>
                  </a:cubicBezTo>
                  <a:cubicBezTo>
                    <a:pt x="832" y="72"/>
                    <a:pt x="832" y="72"/>
                    <a:pt x="832" y="72"/>
                  </a:cubicBezTo>
                  <a:cubicBezTo>
                    <a:pt x="859" y="72"/>
                    <a:pt x="859" y="72"/>
                    <a:pt x="859" y="72"/>
                  </a:cubicBezTo>
                  <a:cubicBezTo>
                    <a:pt x="859" y="124"/>
                    <a:pt x="859" y="124"/>
                    <a:pt x="859" y="124"/>
                  </a:cubicBezTo>
                  <a:cubicBezTo>
                    <a:pt x="859" y="128"/>
                    <a:pt x="860" y="132"/>
                    <a:pt x="863" y="135"/>
                  </a:cubicBezTo>
                  <a:cubicBezTo>
                    <a:pt x="865" y="137"/>
                    <a:pt x="868" y="138"/>
                    <a:pt x="871" y="138"/>
                  </a:cubicBezTo>
                  <a:cubicBezTo>
                    <a:pt x="875" y="138"/>
                    <a:pt x="878" y="136"/>
                    <a:pt x="880" y="135"/>
                  </a:cubicBezTo>
                  <a:cubicBezTo>
                    <a:pt x="883" y="132"/>
                    <a:pt x="883" y="128"/>
                    <a:pt x="883" y="124"/>
                  </a:cubicBezTo>
                  <a:cubicBezTo>
                    <a:pt x="883" y="72"/>
                    <a:pt x="883" y="72"/>
                    <a:pt x="883" y="72"/>
                  </a:cubicBezTo>
                  <a:cubicBezTo>
                    <a:pt x="910" y="72"/>
                    <a:pt x="910" y="72"/>
                    <a:pt x="910" y="72"/>
                  </a:cubicBezTo>
                  <a:cubicBezTo>
                    <a:pt x="910" y="117"/>
                    <a:pt x="910" y="117"/>
                    <a:pt x="910" y="117"/>
                  </a:cubicBezTo>
                  <a:cubicBezTo>
                    <a:pt x="910" y="126"/>
                    <a:pt x="910" y="139"/>
                    <a:pt x="900" y="148"/>
                  </a:cubicBezTo>
                  <a:cubicBezTo>
                    <a:pt x="899" y="149"/>
                    <a:pt x="898" y="150"/>
                    <a:pt x="897" y="151"/>
                  </a:cubicBezTo>
                  <a:cubicBezTo>
                    <a:pt x="937" y="151"/>
                    <a:pt x="937" y="151"/>
                    <a:pt x="937" y="151"/>
                  </a:cubicBezTo>
                  <a:cubicBezTo>
                    <a:pt x="925" y="142"/>
                    <a:pt x="920" y="128"/>
                    <a:pt x="920" y="114"/>
                  </a:cubicBezTo>
                  <a:cubicBezTo>
                    <a:pt x="920" y="92"/>
                    <a:pt x="935" y="69"/>
                    <a:pt x="964" y="69"/>
                  </a:cubicBezTo>
                  <a:cubicBezTo>
                    <a:pt x="976" y="69"/>
                    <a:pt x="989" y="73"/>
                    <a:pt x="998" y="82"/>
                  </a:cubicBezTo>
                  <a:cubicBezTo>
                    <a:pt x="1001" y="86"/>
                    <a:pt x="1003" y="89"/>
                    <a:pt x="1005" y="92"/>
                  </a:cubicBezTo>
                  <a:cubicBezTo>
                    <a:pt x="982" y="103"/>
                    <a:pt x="982" y="103"/>
                    <a:pt x="982" y="103"/>
                  </a:cubicBezTo>
                  <a:cubicBezTo>
                    <a:pt x="980" y="98"/>
                    <a:pt x="976" y="89"/>
                    <a:pt x="965" y="89"/>
                  </a:cubicBezTo>
                  <a:cubicBezTo>
                    <a:pt x="959" y="89"/>
                    <a:pt x="955" y="92"/>
                    <a:pt x="953" y="94"/>
                  </a:cubicBezTo>
                  <a:cubicBezTo>
                    <a:pt x="947" y="100"/>
                    <a:pt x="947" y="109"/>
                    <a:pt x="947" y="113"/>
                  </a:cubicBezTo>
                  <a:cubicBezTo>
                    <a:pt x="947" y="125"/>
                    <a:pt x="952" y="137"/>
                    <a:pt x="965" y="137"/>
                  </a:cubicBezTo>
                  <a:cubicBezTo>
                    <a:pt x="977" y="137"/>
                    <a:pt x="981" y="126"/>
                    <a:pt x="982" y="123"/>
                  </a:cubicBezTo>
                  <a:cubicBezTo>
                    <a:pt x="1005" y="134"/>
                    <a:pt x="1005" y="134"/>
                    <a:pt x="1005" y="134"/>
                  </a:cubicBezTo>
                  <a:cubicBezTo>
                    <a:pt x="1003" y="138"/>
                    <a:pt x="1001" y="142"/>
                    <a:pt x="997" y="146"/>
                  </a:cubicBezTo>
                  <a:cubicBezTo>
                    <a:pt x="995" y="148"/>
                    <a:pt x="993" y="150"/>
                    <a:pt x="991" y="151"/>
                  </a:cubicBezTo>
                  <a:cubicBezTo>
                    <a:pt x="1016" y="151"/>
                    <a:pt x="1016" y="151"/>
                    <a:pt x="1016" y="151"/>
                  </a:cubicBezTo>
                  <a:cubicBezTo>
                    <a:pt x="1016" y="72"/>
                    <a:pt x="1016" y="72"/>
                    <a:pt x="1016" y="72"/>
                  </a:cubicBezTo>
                  <a:cubicBezTo>
                    <a:pt x="1042" y="72"/>
                    <a:pt x="1042" y="72"/>
                    <a:pt x="1042" y="72"/>
                  </a:cubicBezTo>
                  <a:cubicBezTo>
                    <a:pt x="1042" y="134"/>
                    <a:pt x="1042" y="134"/>
                    <a:pt x="1042" y="134"/>
                  </a:cubicBezTo>
                  <a:cubicBezTo>
                    <a:pt x="1077" y="134"/>
                    <a:pt x="1077" y="134"/>
                    <a:pt x="1077" y="134"/>
                  </a:cubicBezTo>
                  <a:cubicBezTo>
                    <a:pt x="1077" y="151"/>
                    <a:pt x="1077" y="151"/>
                    <a:pt x="1077" y="151"/>
                  </a:cubicBezTo>
                  <a:cubicBezTo>
                    <a:pt x="1123" y="151"/>
                    <a:pt x="1123" y="151"/>
                    <a:pt x="1123" y="151"/>
                  </a:cubicBezTo>
                  <a:cubicBezTo>
                    <a:pt x="1123" y="0"/>
                    <a:pt x="1123" y="0"/>
                    <a:pt x="1123" y="0"/>
                  </a:cubicBezTo>
                  <a:lnTo>
                    <a:pt x="0" y="0"/>
                  </a:lnTo>
                  <a:close/>
                </a:path>
              </a:pathLst>
            </a:custGeom>
            <a:solidFill>
              <a:srgbClr val="EA7600"/>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1" name="Picture 10"/>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6420182" y="514785"/>
              <a:ext cx="257986" cy="303133"/>
            </a:xfrm>
            <a:prstGeom prst="rect">
              <a:avLst/>
            </a:prstGeom>
          </p:spPr>
        </p:pic>
      </p:grpSp>
      <p:sp>
        <p:nvSpPr>
          <p:cNvPr id="7" name="Text Placeholder 6"/>
          <p:cNvSpPr>
            <a:spLocks noGrp="1"/>
          </p:cNvSpPr>
          <p:nvPr>
            <p:ph type="body" sz="quarter" idx="12" hasCustomPrompt="1"/>
          </p:nvPr>
        </p:nvSpPr>
        <p:spPr>
          <a:xfrm>
            <a:off x="383999" y="384000"/>
            <a:ext cx="7318611" cy="390725"/>
          </a:xfrm>
        </p:spPr>
        <p:txBody>
          <a:bodyPr lIns="0" tIns="0" rIns="0" bIns="0">
            <a:noAutofit/>
          </a:bodyPr>
          <a:lstStyle>
            <a:lvl1pPr marL="0" indent="0">
              <a:lnSpc>
                <a:spcPct val="80000"/>
              </a:lnSpc>
              <a:buNone/>
              <a:defRPr sz="1467" baseline="0">
                <a:solidFill>
                  <a:schemeClr val="tx1"/>
                </a:solidFill>
              </a:defRPr>
            </a:lvl1pPr>
            <a:lvl2pPr marL="0" indent="0">
              <a:lnSpc>
                <a:spcPct val="80000"/>
              </a:lnSpc>
              <a:buNone/>
              <a:defRPr sz="1467">
                <a:solidFill>
                  <a:schemeClr val="tx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426642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hin banner">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183188" y="1326291"/>
            <a:ext cx="6172200" cy="4993416"/>
          </a:xfrm>
        </p:spPr>
        <p:txBody>
          <a:bodyPr anchor="t">
            <a:normAutofit/>
          </a:bodyPr>
          <a:lstStyle>
            <a:lvl1pPr marL="0" indent="0">
              <a:buNone/>
              <a:defRPr sz="16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839788" y="1326291"/>
            <a:ext cx="3932237" cy="4993416"/>
          </a:xfrm>
        </p:spPr>
        <p:txBody>
          <a:bodyPr>
            <a:normAutofit/>
          </a:bodyPr>
          <a:lstStyle>
            <a:lvl1pPr marL="0" indent="0">
              <a:buNone/>
              <a:defRPr sz="4267">
                <a:solidFill>
                  <a:srgbClr val="EA7600"/>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grpSp>
        <p:nvGrpSpPr>
          <p:cNvPr id="6" name="Group 5"/>
          <p:cNvGrpSpPr/>
          <p:nvPr/>
        </p:nvGrpSpPr>
        <p:grpSpPr>
          <a:xfrm>
            <a:off x="0" y="-2117"/>
            <a:ext cx="12192000" cy="988484"/>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rgbClr val="EA7600"/>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88000" y="288000"/>
            <a:ext cx="7318611" cy="390725"/>
          </a:xfrm>
        </p:spPr>
        <p:txBody>
          <a:bodyPr lIns="0" tIns="0" rIns="0" bIns="0">
            <a:noAutofit/>
          </a:bodyPr>
          <a:lstStyle>
            <a:lvl1pPr marL="0" indent="0">
              <a:lnSpc>
                <a:spcPct val="80000"/>
              </a:lnSpc>
              <a:buNone/>
              <a:defRPr sz="1467" baseline="0">
                <a:solidFill>
                  <a:schemeClr val="tx1"/>
                </a:solidFill>
              </a:defRPr>
            </a:lvl1pPr>
            <a:lvl2pPr marL="0" indent="0">
              <a:lnSpc>
                <a:spcPct val="80000"/>
              </a:lnSpc>
              <a:buNone/>
              <a:defRPr sz="1467">
                <a:solidFill>
                  <a:schemeClr val="tx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19467348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ireframe banner">
    <p:bg>
      <p:bgPr>
        <a:solidFill>
          <a:srgbClr val="EA7600">
            <a:alpha val="1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84951"/>
            <a:ext cx="10515600" cy="905087"/>
          </a:xfrm>
          <a:prstGeom prst="rect">
            <a:avLst/>
          </a:prstGeom>
        </p:spPr>
        <p:txBody>
          <a:bodyPr/>
          <a:lstStyle>
            <a:lvl1pPr>
              <a:defRPr sz="4267" b="1">
                <a:solidFill>
                  <a:srgbClr val="EA7600"/>
                </a:solidFill>
                <a:latin typeface="Arial" charset="0"/>
                <a:ea typeface="Arial" charset="0"/>
                <a:cs typeface="Arial" charset="0"/>
              </a:defRPr>
            </a:lvl1pPr>
          </a:lstStyle>
          <a:p>
            <a:r>
              <a:rPr lang="fr-FR"/>
              <a:t>Cliquez et modifiez le titre</a:t>
            </a:r>
            <a:endParaRPr lang="en-US" dirty="0"/>
          </a:p>
        </p:txBody>
      </p:sp>
      <p:sp>
        <p:nvSpPr>
          <p:cNvPr id="3" name="Content Placeholder 2"/>
          <p:cNvSpPr>
            <a:spLocks noGrp="1"/>
          </p:cNvSpPr>
          <p:nvPr>
            <p:ph sz="half" idx="1"/>
          </p:nvPr>
        </p:nvSpPr>
        <p:spPr>
          <a:xfrm>
            <a:off x="838200" y="2682914"/>
            <a:ext cx="5181600" cy="3494049"/>
          </a:xfrm>
        </p:spPr>
        <p:txBody>
          <a:bodyPr/>
          <a:lstStyle>
            <a:lvl1pPr>
              <a:defRPr>
                <a:solidFill>
                  <a:schemeClr val="tx1"/>
                </a:solidFill>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682913"/>
            <a:ext cx="5181600" cy="3494051"/>
          </a:xfrm>
        </p:spPr>
        <p:txBody>
          <a:bodyPr/>
          <a:lstStyle>
            <a:lvl1pPr>
              <a:defRPr>
                <a:solidFill>
                  <a:schemeClr val="tx1"/>
                </a:solidFill>
              </a:defRPr>
            </a:lvl1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11"/>
            <a:ext cx="12192000" cy="545864"/>
          </a:xfrm>
          <a:prstGeom prst="rect">
            <a:avLst/>
          </a:prstGeom>
        </p:spPr>
      </p:pic>
      <p:sp>
        <p:nvSpPr>
          <p:cNvPr id="9" name="Text Placeholder 6"/>
          <p:cNvSpPr>
            <a:spLocks noGrp="1"/>
          </p:cNvSpPr>
          <p:nvPr>
            <p:ph type="body" sz="quarter" idx="12" hasCustomPrompt="1"/>
          </p:nvPr>
        </p:nvSpPr>
        <p:spPr>
          <a:xfrm>
            <a:off x="288000" y="288000"/>
            <a:ext cx="7318611" cy="390725"/>
          </a:xfrm>
        </p:spPr>
        <p:txBody>
          <a:bodyPr lIns="0" tIns="0" rIns="0" bIns="0">
            <a:noAutofit/>
          </a:bodyPr>
          <a:lstStyle>
            <a:lvl1pPr marL="0" indent="0">
              <a:lnSpc>
                <a:spcPct val="80000"/>
              </a:lnSpc>
              <a:buNone/>
              <a:defRPr sz="1467" baseline="0">
                <a:solidFill>
                  <a:schemeClr val="tx1"/>
                </a:solidFill>
              </a:defRPr>
            </a:lvl1pPr>
            <a:lvl2pPr marL="0" indent="0">
              <a:lnSpc>
                <a:spcPct val="80000"/>
              </a:lnSpc>
              <a:buNone/>
              <a:defRPr sz="1467">
                <a:solidFill>
                  <a:schemeClr val="tx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18585392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a:prstGeom prst="rect">
            <a:avLst/>
          </a:prstGeom>
        </p:spPr>
        <p:txBody>
          <a:bodyPr anchor="b"/>
          <a:lstStyle>
            <a:lvl1pPr algn="l">
              <a:defRPr sz="2400" b="0"/>
            </a:lvl1pPr>
          </a:lstStyle>
          <a:p>
            <a:r>
              <a:rPr lang="fr-FR"/>
              <a:t>Cliquez et modifiez le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a:xfrm rot="5400000">
            <a:off x="10155639" y="1790701"/>
            <a:ext cx="990599" cy="304799"/>
          </a:xfrm>
          <a:prstGeom prst="rect">
            <a:avLst/>
          </a:prstGeom>
        </p:spPr>
        <p:txBody>
          <a:bodyPr/>
          <a:lstStyle/>
          <a:p>
            <a:fld id="{37D525BB-DA17-4BA0-B3C8-3AC3ABC827E6}" type="datetimeFigureOut">
              <a:rPr lang="en-US" smtClean="0"/>
              <a:t>3/15/2023</a:t>
            </a:fld>
            <a:endParaRPr lang="en-US" dirty="0"/>
          </a:p>
        </p:txBody>
      </p:sp>
      <p:sp>
        <p:nvSpPr>
          <p:cNvPr id="5" name="Footer Placeholder 5"/>
          <p:cNvSpPr>
            <a:spLocks noGrp="1"/>
          </p:cNvSpPr>
          <p:nvPr>
            <p:ph type="ftr" sz="quarter" idx="11"/>
          </p:nvPr>
        </p:nvSpPr>
        <p:spPr>
          <a:xfrm rot="5400000">
            <a:off x="8951573" y="3225297"/>
            <a:ext cx="3859795" cy="304801"/>
          </a:xfrm>
          <a:prstGeom prst="rect">
            <a:avLst/>
          </a:prstGeom>
        </p:spPr>
        <p:txBody>
          <a:bodyPr/>
          <a:lstStyle/>
          <a:p>
            <a:r>
              <a:rPr lang="en-US"/>
              <a:t>
              </a:t>
            </a:r>
            <a:endParaRPr lang="en-US" dirty="0"/>
          </a:p>
        </p:txBody>
      </p:sp>
      <p:sp>
        <p:nvSpPr>
          <p:cNvPr id="6" name="Slide Number Placeholder 6"/>
          <p:cNvSpPr>
            <a:spLocks noGrp="1"/>
          </p:cNvSpPr>
          <p:nvPr>
            <p:ph type="sldNum" sz="quarter" idx="12"/>
          </p:nvPr>
        </p:nvSpPr>
        <p:spPr>
          <a:xfrm>
            <a:off x="10352540" y="295729"/>
            <a:ext cx="838199" cy="767687"/>
          </a:xfrm>
          <a:prstGeom prst="rect">
            <a:avLst/>
          </a:prstGeo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3589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000989"/>
            <a:ext cx="10515600" cy="435133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9" name="Title 1"/>
          <p:cNvSpPr txBox="1">
            <a:spLocks/>
          </p:cNvSpPr>
          <p:nvPr/>
        </p:nvSpPr>
        <p:spPr>
          <a:xfrm>
            <a:off x="220249" y="220779"/>
            <a:ext cx="4289120" cy="93996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a:lstStyle>
          <a:p>
            <a:pPr marL="16933"/>
            <a:endParaRPr lang="en-GB" sz="1333" dirty="0">
              <a:solidFill>
                <a:schemeClr val="bg1"/>
              </a:solidFill>
              <a:latin typeface="Arial"/>
              <a:cs typeface="Arial"/>
            </a:endParaRPr>
          </a:p>
        </p:txBody>
      </p:sp>
    </p:spTree>
    <p:extLst>
      <p:ext uri="{BB962C8B-B14F-4D97-AF65-F5344CB8AC3E}">
        <p14:creationId xmlns:p14="http://schemas.microsoft.com/office/powerpoint/2010/main" val="19532709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3" r:id="rId4"/>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19997" indent="-119997" algn="l" defTabSz="914377" rtl="0" eaLnBrk="1" latinLnBrk="0" hangingPunct="1">
        <a:lnSpc>
          <a:spcPct val="90000"/>
        </a:lnSpc>
        <a:spcBef>
          <a:spcPts val="1000"/>
        </a:spcBef>
        <a:buFont typeface="Arial" panose="020B0604020202020204" pitchFamily="34" charset="0"/>
        <a:buChar char="•"/>
        <a:defRPr sz="3733" b="1" kern="1200">
          <a:solidFill>
            <a:schemeClr val="tx1"/>
          </a:solidFill>
          <a:latin typeface="Arial" charset="0"/>
          <a:ea typeface="Arial" charset="0"/>
          <a:cs typeface="Arial" charset="0"/>
        </a:defRPr>
      </a:lvl1pPr>
      <a:lvl2pPr marL="119997" indent="-119997" algn="l" defTabSz="914377" rtl="0" eaLnBrk="1" latinLnBrk="0" hangingPunct="1">
        <a:lnSpc>
          <a:spcPct val="90000"/>
        </a:lnSpc>
        <a:spcBef>
          <a:spcPts val="500"/>
        </a:spcBef>
        <a:buFont typeface="Arial" panose="020B0604020202020204" pitchFamily="34" charset="0"/>
        <a:buChar char="•"/>
        <a:defRPr sz="3200" kern="1200">
          <a:solidFill>
            <a:schemeClr val="tx1"/>
          </a:solidFill>
          <a:latin typeface="Arial" charset="0"/>
          <a:ea typeface="Arial" charset="0"/>
          <a:cs typeface="Arial" charset="0"/>
        </a:defRPr>
      </a:lvl2pPr>
      <a:lvl3pPr marL="119997" indent="-119997" algn="l" defTabSz="914377" rtl="0" eaLnBrk="1" latinLnBrk="0" hangingPunct="1">
        <a:lnSpc>
          <a:spcPct val="90000"/>
        </a:lnSpc>
        <a:spcBef>
          <a:spcPts val="500"/>
        </a:spcBef>
        <a:buFont typeface="Arial" panose="020B0604020202020204" pitchFamily="34" charset="0"/>
        <a:buChar char="•"/>
        <a:defRPr sz="1867" b="1" kern="1200">
          <a:solidFill>
            <a:schemeClr val="tx1"/>
          </a:solidFill>
          <a:latin typeface="Arial" charset="0"/>
          <a:ea typeface="Arial" charset="0"/>
          <a:cs typeface="Arial" charset="0"/>
        </a:defRPr>
      </a:lvl3pPr>
      <a:lvl4pPr marL="119997" indent="-119997"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Arial" charset="0"/>
          <a:ea typeface="Arial" charset="0"/>
          <a:cs typeface="Arial" charset="0"/>
        </a:defRPr>
      </a:lvl4pPr>
      <a:lvl5pPr marL="119997" indent="-119997" algn="l" defTabSz="914377" rtl="0" eaLnBrk="1" latinLnBrk="0" hangingPunct="1">
        <a:lnSpc>
          <a:spcPct val="90000"/>
        </a:lnSpc>
        <a:spcBef>
          <a:spcPts val="500"/>
        </a:spcBef>
        <a:buFont typeface="Arial" panose="020B0604020202020204" pitchFamily="34" charset="0"/>
        <a:buChar char="•"/>
        <a:defRPr sz="1333" b="1" kern="1200">
          <a:solidFill>
            <a:schemeClr val="tx1"/>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5" name="Rectangle à coins arrondis 24"/>
          <p:cNvSpPr/>
          <p:nvPr/>
        </p:nvSpPr>
        <p:spPr>
          <a:xfrm>
            <a:off x="255494" y="820271"/>
            <a:ext cx="3428999" cy="57822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Rectangle 6"/>
          <p:cNvSpPr/>
          <p:nvPr/>
        </p:nvSpPr>
        <p:spPr>
          <a:xfrm>
            <a:off x="0" y="1"/>
            <a:ext cx="12192000" cy="573732"/>
          </a:xfrm>
          <a:prstGeom prst="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12" name="ZoneTexte 11"/>
          <p:cNvSpPr txBox="1"/>
          <p:nvPr/>
        </p:nvSpPr>
        <p:spPr>
          <a:xfrm>
            <a:off x="1064557" y="896983"/>
            <a:ext cx="1840007" cy="307778"/>
          </a:xfrm>
          <a:prstGeom prst="rect">
            <a:avLst/>
          </a:prstGeom>
          <a:noFill/>
        </p:spPr>
        <p:txBody>
          <a:bodyPr wrap="square" rtlCol="0">
            <a:spAutoFit/>
          </a:bodyPr>
          <a:lstStyle/>
          <a:p>
            <a:pPr algn="ctr"/>
            <a:r>
              <a:rPr lang="fr-FR" sz="1400" b="1" dirty="0">
                <a:solidFill>
                  <a:schemeClr val="accent6">
                    <a:lumMod val="50000"/>
                  </a:schemeClr>
                </a:solidFill>
                <a:latin typeface="Arial" charset="0"/>
                <a:ea typeface="Arial" charset="0"/>
                <a:cs typeface="Arial" charset="0"/>
              </a:rPr>
              <a:t>Introduction </a:t>
            </a:r>
          </a:p>
        </p:txBody>
      </p:sp>
      <p:sp>
        <p:nvSpPr>
          <p:cNvPr id="14" name="ZoneTexte 13"/>
          <p:cNvSpPr txBox="1"/>
          <p:nvPr/>
        </p:nvSpPr>
        <p:spPr>
          <a:xfrm>
            <a:off x="3818965" y="-41820"/>
            <a:ext cx="5486400" cy="615553"/>
          </a:xfrm>
          <a:prstGeom prst="rect">
            <a:avLst/>
          </a:prstGeom>
          <a:noFill/>
        </p:spPr>
        <p:txBody>
          <a:bodyPr wrap="square" rtlCol="0">
            <a:spAutoFit/>
          </a:bodyPr>
          <a:lstStyle/>
          <a:p>
            <a:pPr algn="ctr"/>
            <a:r>
              <a:rPr lang="fr-FR" b="1" dirty="0" err="1">
                <a:solidFill>
                  <a:schemeClr val="bg1"/>
                </a:solidFill>
              </a:rPr>
              <a:t>Players</a:t>
            </a:r>
            <a:r>
              <a:rPr lang="fr-FR" b="1" dirty="0">
                <a:solidFill>
                  <a:schemeClr val="bg1"/>
                </a:solidFill>
              </a:rPr>
              <a:t> Contact </a:t>
            </a:r>
            <a:r>
              <a:rPr lang="fr-FR" b="1" dirty="0" err="1">
                <a:solidFill>
                  <a:schemeClr val="bg1"/>
                </a:solidFill>
              </a:rPr>
              <a:t>Detection</a:t>
            </a:r>
            <a:r>
              <a:rPr lang="fr-FR" b="1" dirty="0">
                <a:solidFill>
                  <a:schemeClr val="bg1"/>
                </a:solidFill>
              </a:rPr>
              <a:t> - </a:t>
            </a:r>
            <a:r>
              <a:rPr lang="fr-FR" b="1" dirty="0" err="1">
                <a:solidFill>
                  <a:schemeClr val="bg1"/>
                </a:solidFill>
              </a:rPr>
              <a:t>Israel</a:t>
            </a:r>
            <a:r>
              <a:rPr lang="fr-FR" b="1" dirty="0">
                <a:solidFill>
                  <a:schemeClr val="bg1"/>
                </a:solidFill>
              </a:rPr>
              <a:t> Tech Challenge Project </a:t>
            </a:r>
          </a:p>
          <a:p>
            <a:pPr algn="ctr"/>
            <a:r>
              <a:rPr lang="fr-FR" sz="1600" b="1" dirty="0">
                <a:solidFill>
                  <a:schemeClr val="bg1"/>
                </a:solidFill>
              </a:rPr>
              <a:t>Kevin Benhamou, Oleg </a:t>
            </a:r>
            <a:r>
              <a:rPr lang="fr-FR" sz="1600" b="1" dirty="0" err="1">
                <a:solidFill>
                  <a:schemeClr val="bg1"/>
                </a:solidFill>
              </a:rPr>
              <a:t>Podlipalin</a:t>
            </a:r>
            <a:r>
              <a:rPr lang="fr-FR" sz="1600" b="1" dirty="0">
                <a:solidFill>
                  <a:schemeClr val="bg1"/>
                </a:solidFill>
              </a:rPr>
              <a:t>, Ariel Cohen,</a:t>
            </a:r>
          </a:p>
        </p:txBody>
      </p:sp>
      <p:sp>
        <p:nvSpPr>
          <p:cNvPr id="18" name="ZoneTexte 17"/>
          <p:cNvSpPr txBox="1"/>
          <p:nvPr/>
        </p:nvSpPr>
        <p:spPr>
          <a:xfrm>
            <a:off x="1049989" y="3421152"/>
            <a:ext cx="1840007" cy="307778"/>
          </a:xfrm>
          <a:prstGeom prst="rect">
            <a:avLst/>
          </a:prstGeom>
          <a:noFill/>
        </p:spPr>
        <p:txBody>
          <a:bodyPr wrap="square" rtlCol="0">
            <a:spAutoFit/>
          </a:bodyPr>
          <a:lstStyle/>
          <a:p>
            <a:pPr algn="ctr"/>
            <a:r>
              <a:rPr lang="fr-FR" sz="1400" b="1" dirty="0">
                <a:solidFill>
                  <a:schemeClr val="accent6">
                    <a:lumMod val="50000"/>
                  </a:schemeClr>
                </a:solidFill>
                <a:latin typeface="Arial" charset="0"/>
                <a:ea typeface="Arial" charset="0"/>
                <a:cs typeface="Arial" charset="0"/>
              </a:rPr>
              <a:t>Data</a:t>
            </a:r>
          </a:p>
        </p:txBody>
      </p:sp>
      <p:sp>
        <p:nvSpPr>
          <p:cNvPr id="19" name="ZoneTexte 18"/>
          <p:cNvSpPr txBox="1"/>
          <p:nvPr/>
        </p:nvSpPr>
        <p:spPr>
          <a:xfrm>
            <a:off x="396686" y="1268915"/>
            <a:ext cx="3146612" cy="2166747"/>
          </a:xfrm>
          <a:prstGeom prst="rect">
            <a:avLst/>
          </a:prstGeom>
          <a:noFill/>
        </p:spPr>
        <p:txBody>
          <a:bodyPr wrap="square" rtlCol="0">
            <a:spAutoFit/>
          </a:bodyPr>
          <a:lstStyle/>
          <a:p>
            <a:pPr algn="just"/>
            <a:r>
              <a:rPr lang="en-US" sz="1200" dirty="0"/>
              <a:t>The project named Player Contact Detection. The goal of the project is to detect and predict moments of contact between American football player pairs from Sensor and Video Data. Each play has four associated videos. </a:t>
            </a:r>
          </a:p>
          <a:p>
            <a:pPr algn="just"/>
            <a:endParaRPr lang="en-US" sz="1200" dirty="0"/>
          </a:p>
          <a:p>
            <a:pPr algn="just"/>
            <a:r>
              <a:rPr lang="en-US" sz="1200" dirty="0"/>
              <a:t>Business usage: </a:t>
            </a:r>
          </a:p>
          <a:p>
            <a:pPr lvl="0" indent="-342900" algn="just">
              <a:lnSpc>
                <a:spcPct val="107000"/>
              </a:lnSpc>
              <a:buFont typeface="Calibri" panose="020F0502020204030204" pitchFamily="34" charset="0"/>
              <a:buChar char="-"/>
            </a:pPr>
            <a:r>
              <a:rPr lang="en-GB" sz="1200" dirty="0"/>
              <a:t>Injury prevention and management</a:t>
            </a:r>
          </a:p>
          <a:p>
            <a:pPr lvl="0" indent="-342900" algn="just">
              <a:lnSpc>
                <a:spcPct val="107000"/>
              </a:lnSpc>
              <a:buFont typeface="Calibri" panose="020F0502020204030204" pitchFamily="34" charset="0"/>
              <a:buChar char="-"/>
            </a:pPr>
            <a:r>
              <a:rPr lang="en-GB" sz="1200" dirty="0"/>
              <a:t>Performance analysis</a:t>
            </a:r>
          </a:p>
          <a:p>
            <a:pPr lvl="0" indent="-342900" algn="just">
              <a:lnSpc>
                <a:spcPct val="107000"/>
              </a:lnSpc>
              <a:buFont typeface="Calibri" panose="020F0502020204030204" pitchFamily="34" charset="0"/>
              <a:buChar char="-"/>
            </a:pPr>
            <a:r>
              <a:rPr lang="en-GB" sz="1200" dirty="0"/>
              <a:t>Player scouting and recruitment</a:t>
            </a:r>
          </a:p>
          <a:p>
            <a:pPr lvl="0" indent="-342900" algn="just">
              <a:lnSpc>
                <a:spcPct val="107000"/>
              </a:lnSpc>
              <a:buFont typeface="Calibri" panose="020F0502020204030204" pitchFamily="34" charset="0"/>
              <a:buChar char="-"/>
            </a:pPr>
            <a:r>
              <a:rPr lang="en-GB" sz="1200" dirty="0"/>
              <a:t>Sports betting</a:t>
            </a:r>
            <a:endParaRPr lang="fr-FR" sz="1200" dirty="0"/>
          </a:p>
        </p:txBody>
      </p:sp>
      <p:sp>
        <p:nvSpPr>
          <p:cNvPr id="21" name="ZoneTexte 20"/>
          <p:cNvSpPr txBox="1"/>
          <p:nvPr/>
        </p:nvSpPr>
        <p:spPr>
          <a:xfrm>
            <a:off x="388592" y="3815071"/>
            <a:ext cx="3146612" cy="1200329"/>
          </a:xfrm>
          <a:prstGeom prst="rect">
            <a:avLst/>
          </a:prstGeom>
          <a:noFill/>
        </p:spPr>
        <p:txBody>
          <a:bodyPr wrap="square" rtlCol="0">
            <a:spAutoFit/>
          </a:bodyPr>
          <a:lstStyle/>
          <a:p>
            <a:pPr marL="171450" indent="-171450" algn="just">
              <a:buFontTx/>
              <a:buChar char="-"/>
            </a:pPr>
            <a:r>
              <a:rPr lang="en-US" sz="1200" dirty="0"/>
              <a:t>Each play has four associated videos. Two videos, showing a sideline and endzone view, are time synced and aligned with each other.</a:t>
            </a:r>
          </a:p>
          <a:p>
            <a:pPr marL="171450" indent="-171450" algn="just">
              <a:buFontTx/>
              <a:buChar char="-"/>
            </a:pPr>
            <a:r>
              <a:rPr lang="en-US" sz="1200" dirty="0"/>
              <a:t>Datasets of corresponding labels of each players, tracking players in the ground, and the helmets position. </a:t>
            </a:r>
            <a:endParaRPr lang="fr-FR" sz="1200" dirty="0"/>
          </a:p>
        </p:txBody>
      </p:sp>
      <p:sp>
        <p:nvSpPr>
          <p:cNvPr id="24" name="ZoneTexte 23"/>
          <p:cNvSpPr txBox="1"/>
          <p:nvPr/>
        </p:nvSpPr>
        <p:spPr>
          <a:xfrm>
            <a:off x="993553" y="5224887"/>
            <a:ext cx="1840007" cy="307778"/>
          </a:xfrm>
          <a:prstGeom prst="rect">
            <a:avLst/>
          </a:prstGeom>
          <a:noFill/>
        </p:spPr>
        <p:txBody>
          <a:bodyPr wrap="square" rtlCol="0">
            <a:spAutoFit/>
          </a:bodyPr>
          <a:lstStyle/>
          <a:p>
            <a:pPr algn="ctr"/>
            <a:r>
              <a:rPr lang="fr-FR" sz="1400" b="1" dirty="0">
                <a:solidFill>
                  <a:schemeClr val="accent6">
                    <a:lumMod val="50000"/>
                  </a:schemeClr>
                </a:solidFill>
                <a:latin typeface="Arial" charset="0"/>
                <a:ea typeface="Arial" charset="0"/>
                <a:cs typeface="Arial" charset="0"/>
              </a:rPr>
              <a:t>General </a:t>
            </a:r>
            <a:r>
              <a:rPr lang="fr-FR" sz="1400" b="1" dirty="0" err="1">
                <a:solidFill>
                  <a:schemeClr val="accent6">
                    <a:lumMod val="50000"/>
                  </a:schemeClr>
                </a:solidFill>
                <a:latin typeface="Arial" charset="0"/>
                <a:ea typeface="Arial" charset="0"/>
                <a:cs typeface="Arial" charset="0"/>
              </a:rPr>
              <a:t>Strategy</a:t>
            </a:r>
            <a:r>
              <a:rPr lang="fr-FR" sz="1400" b="1" dirty="0">
                <a:solidFill>
                  <a:schemeClr val="accent6">
                    <a:lumMod val="50000"/>
                  </a:schemeClr>
                </a:solidFill>
                <a:latin typeface="Arial" charset="0"/>
                <a:ea typeface="Arial" charset="0"/>
                <a:cs typeface="Arial" charset="0"/>
              </a:rPr>
              <a:t>  </a:t>
            </a:r>
          </a:p>
        </p:txBody>
      </p:sp>
      <p:sp>
        <p:nvSpPr>
          <p:cNvPr id="26" name="Rectangle à coins arrondis 25"/>
          <p:cNvSpPr/>
          <p:nvPr/>
        </p:nvSpPr>
        <p:spPr>
          <a:xfrm>
            <a:off x="7353740" y="820270"/>
            <a:ext cx="4667930" cy="57822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7" name="Rectangle à coins arrondis 26"/>
          <p:cNvSpPr/>
          <p:nvPr/>
        </p:nvSpPr>
        <p:spPr>
          <a:xfrm>
            <a:off x="3780863" y="820269"/>
            <a:ext cx="3507391" cy="57822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28" name="ZoneTexte 27"/>
          <p:cNvSpPr txBox="1"/>
          <p:nvPr/>
        </p:nvSpPr>
        <p:spPr>
          <a:xfrm>
            <a:off x="411254" y="5605917"/>
            <a:ext cx="3146612" cy="461665"/>
          </a:xfrm>
          <a:prstGeom prst="rect">
            <a:avLst/>
          </a:prstGeom>
          <a:noFill/>
        </p:spPr>
        <p:txBody>
          <a:bodyPr wrap="square" rtlCol="0">
            <a:spAutoFit/>
          </a:bodyPr>
          <a:lstStyle/>
          <a:p>
            <a:pPr marL="285750" indent="-285750">
              <a:buFontTx/>
              <a:buChar char="-"/>
            </a:pPr>
            <a:r>
              <a:rPr lang="en-GB" sz="1200" dirty="0"/>
              <a:t>Work with ML models (RF, XGB)</a:t>
            </a:r>
          </a:p>
          <a:p>
            <a:pPr marL="285750" indent="-285750">
              <a:buFontTx/>
              <a:buChar char="-"/>
            </a:pPr>
            <a:r>
              <a:rPr lang="en-GB" sz="1200" dirty="0"/>
              <a:t>Work with DL models (LSTM, CNN)</a:t>
            </a:r>
          </a:p>
        </p:txBody>
      </p:sp>
      <p:cxnSp>
        <p:nvCxnSpPr>
          <p:cNvPr id="30" name="Connecteur droit 29"/>
          <p:cNvCxnSpPr/>
          <p:nvPr/>
        </p:nvCxnSpPr>
        <p:spPr>
          <a:xfrm>
            <a:off x="411254" y="1204761"/>
            <a:ext cx="3146612"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396687" y="3711384"/>
            <a:ext cx="3146612"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a:off x="388592" y="5532665"/>
            <a:ext cx="3146612"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8802900" y="1264997"/>
            <a:ext cx="2178424" cy="276999"/>
          </a:xfrm>
          <a:prstGeom prst="rect">
            <a:avLst/>
          </a:prstGeom>
          <a:noFill/>
        </p:spPr>
        <p:txBody>
          <a:bodyPr wrap="square" rtlCol="0">
            <a:spAutoFit/>
          </a:bodyPr>
          <a:lstStyle/>
          <a:p>
            <a:r>
              <a:rPr lang="en-GB" sz="1200" dirty="0"/>
              <a:t>Bidirectional LSTM</a:t>
            </a:r>
          </a:p>
        </p:txBody>
      </p:sp>
      <p:sp>
        <p:nvSpPr>
          <p:cNvPr id="2" name="ZoneTexte 1">
            <a:extLst>
              <a:ext uri="{FF2B5EF4-FFF2-40B4-BE49-F238E27FC236}">
                <a16:creationId xmlns:a16="http://schemas.microsoft.com/office/drawing/2014/main" id="{8E974CDE-217A-403E-6ACE-B20E7A87A97F}"/>
              </a:ext>
            </a:extLst>
          </p:cNvPr>
          <p:cNvSpPr txBox="1"/>
          <p:nvPr/>
        </p:nvSpPr>
        <p:spPr>
          <a:xfrm>
            <a:off x="4493556" y="861179"/>
            <a:ext cx="1840007" cy="307778"/>
          </a:xfrm>
          <a:prstGeom prst="rect">
            <a:avLst/>
          </a:prstGeom>
          <a:noFill/>
        </p:spPr>
        <p:txBody>
          <a:bodyPr wrap="square" rtlCol="0">
            <a:spAutoFit/>
          </a:bodyPr>
          <a:lstStyle/>
          <a:p>
            <a:pPr algn="ctr"/>
            <a:r>
              <a:rPr lang="en-GB" sz="1400" b="1" dirty="0">
                <a:solidFill>
                  <a:schemeClr val="accent6">
                    <a:lumMod val="50000"/>
                  </a:schemeClr>
                </a:solidFill>
                <a:latin typeface="Arial" charset="0"/>
                <a:ea typeface="Arial" charset="0"/>
                <a:cs typeface="Arial" charset="0"/>
              </a:rPr>
              <a:t>Visualization</a:t>
            </a:r>
            <a:r>
              <a:rPr lang="fr-FR" sz="1400" b="1" dirty="0">
                <a:solidFill>
                  <a:schemeClr val="accent6">
                    <a:lumMod val="50000"/>
                  </a:schemeClr>
                </a:solidFill>
                <a:latin typeface="Arial" charset="0"/>
                <a:ea typeface="Arial" charset="0"/>
                <a:cs typeface="Arial" charset="0"/>
              </a:rPr>
              <a:t> </a:t>
            </a:r>
          </a:p>
        </p:txBody>
      </p:sp>
      <p:cxnSp>
        <p:nvCxnSpPr>
          <p:cNvPr id="3" name="Connecteur droit 2">
            <a:extLst>
              <a:ext uri="{FF2B5EF4-FFF2-40B4-BE49-F238E27FC236}">
                <a16:creationId xmlns:a16="http://schemas.microsoft.com/office/drawing/2014/main" id="{2127F9B6-C501-46B7-487E-84B35875601E}"/>
              </a:ext>
            </a:extLst>
          </p:cNvPr>
          <p:cNvCxnSpPr>
            <a:cxnSpLocks/>
          </p:cNvCxnSpPr>
          <p:nvPr/>
        </p:nvCxnSpPr>
        <p:spPr>
          <a:xfrm>
            <a:off x="3968674" y="1209866"/>
            <a:ext cx="3059629"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05DC6973-3CBE-5CA2-7F74-CEFEB9B98BE1}"/>
              </a:ext>
            </a:extLst>
          </p:cNvPr>
          <p:cNvPicPr>
            <a:picLocks noChangeAspect="1"/>
          </p:cNvPicPr>
          <p:nvPr/>
        </p:nvPicPr>
        <p:blipFill>
          <a:blip r:embed="rId3"/>
          <a:stretch>
            <a:fillRect/>
          </a:stretch>
        </p:blipFill>
        <p:spPr>
          <a:xfrm>
            <a:off x="3941754" y="2949773"/>
            <a:ext cx="3204285" cy="1673713"/>
          </a:xfrm>
          <a:prstGeom prst="rect">
            <a:avLst/>
          </a:prstGeom>
        </p:spPr>
      </p:pic>
      <p:pic>
        <p:nvPicPr>
          <p:cNvPr id="9" name="Image 8">
            <a:extLst>
              <a:ext uri="{FF2B5EF4-FFF2-40B4-BE49-F238E27FC236}">
                <a16:creationId xmlns:a16="http://schemas.microsoft.com/office/drawing/2014/main" id="{47E52C5A-4123-0493-F5C2-7580ABFF3503}"/>
              </a:ext>
            </a:extLst>
          </p:cNvPr>
          <p:cNvPicPr>
            <a:picLocks noChangeAspect="1"/>
          </p:cNvPicPr>
          <p:nvPr/>
        </p:nvPicPr>
        <p:blipFill>
          <a:blip r:embed="rId4"/>
          <a:stretch>
            <a:fillRect/>
          </a:stretch>
        </p:blipFill>
        <p:spPr>
          <a:xfrm>
            <a:off x="3941754" y="1357754"/>
            <a:ext cx="3204284" cy="1525144"/>
          </a:xfrm>
          <a:prstGeom prst="rect">
            <a:avLst/>
          </a:prstGeom>
        </p:spPr>
      </p:pic>
      <p:sp>
        <p:nvSpPr>
          <p:cNvPr id="13" name="ZoneTexte 12">
            <a:extLst>
              <a:ext uri="{FF2B5EF4-FFF2-40B4-BE49-F238E27FC236}">
                <a16:creationId xmlns:a16="http://schemas.microsoft.com/office/drawing/2014/main" id="{85ABCB76-D2AC-910C-5424-987B9C62A616}"/>
              </a:ext>
            </a:extLst>
          </p:cNvPr>
          <p:cNvSpPr txBox="1"/>
          <p:nvPr/>
        </p:nvSpPr>
        <p:spPr>
          <a:xfrm>
            <a:off x="8725236" y="850974"/>
            <a:ext cx="1840007" cy="307778"/>
          </a:xfrm>
          <a:prstGeom prst="rect">
            <a:avLst/>
          </a:prstGeom>
          <a:noFill/>
        </p:spPr>
        <p:txBody>
          <a:bodyPr wrap="square" rtlCol="0">
            <a:spAutoFit/>
          </a:bodyPr>
          <a:lstStyle/>
          <a:p>
            <a:pPr algn="ctr"/>
            <a:r>
              <a:rPr lang="en-GB" sz="1400" b="1" dirty="0">
                <a:solidFill>
                  <a:schemeClr val="accent6">
                    <a:lumMod val="50000"/>
                  </a:schemeClr>
                </a:solidFill>
                <a:latin typeface="Arial" charset="0"/>
                <a:ea typeface="Arial" charset="0"/>
                <a:cs typeface="Arial" charset="0"/>
              </a:rPr>
              <a:t>Models</a:t>
            </a:r>
            <a:r>
              <a:rPr lang="fr-FR" sz="1400" b="1" dirty="0">
                <a:solidFill>
                  <a:schemeClr val="accent6">
                    <a:lumMod val="50000"/>
                  </a:schemeClr>
                </a:solidFill>
                <a:latin typeface="Arial" charset="0"/>
                <a:ea typeface="Arial" charset="0"/>
                <a:cs typeface="Arial" charset="0"/>
              </a:rPr>
              <a:t> </a:t>
            </a:r>
          </a:p>
        </p:txBody>
      </p:sp>
      <p:cxnSp>
        <p:nvCxnSpPr>
          <p:cNvPr id="17" name="Connecteur droit 16">
            <a:extLst>
              <a:ext uri="{FF2B5EF4-FFF2-40B4-BE49-F238E27FC236}">
                <a16:creationId xmlns:a16="http://schemas.microsoft.com/office/drawing/2014/main" id="{3CB44717-565D-5546-EABE-E18CF4A7F538}"/>
              </a:ext>
            </a:extLst>
          </p:cNvPr>
          <p:cNvCxnSpPr>
            <a:cxnSpLocks/>
          </p:cNvCxnSpPr>
          <p:nvPr/>
        </p:nvCxnSpPr>
        <p:spPr>
          <a:xfrm flipV="1">
            <a:off x="7572587" y="1204761"/>
            <a:ext cx="4307888" cy="5105"/>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06F5AA3-426E-DED0-F62F-6374B00C7A7A}"/>
              </a:ext>
            </a:extLst>
          </p:cNvPr>
          <p:cNvSpPr txBox="1"/>
          <p:nvPr/>
        </p:nvSpPr>
        <p:spPr>
          <a:xfrm>
            <a:off x="8765876" y="4294917"/>
            <a:ext cx="1840007" cy="307778"/>
          </a:xfrm>
          <a:prstGeom prst="rect">
            <a:avLst/>
          </a:prstGeom>
          <a:noFill/>
        </p:spPr>
        <p:txBody>
          <a:bodyPr wrap="square" rtlCol="0">
            <a:spAutoFit/>
          </a:bodyPr>
          <a:lstStyle/>
          <a:p>
            <a:pPr algn="ctr"/>
            <a:r>
              <a:rPr lang="en-GB" sz="1400" b="1" dirty="0">
                <a:solidFill>
                  <a:schemeClr val="accent6">
                    <a:lumMod val="50000"/>
                  </a:schemeClr>
                </a:solidFill>
                <a:latin typeface="Arial" charset="0"/>
                <a:ea typeface="Arial" charset="0"/>
                <a:cs typeface="Arial" charset="0"/>
              </a:rPr>
              <a:t>Results</a:t>
            </a:r>
            <a:r>
              <a:rPr lang="fr-FR" sz="1400" b="1" dirty="0">
                <a:solidFill>
                  <a:schemeClr val="accent6">
                    <a:lumMod val="50000"/>
                  </a:schemeClr>
                </a:solidFill>
                <a:latin typeface="Arial" charset="0"/>
                <a:ea typeface="Arial" charset="0"/>
                <a:cs typeface="Arial" charset="0"/>
              </a:rPr>
              <a:t> </a:t>
            </a:r>
          </a:p>
        </p:txBody>
      </p:sp>
      <p:cxnSp>
        <p:nvCxnSpPr>
          <p:cNvPr id="23" name="Connecteur droit 22">
            <a:extLst>
              <a:ext uri="{FF2B5EF4-FFF2-40B4-BE49-F238E27FC236}">
                <a16:creationId xmlns:a16="http://schemas.microsoft.com/office/drawing/2014/main" id="{0D08C9DC-9443-0516-4B5B-06157A4AFB26}"/>
              </a:ext>
            </a:extLst>
          </p:cNvPr>
          <p:cNvCxnSpPr>
            <a:cxnSpLocks/>
          </p:cNvCxnSpPr>
          <p:nvPr/>
        </p:nvCxnSpPr>
        <p:spPr>
          <a:xfrm>
            <a:off x="7457440" y="4623486"/>
            <a:ext cx="4492072" cy="0"/>
          </a:xfrm>
          <a:prstGeom prst="lin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47365C6D-45B0-075D-F0D5-22F292CD7FAC}"/>
              </a:ext>
            </a:extLst>
          </p:cNvPr>
          <p:cNvSpPr txBox="1"/>
          <p:nvPr/>
        </p:nvSpPr>
        <p:spPr>
          <a:xfrm>
            <a:off x="8802900" y="2764783"/>
            <a:ext cx="2178424" cy="276999"/>
          </a:xfrm>
          <a:prstGeom prst="rect">
            <a:avLst/>
          </a:prstGeom>
          <a:noFill/>
        </p:spPr>
        <p:txBody>
          <a:bodyPr wrap="square" rtlCol="0">
            <a:spAutoFit/>
          </a:bodyPr>
          <a:lstStyle/>
          <a:p>
            <a:r>
              <a:rPr lang="en-GB" sz="1200" dirty="0"/>
              <a:t>ResNet50 Model</a:t>
            </a:r>
          </a:p>
        </p:txBody>
      </p:sp>
      <p:sp>
        <p:nvSpPr>
          <p:cNvPr id="39" name="ZoneTexte 38">
            <a:extLst>
              <a:ext uri="{FF2B5EF4-FFF2-40B4-BE49-F238E27FC236}">
                <a16:creationId xmlns:a16="http://schemas.microsoft.com/office/drawing/2014/main" id="{4FFD4829-B562-4512-FD72-79BF899E5140}"/>
              </a:ext>
            </a:extLst>
          </p:cNvPr>
          <p:cNvSpPr txBox="1"/>
          <p:nvPr/>
        </p:nvSpPr>
        <p:spPr>
          <a:xfrm>
            <a:off x="9305365" y="4753632"/>
            <a:ext cx="1346711" cy="276999"/>
          </a:xfrm>
          <a:prstGeom prst="rect">
            <a:avLst/>
          </a:prstGeom>
          <a:noFill/>
        </p:spPr>
        <p:txBody>
          <a:bodyPr wrap="square" rtlCol="0">
            <a:spAutoFit/>
          </a:bodyPr>
          <a:lstStyle/>
          <a:p>
            <a:r>
              <a:rPr lang="en-GB" sz="1200" dirty="0"/>
              <a:t>LSTM</a:t>
            </a:r>
          </a:p>
        </p:txBody>
      </p:sp>
      <p:sp>
        <p:nvSpPr>
          <p:cNvPr id="40" name="ZoneTexte 39">
            <a:extLst>
              <a:ext uri="{FF2B5EF4-FFF2-40B4-BE49-F238E27FC236}">
                <a16:creationId xmlns:a16="http://schemas.microsoft.com/office/drawing/2014/main" id="{79798E44-1300-E8AF-4DA2-7311FF0092B0}"/>
              </a:ext>
            </a:extLst>
          </p:cNvPr>
          <p:cNvSpPr txBox="1"/>
          <p:nvPr/>
        </p:nvSpPr>
        <p:spPr>
          <a:xfrm>
            <a:off x="10750931" y="4725963"/>
            <a:ext cx="1346711" cy="276999"/>
          </a:xfrm>
          <a:prstGeom prst="rect">
            <a:avLst/>
          </a:prstGeom>
          <a:noFill/>
        </p:spPr>
        <p:txBody>
          <a:bodyPr wrap="square" rtlCol="0">
            <a:spAutoFit/>
          </a:bodyPr>
          <a:lstStyle/>
          <a:p>
            <a:r>
              <a:rPr lang="en-GB" sz="1200" dirty="0"/>
              <a:t>ResNet50</a:t>
            </a:r>
          </a:p>
        </p:txBody>
      </p:sp>
      <p:pic>
        <p:nvPicPr>
          <p:cNvPr id="5" name="Image 4">
            <a:extLst>
              <a:ext uri="{FF2B5EF4-FFF2-40B4-BE49-F238E27FC236}">
                <a16:creationId xmlns:a16="http://schemas.microsoft.com/office/drawing/2014/main" id="{EDC8FDF2-21A6-5187-550A-D59F8273FF94}"/>
              </a:ext>
            </a:extLst>
          </p:cNvPr>
          <p:cNvPicPr>
            <a:picLocks noChangeAspect="1"/>
          </p:cNvPicPr>
          <p:nvPr/>
        </p:nvPicPr>
        <p:blipFill>
          <a:blip r:embed="rId5"/>
          <a:stretch>
            <a:fillRect/>
          </a:stretch>
        </p:blipFill>
        <p:spPr>
          <a:xfrm>
            <a:off x="8058527" y="1496105"/>
            <a:ext cx="3111143" cy="1225773"/>
          </a:xfrm>
          <a:prstGeom prst="rect">
            <a:avLst/>
          </a:prstGeom>
        </p:spPr>
      </p:pic>
      <p:sp>
        <p:nvSpPr>
          <p:cNvPr id="8" name="AutoShape 2">
            <a:extLst>
              <a:ext uri="{FF2B5EF4-FFF2-40B4-BE49-F238E27FC236}">
                <a16:creationId xmlns:a16="http://schemas.microsoft.com/office/drawing/2014/main" id="{FF70DE8C-63E7-EEFD-50C8-F63E220DFA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 name="Image 19">
            <a:extLst>
              <a:ext uri="{FF2B5EF4-FFF2-40B4-BE49-F238E27FC236}">
                <a16:creationId xmlns:a16="http://schemas.microsoft.com/office/drawing/2014/main" id="{1C30BF7C-A213-5CE6-2EEC-062965B34176}"/>
              </a:ext>
            </a:extLst>
          </p:cNvPr>
          <p:cNvPicPr>
            <a:picLocks noChangeAspect="1"/>
          </p:cNvPicPr>
          <p:nvPr/>
        </p:nvPicPr>
        <p:blipFill>
          <a:blip r:embed="rId6"/>
          <a:stretch>
            <a:fillRect/>
          </a:stretch>
        </p:blipFill>
        <p:spPr>
          <a:xfrm>
            <a:off x="9022828" y="5010477"/>
            <a:ext cx="1436211" cy="1265939"/>
          </a:xfrm>
          <a:prstGeom prst="rect">
            <a:avLst/>
          </a:prstGeom>
        </p:spPr>
      </p:pic>
      <p:sp>
        <p:nvSpPr>
          <p:cNvPr id="45" name="ZoneTexte 44">
            <a:extLst>
              <a:ext uri="{FF2B5EF4-FFF2-40B4-BE49-F238E27FC236}">
                <a16:creationId xmlns:a16="http://schemas.microsoft.com/office/drawing/2014/main" id="{1DC3C1BD-5C3F-8DF3-64FD-A1A54B6C5065}"/>
              </a:ext>
            </a:extLst>
          </p:cNvPr>
          <p:cNvSpPr txBox="1"/>
          <p:nvPr/>
        </p:nvSpPr>
        <p:spPr>
          <a:xfrm>
            <a:off x="7777873" y="4733478"/>
            <a:ext cx="1346711" cy="276999"/>
          </a:xfrm>
          <a:prstGeom prst="rect">
            <a:avLst/>
          </a:prstGeom>
          <a:noFill/>
        </p:spPr>
        <p:txBody>
          <a:bodyPr wrap="square" rtlCol="0">
            <a:spAutoFit/>
          </a:bodyPr>
          <a:lstStyle/>
          <a:p>
            <a:r>
              <a:rPr lang="en-GB" sz="1200" dirty="0"/>
              <a:t>XGBOOST</a:t>
            </a:r>
          </a:p>
        </p:txBody>
      </p:sp>
      <p:pic>
        <p:nvPicPr>
          <p:cNvPr id="47" name="Image 46">
            <a:extLst>
              <a:ext uri="{FF2B5EF4-FFF2-40B4-BE49-F238E27FC236}">
                <a16:creationId xmlns:a16="http://schemas.microsoft.com/office/drawing/2014/main" id="{262C7F5E-A4C3-1455-453A-BFEB1305CD77}"/>
              </a:ext>
            </a:extLst>
          </p:cNvPr>
          <p:cNvPicPr>
            <a:picLocks noChangeAspect="1"/>
          </p:cNvPicPr>
          <p:nvPr/>
        </p:nvPicPr>
        <p:blipFill rotWithShape="1">
          <a:blip r:embed="rId7"/>
          <a:srcRect l="7977" t="3780" r="825" b="9492"/>
          <a:stretch/>
        </p:blipFill>
        <p:spPr>
          <a:xfrm>
            <a:off x="3941753" y="4690361"/>
            <a:ext cx="3204285" cy="1586055"/>
          </a:xfrm>
          <a:prstGeom prst="rect">
            <a:avLst/>
          </a:prstGeom>
        </p:spPr>
      </p:pic>
      <p:pic>
        <p:nvPicPr>
          <p:cNvPr id="10" name="Image 9">
            <a:extLst>
              <a:ext uri="{FF2B5EF4-FFF2-40B4-BE49-F238E27FC236}">
                <a16:creationId xmlns:a16="http://schemas.microsoft.com/office/drawing/2014/main" id="{F3C88867-535E-A8C5-EAF2-DC09571CFF21}"/>
              </a:ext>
            </a:extLst>
          </p:cNvPr>
          <p:cNvPicPr>
            <a:picLocks noChangeAspect="1"/>
          </p:cNvPicPr>
          <p:nvPr/>
        </p:nvPicPr>
        <p:blipFill>
          <a:blip r:embed="rId8"/>
          <a:stretch>
            <a:fillRect/>
          </a:stretch>
        </p:blipFill>
        <p:spPr>
          <a:xfrm>
            <a:off x="7563472" y="3059990"/>
            <a:ext cx="4101252" cy="1263558"/>
          </a:xfrm>
          <a:prstGeom prst="rect">
            <a:avLst/>
          </a:prstGeom>
        </p:spPr>
      </p:pic>
      <p:sp>
        <p:nvSpPr>
          <p:cNvPr id="11" name="ZoneTexte 10">
            <a:extLst>
              <a:ext uri="{FF2B5EF4-FFF2-40B4-BE49-F238E27FC236}">
                <a16:creationId xmlns:a16="http://schemas.microsoft.com/office/drawing/2014/main" id="{FC3FF177-3B1E-F6FB-D720-373517152663}"/>
              </a:ext>
            </a:extLst>
          </p:cNvPr>
          <p:cNvSpPr txBox="1"/>
          <p:nvPr/>
        </p:nvSpPr>
        <p:spPr>
          <a:xfrm>
            <a:off x="7798191" y="6261324"/>
            <a:ext cx="1101620" cy="261610"/>
          </a:xfrm>
          <a:prstGeom prst="rect">
            <a:avLst/>
          </a:prstGeom>
          <a:noFill/>
        </p:spPr>
        <p:txBody>
          <a:bodyPr wrap="square" rtlCol="0">
            <a:spAutoFit/>
          </a:bodyPr>
          <a:lstStyle/>
          <a:p>
            <a:r>
              <a:rPr lang="fr-FR" sz="1050" dirty="0" err="1"/>
              <a:t>IoU</a:t>
            </a:r>
            <a:r>
              <a:rPr lang="fr-FR" sz="1050" dirty="0"/>
              <a:t> = 0.49</a:t>
            </a:r>
            <a:endParaRPr lang="fr-FR" dirty="0"/>
          </a:p>
        </p:txBody>
      </p:sp>
      <p:pic>
        <p:nvPicPr>
          <p:cNvPr id="16" name="Image 15">
            <a:extLst>
              <a:ext uri="{FF2B5EF4-FFF2-40B4-BE49-F238E27FC236}">
                <a16:creationId xmlns:a16="http://schemas.microsoft.com/office/drawing/2014/main" id="{17736C06-88FB-81B5-3C9F-F37E95317E8A}"/>
              </a:ext>
            </a:extLst>
          </p:cNvPr>
          <p:cNvPicPr>
            <a:picLocks noChangeAspect="1"/>
          </p:cNvPicPr>
          <p:nvPr/>
        </p:nvPicPr>
        <p:blipFill>
          <a:blip r:embed="rId9"/>
          <a:stretch>
            <a:fillRect/>
          </a:stretch>
        </p:blipFill>
        <p:spPr>
          <a:xfrm>
            <a:off x="7469035" y="4939251"/>
            <a:ext cx="1532021" cy="1302556"/>
          </a:xfrm>
          <a:prstGeom prst="rect">
            <a:avLst/>
          </a:prstGeom>
        </p:spPr>
      </p:pic>
      <p:sp>
        <p:nvSpPr>
          <p:cNvPr id="33" name="ZoneTexte 32">
            <a:extLst>
              <a:ext uri="{FF2B5EF4-FFF2-40B4-BE49-F238E27FC236}">
                <a16:creationId xmlns:a16="http://schemas.microsoft.com/office/drawing/2014/main" id="{1EB9A0CB-07B0-A309-395A-9EAF05A2A558}"/>
              </a:ext>
            </a:extLst>
          </p:cNvPr>
          <p:cNvSpPr txBox="1"/>
          <p:nvPr/>
        </p:nvSpPr>
        <p:spPr>
          <a:xfrm>
            <a:off x="9255503" y="6272926"/>
            <a:ext cx="1101620" cy="261610"/>
          </a:xfrm>
          <a:prstGeom prst="rect">
            <a:avLst/>
          </a:prstGeom>
          <a:noFill/>
        </p:spPr>
        <p:txBody>
          <a:bodyPr wrap="square" rtlCol="0">
            <a:spAutoFit/>
          </a:bodyPr>
          <a:lstStyle/>
          <a:p>
            <a:r>
              <a:rPr lang="fr-FR" sz="1050" dirty="0" err="1"/>
              <a:t>IoU</a:t>
            </a:r>
            <a:r>
              <a:rPr lang="fr-FR" sz="1050" dirty="0"/>
              <a:t> = 0.42</a:t>
            </a:r>
            <a:endParaRPr lang="fr-FR" dirty="0"/>
          </a:p>
        </p:txBody>
      </p:sp>
      <p:sp>
        <p:nvSpPr>
          <p:cNvPr id="36" name="ZoneTexte 35">
            <a:extLst>
              <a:ext uri="{FF2B5EF4-FFF2-40B4-BE49-F238E27FC236}">
                <a16:creationId xmlns:a16="http://schemas.microsoft.com/office/drawing/2014/main" id="{32A41BF7-6E9A-6E0D-D4F6-9BEFD8B291E1}"/>
              </a:ext>
            </a:extLst>
          </p:cNvPr>
          <p:cNvSpPr txBox="1"/>
          <p:nvPr/>
        </p:nvSpPr>
        <p:spPr>
          <a:xfrm>
            <a:off x="10734434" y="6266800"/>
            <a:ext cx="1101620" cy="261610"/>
          </a:xfrm>
          <a:prstGeom prst="rect">
            <a:avLst/>
          </a:prstGeom>
          <a:noFill/>
        </p:spPr>
        <p:txBody>
          <a:bodyPr wrap="square" rtlCol="0">
            <a:spAutoFit/>
          </a:bodyPr>
          <a:lstStyle/>
          <a:p>
            <a:r>
              <a:rPr lang="fr-FR" sz="1050" dirty="0" err="1"/>
              <a:t>IoU</a:t>
            </a:r>
            <a:r>
              <a:rPr lang="fr-FR" sz="1050" dirty="0"/>
              <a:t> = 0.27</a:t>
            </a:r>
            <a:endParaRPr lang="fr-FR" dirty="0"/>
          </a:p>
        </p:txBody>
      </p:sp>
      <p:pic>
        <p:nvPicPr>
          <p:cNvPr id="38" name="Image 37">
            <a:extLst>
              <a:ext uri="{FF2B5EF4-FFF2-40B4-BE49-F238E27FC236}">
                <a16:creationId xmlns:a16="http://schemas.microsoft.com/office/drawing/2014/main" id="{AFF02307-B015-A407-1FF9-40CB0B4F9020}"/>
              </a:ext>
            </a:extLst>
          </p:cNvPr>
          <p:cNvPicPr>
            <a:picLocks noChangeAspect="1"/>
          </p:cNvPicPr>
          <p:nvPr/>
        </p:nvPicPr>
        <p:blipFill rotWithShape="1">
          <a:blip r:embed="rId10"/>
          <a:srcRect b="1383"/>
          <a:stretch/>
        </p:blipFill>
        <p:spPr>
          <a:xfrm>
            <a:off x="10496314" y="5030631"/>
            <a:ext cx="1346711" cy="1211175"/>
          </a:xfrm>
          <a:prstGeom prst="rect">
            <a:avLst/>
          </a:prstGeom>
        </p:spPr>
      </p:pic>
    </p:spTree>
    <p:extLst>
      <p:ext uri="{BB962C8B-B14F-4D97-AF65-F5344CB8AC3E}">
        <p14:creationId xmlns:p14="http://schemas.microsoft.com/office/powerpoint/2010/main" val="899282339"/>
      </p:ext>
    </p:extLst>
  </p:cSld>
  <p:clrMapOvr>
    <a:masterClrMapping/>
  </p:clrMapOvr>
</p:sld>
</file>

<file path=ppt/theme/theme1.xml><?xml version="1.0" encoding="utf-8"?>
<a:theme xmlns:a="http://schemas.openxmlformats.org/drawingml/2006/main" name="UCL">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CL" id="{010C0A2C-DE51-344C-8C54-BD798C744FBF}" vid="{310C6388-285C-2D4F-855B-9270BFB107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UCL</Template>
  <TotalTime>91</TotalTime>
  <Words>157</Words>
  <Application>Microsoft Office PowerPoint</Application>
  <PresentationFormat>Grand écran</PresentationFormat>
  <Paragraphs>28</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UCL</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de Microsoft Office</dc:creator>
  <cp:lastModifiedBy>Ariel Cohen</cp:lastModifiedBy>
  <cp:revision>14</cp:revision>
  <dcterms:created xsi:type="dcterms:W3CDTF">2023-03-12T16:52:20Z</dcterms:created>
  <dcterms:modified xsi:type="dcterms:W3CDTF">2023-03-15T17:30:54Z</dcterms:modified>
</cp:coreProperties>
</file>