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sldIdLst>
    <p:sldId id="287" r:id="rId2"/>
    <p:sldId id="257" r:id="rId3"/>
    <p:sldId id="258" r:id="rId4"/>
    <p:sldId id="289" r:id="rId5"/>
    <p:sldId id="290" r:id="rId6"/>
    <p:sldId id="267" r:id="rId7"/>
    <p:sldId id="266" r:id="rId8"/>
    <p:sldId id="268" r:id="rId9"/>
    <p:sldId id="269" r:id="rId10"/>
    <p:sldId id="291" r:id="rId11"/>
    <p:sldId id="275" r:id="rId12"/>
    <p:sldId id="270" r:id="rId13"/>
    <p:sldId id="271" r:id="rId14"/>
    <p:sldId id="272" r:id="rId15"/>
    <p:sldId id="262" r:id="rId16"/>
    <p:sldId id="288" r:id="rId17"/>
    <p:sldId id="259" r:id="rId18"/>
    <p:sldId id="260" r:id="rId19"/>
    <p:sldId id="261" r:id="rId20"/>
    <p:sldId id="263" r:id="rId21"/>
    <p:sldId id="264" r:id="rId22"/>
    <p:sldId id="265" r:id="rId23"/>
    <p:sldId id="283" r:id="rId24"/>
    <p:sldId id="284" r:id="rId25"/>
    <p:sldId id="286" r:id="rId26"/>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45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5DB5D-C612-4921-8015-AC8A9D94A0FD}" type="doc">
      <dgm:prSet loTypeId="urn:microsoft.com/office/officeart/2005/8/layout/arrow2" loCatId="process" qsTypeId="urn:microsoft.com/office/officeart/2005/8/quickstyle/simple1" qsCatId="simple" csTypeId="urn:microsoft.com/office/officeart/2005/8/colors/accent6_4" csCatId="accent6" phldr="1"/>
      <dgm:spPr/>
    </dgm:pt>
    <dgm:pt modelId="{0328A8B5-BF10-4132-968D-79F9B033D3DD}">
      <dgm:prSet phldrT="[Texto]" custT="1"/>
      <dgm:spPr/>
      <dgm:t>
        <a:bodyPr/>
        <a:lstStyle/>
        <a:p>
          <a:pPr algn="just"/>
          <a:r>
            <a:rPr lang="es-ES" sz="1600" dirty="0"/>
            <a:t>1880 - Graham Bell inventó el fotófono</a:t>
          </a:r>
          <a:endParaRPr lang="es-CO" sz="1600" dirty="0"/>
        </a:p>
      </dgm:t>
    </dgm:pt>
    <dgm:pt modelId="{5EDC9496-02DE-4CD1-8D0F-AFD2A7A1A3BF}" type="parTrans" cxnId="{4B6F9091-FA79-47B8-9959-00F667523915}">
      <dgm:prSet/>
      <dgm:spPr/>
      <dgm:t>
        <a:bodyPr/>
        <a:lstStyle/>
        <a:p>
          <a:endParaRPr lang="es-CO"/>
        </a:p>
      </dgm:t>
    </dgm:pt>
    <dgm:pt modelId="{1037DAB6-DAC3-45D1-8F61-7D85F345B90D}" type="sibTrans" cxnId="{4B6F9091-FA79-47B8-9959-00F667523915}">
      <dgm:prSet/>
      <dgm:spPr/>
      <dgm:t>
        <a:bodyPr/>
        <a:lstStyle/>
        <a:p>
          <a:endParaRPr lang="es-CO"/>
        </a:p>
      </dgm:t>
    </dgm:pt>
    <dgm:pt modelId="{9F45433B-50A7-40BF-8BF2-2ABE7FE921F2}">
      <dgm:prSet phldrT="[Texto]" custT="1"/>
      <dgm:spPr/>
      <dgm:t>
        <a:bodyPr/>
        <a:lstStyle/>
        <a:p>
          <a:pPr algn="just"/>
          <a:r>
            <a:rPr lang="es-ES" sz="1600" dirty="0"/>
            <a:t>1888 -  Rudolf Hertz, quien descubrió la propagación de las ondas </a:t>
          </a:r>
          <a:r>
            <a:rPr lang="es-CO" sz="1600" dirty="0"/>
            <a:t>electromagnéticas</a:t>
          </a:r>
        </a:p>
      </dgm:t>
    </dgm:pt>
    <dgm:pt modelId="{594CB8D4-BAEB-486C-8D0C-E6A87F4FD5CA}" type="parTrans" cxnId="{C36BAE1B-B35E-45FB-A7E1-0C4774B6A63B}">
      <dgm:prSet/>
      <dgm:spPr/>
      <dgm:t>
        <a:bodyPr/>
        <a:lstStyle/>
        <a:p>
          <a:endParaRPr lang="es-CO"/>
        </a:p>
      </dgm:t>
    </dgm:pt>
    <dgm:pt modelId="{01152026-EDD4-44AA-9421-45E1C023D9E0}" type="sibTrans" cxnId="{C36BAE1B-B35E-45FB-A7E1-0C4774B6A63B}">
      <dgm:prSet/>
      <dgm:spPr/>
      <dgm:t>
        <a:bodyPr/>
        <a:lstStyle/>
        <a:p>
          <a:endParaRPr lang="es-CO"/>
        </a:p>
      </dgm:t>
    </dgm:pt>
    <dgm:pt modelId="{7B8FBA4B-0D57-4DA3-9032-601F0A913037}">
      <dgm:prSet phldrT="[Texto]" custT="1"/>
      <dgm:spPr/>
      <dgm:t>
        <a:bodyPr/>
        <a:lstStyle/>
        <a:p>
          <a:pPr algn="just"/>
          <a:r>
            <a:rPr lang="es-ES" sz="1600" dirty="0"/>
            <a:t>1971, Norman </a:t>
          </a:r>
          <a:r>
            <a:rPr lang="es-ES" sz="1600" dirty="0" err="1"/>
            <a:t>Abramson</a:t>
          </a:r>
          <a:r>
            <a:rPr lang="es-ES" sz="1600" dirty="0"/>
            <a:t>, de la Universidad de Hawái logra implementar la primera de red de transmisión inalámbrica usando conmutación por paquetes</a:t>
          </a:r>
          <a:endParaRPr lang="es-CO" sz="1600" dirty="0"/>
        </a:p>
      </dgm:t>
    </dgm:pt>
    <dgm:pt modelId="{C1538AF6-B742-4412-A839-D7123628DFCF}" type="parTrans" cxnId="{C19E6E3A-1000-4C9F-BDDD-0C329ECA8D8E}">
      <dgm:prSet/>
      <dgm:spPr/>
      <dgm:t>
        <a:bodyPr/>
        <a:lstStyle/>
        <a:p>
          <a:endParaRPr lang="es-CO"/>
        </a:p>
      </dgm:t>
    </dgm:pt>
    <dgm:pt modelId="{F83E0F3E-50C5-416B-AB0E-74ED826A9C25}" type="sibTrans" cxnId="{C19E6E3A-1000-4C9F-BDDD-0C329ECA8D8E}">
      <dgm:prSet/>
      <dgm:spPr/>
      <dgm:t>
        <a:bodyPr/>
        <a:lstStyle/>
        <a:p>
          <a:endParaRPr lang="es-CO"/>
        </a:p>
      </dgm:t>
    </dgm:pt>
    <dgm:pt modelId="{07136B3F-0EC2-4639-A5A9-20E97B3F80CD}">
      <dgm:prSet custT="1"/>
      <dgm:spPr/>
      <dgm:t>
        <a:bodyPr/>
        <a:lstStyle/>
        <a:p>
          <a:pPr algn="just"/>
          <a:r>
            <a:rPr lang="es-CO" sz="1600" dirty="0"/>
            <a:t>1985 - , Se crea el estándar 802.11</a:t>
          </a:r>
        </a:p>
      </dgm:t>
    </dgm:pt>
    <dgm:pt modelId="{D135E88A-F738-4272-A58D-F66ECD8DE2AC}" type="parTrans" cxnId="{F8F1FC1D-4575-4596-BED0-7202371B66AC}">
      <dgm:prSet/>
      <dgm:spPr/>
      <dgm:t>
        <a:bodyPr/>
        <a:lstStyle/>
        <a:p>
          <a:endParaRPr lang="es-CO"/>
        </a:p>
      </dgm:t>
    </dgm:pt>
    <dgm:pt modelId="{20599FC5-D09C-4CCE-AB9C-40C567BA49C1}" type="sibTrans" cxnId="{F8F1FC1D-4575-4596-BED0-7202371B66AC}">
      <dgm:prSet/>
      <dgm:spPr/>
      <dgm:t>
        <a:bodyPr/>
        <a:lstStyle/>
        <a:p>
          <a:endParaRPr lang="es-CO"/>
        </a:p>
      </dgm:t>
    </dgm:pt>
    <dgm:pt modelId="{2C2F3244-7EFF-4207-8ABB-09015373F9AD}" type="pres">
      <dgm:prSet presAssocID="{6665DB5D-C612-4921-8015-AC8A9D94A0FD}" presName="arrowDiagram" presStyleCnt="0">
        <dgm:presLayoutVars>
          <dgm:chMax val="5"/>
          <dgm:dir/>
          <dgm:resizeHandles val="exact"/>
        </dgm:presLayoutVars>
      </dgm:prSet>
      <dgm:spPr/>
    </dgm:pt>
    <dgm:pt modelId="{2779DCF5-5A79-4539-AEE9-66362D1A2E44}" type="pres">
      <dgm:prSet presAssocID="{6665DB5D-C612-4921-8015-AC8A9D94A0FD}" presName="arrow" presStyleLbl="bgShp" presStyleIdx="0" presStyleCnt="1" custScaleX="152261"/>
      <dgm:spPr/>
    </dgm:pt>
    <dgm:pt modelId="{79692158-99E3-488B-9819-6C4489BD9C9E}" type="pres">
      <dgm:prSet presAssocID="{6665DB5D-C612-4921-8015-AC8A9D94A0FD}" presName="arrowDiagram4" presStyleCnt="0"/>
      <dgm:spPr/>
    </dgm:pt>
    <dgm:pt modelId="{F0F7F232-E856-4B92-AD8B-3C7CAAE17965}" type="pres">
      <dgm:prSet presAssocID="{0328A8B5-BF10-4132-968D-79F9B033D3DD}" presName="bullet4a" presStyleLbl="node1" presStyleIdx="0" presStyleCnt="4"/>
      <dgm:spPr/>
    </dgm:pt>
    <dgm:pt modelId="{E702184C-11C7-41D9-8480-0B3C312B75BA}" type="pres">
      <dgm:prSet presAssocID="{0328A8B5-BF10-4132-968D-79F9B033D3DD}" presName="textBox4a" presStyleLbl="revTx" presStyleIdx="0" presStyleCnt="4">
        <dgm:presLayoutVars>
          <dgm:bulletEnabled val="1"/>
        </dgm:presLayoutVars>
      </dgm:prSet>
      <dgm:spPr/>
    </dgm:pt>
    <dgm:pt modelId="{6FEE9926-C61E-4D9B-8685-63A21B51F653}" type="pres">
      <dgm:prSet presAssocID="{9F45433B-50A7-40BF-8BF2-2ABE7FE921F2}" presName="bullet4b" presStyleLbl="node1" presStyleIdx="1" presStyleCnt="4"/>
      <dgm:spPr/>
    </dgm:pt>
    <dgm:pt modelId="{1C9AF144-2F66-47CD-BA33-D5F41ABA8DBE}" type="pres">
      <dgm:prSet presAssocID="{9F45433B-50A7-40BF-8BF2-2ABE7FE921F2}" presName="textBox4b" presStyleLbl="revTx" presStyleIdx="1" presStyleCnt="4">
        <dgm:presLayoutVars>
          <dgm:bulletEnabled val="1"/>
        </dgm:presLayoutVars>
      </dgm:prSet>
      <dgm:spPr/>
    </dgm:pt>
    <dgm:pt modelId="{15973FCE-70D0-4CF1-9E6D-FC8803F89FC6}" type="pres">
      <dgm:prSet presAssocID="{7B8FBA4B-0D57-4DA3-9032-601F0A913037}" presName="bullet4c" presStyleLbl="node1" presStyleIdx="2" presStyleCnt="4"/>
      <dgm:spPr/>
    </dgm:pt>
    <dgm:pt modelId="{16230C3E-B816-402E-81CE-52DC8301BBD9}" type="pres">
      <dgm:prSet presAssocID="{7B8FBA4B-0D57-4DA3-9032-601F0A913037}" presName="textBox4c" presStyleLbl="revTx" presStyleIdx="2" presStyleCnt="4">
        <dgm:presLayoutVars>
          <dgm:bulletEnabled val="1"/>
        </dgm:presLayoutVars>
      </dgm:prSet>
      <dgm:spPr/>
    </dgm:pt>
    <dgm:pt modelId="{F0966ECD-C86A-467D-B86E-1E453248B762}" type="pres">
      <dgm:prSet presAssocID="{07136B3F-0EC2-4639-A5A9-20E97B3F80CD}" presName="bullet4d" presStyleLbl="node1" presStyleIdx="3" presStyleCnt="4"/>
      <dgm:spPr/>
    </dgm:pt>
    <dgm:pt modelId="{084B03D7-B375-4577-9353-846CAE3340C4}" type="pres">
      <dgm:prSet presAssocID="{07136B3F-0EC2-4639-A5A9-20E97B3F80CD}" presName="textBox4d" presStyleLbl="revTx" presStyleIdx="3" presStyleCnt="4">
        <dgm:presLayoutVars>
          <dgm:bulletEnabled val="1"/>
        </dgm:presLayoutVars>
      </dgm:prSet>
      <dgm:spPr/>
    </dgm:pt>
  </dgm:ptLst>
  <dgm:cxnLst>
    <dgm:cxn modelId="{19907E03-C801-4E52-95C3-54B3AB328812}" type="presOf" srcId="{6665DB5D-C612-4921-8015-AC8A9D94A0FD}" destId="{2C2F3244-7EFF-4207-8ABB-09015373F9AD}" srcOrd="0" destOrd="0" presId="urn:microsoft.com/office/officeart/2005/8/layout/arrow2"/>
    <dgm:cxn modelId="{C36BAE1B-B35E-45FB-A7E1-0C4774B6A63B}" srcId="{6665DB5D-C612-4921-8015-AC8A9D94A0FD}" destId="{9F45433B-50A7-40BF-8BF2-2ABE7FE921F2}" srcOrd="1" destOrd="0" parTransId="{594CB8D4-BAEB-486C-8D0C-E6A87F4FD5CA}" sibTransId="{01152026-EDD4-44AA-9421-45E1C023D9E0}"/>
    <dgm:cxn modelId="{F8F1FC1D-4575-4596-BED0-7202371B66AC}" srcId="{6665DB5D-C612-4921-8015-AC8A9D94A0FD}" destId="{07136B3F-0EC2-4639-A5A9-20E97B3F80CD}" srcOrd="3" destOrd="0" parTransId="{D135E88A-F738-4272-A58D-F66ECD8DE2AC}" sibTransId="{20599FC5-D09C-4CCE-AB9C-40C567BA49C1}"/>
    <dgm:cxn modelId="{C19E6E3A-1000-4C9F-BDDD-0C329ECA8D8E}" srcId="{6665DB5D-C612-4921-8015-AC8A9D94A0FD}" destId="{7B8FBA4B-0D57-4DA3-9032-601F0A913037}" srcOrd="2" destOrd="0" parTransId="{C1538AF6-B742-4412-A839-D7123628DFCF}" sibTransId="{F83E0F3E-50C5-416B-AB0E-74ED826A9C25}"/>
    <dgm:cxn modelId="{C1414253-F813-4799-8894-7D379DA7FA08}" type="presOf" srcId="{0328A8B5-BF10-4132-968D-79F9B033D3DD}" destId="{E702184C-11C7-41D9-8480-0B3C312B75BA}" srcOrd="0" destOrd="0" presId="urn:microsoft.com/office/officeart/2005/8/layout/arrow2"/>
    <dgm:cxn modelId="{4B6F9091-FA79-47B8-9959-00F667523915}" srcId="{6665DB5D-C612-4921-8015-AC8A9D94A0FD}" destId="{0328A8B5-BF10-4132-968D-79F9B033D3DD}" srcOrd="0" destOrd="0" parTransId="{5EDC9496-02DE-4CD1-8D0F-AFD2A7A1A3BF}" sibTransId="{1037DAB6-DAC3-45D1-8F61-7D85F345B90D}"/>
    <dgm:cxn modelId="{BB3287AD-F7C9-4D89-B728-416EF16940FD}" type="presOf" srcId="{9F45433B-50A7-40BF-8BF2-2ABE7FE921F2}" destId="{1C9AF144-2F66-47CD-BA33-D5F41ABA8DBE}" srcOrd="0" destOrd="0" presId="urn:microsoft.com/office/officeart/2005/8/layout/arrow2"/>
    <dgm:cxn modelId="{EFB633BF-AC64-4D43-8906-321CB6770579}" type="presOf" srcId="{7B8FBA4B-0D57-4DA3-9032-601F0A913037}" destId="{16230C3E-B816-402E-81CE-52DC8301BBD9}" srcOrd="0" destOrd="0" presId="urn:microsoft.com/office/officeart/2005/8/layout/arrow2"/>
    <dgm:cxn modelId="{DCD336CF-B973-441A-9853-A0C3BB222AF8}" type="presOf" srcId="{07136B3F-0EC2-4639-A5A9-20E97B3F80CD}" destId="{084B03D7-B375-4577-9353-846CAE3340C4}" srcOrd="0" destOrd="0" presId="urn:microsoft.com/office/officeart/2005/8/layout/arrow2"/>
    <dgm:cxn modelId="{F388419D-5DD3-495A-8B8C-C209C796C769}" type="presParOf" srcId="{2C2F3244-7EFF-4207-8ABB-09015373F9AD}" destId="{2779DCF5-5A79-4539-AEE9-66362D1A2E44}" srcOrd="0" destOrd="0" presId="urn:microsoft.com/office/officeart/2005/8/layout/arrow2"/>
    <dgm:cxn modelId="{582EFBF6-6CA7-424E-BEF5-5CE5A0F00C61}" type="presParOf" srcId="{2C2F3244-7EFF-4207-8ABB-09015373F9AD}" destId="{79692158-99E3-488B-9819-6C4489BD9C9E}" srcOrd="1" destOrd="0" presId="urn:microsoft.com/office/officeart/2005/8/layout/arrow2"/>
    <dgm:cxn modelId="{1942214C-8EFF-4AB9-A1A0-EAC4A3559CF4}" type="presParOf" srcId="{79692158-99E3-488B-9819-6C4489BD9C9E}" destId="{F0F7F232-E856-4B92-AD8B-3C7CAAE17965}" srcOrd="0" destOrd="0" presId="urn:microsoft.com/office/officeart/2005/8/layout/arrow2"/>
    <dgm:cxn modelId="{229F41B0-64BC-412D-BBE0-3DADE7B3049D}" type="presParOf" srcId="{79692158-99E3-488B-9819-6C4489BD9C9E}" destId="{E702184C-11C7-41D9-8480-0B3C312B75BA}" srcOrd="1" destOrd="0" presId="urn:microsoft.com/office/officeart/2005/8/layout/arrow2"/>
    <dgm:cxn modelId="{E96679BF-4722-4D5D-A922-8802AA7C15BD}" type="presParOf" srcId="{79692158-99E3-488B-9819-6C4489BD9C9E}" destId="{6FEE9926-C61E-4D9B-8685-63A21B51F653}" srcOrd="2" destOrd="0" presId="urn:microsoft.com/office/officeart/2005/8/layout/arrow2"/>
    <dgm:cxn modelId="{E86540C0-0C43-4A21-900C-79ECFBB40906}" type="presParOf" srcId="{79692158-99E3-488B-9819-6C4489BD9C9E}" destId="{1C9AF144-2F66-47CD-BA33-D5F41ABA8DBE}" srcOrd="3" destOrd="0" presId="urn:microsoft.com/office/officeart/2005/8/layout/arrow2"/>
    <dgm:cxn modelId="{7CDF6B7F-C49D-403B-BB2B-CCF562420935}" type="presParOf" srcId="{79692158-99E3-488B-9819-6C4489BD9C9E}" destId="{15973FCE-70D0-4CF1-9E6D-FC8803F89FC6}" srcOrd="4" destOrd="0" presId="urn:microsoft.com/office/officeart/2005/8/layout/arrow2"/>
    <dgm:cxn modelId="{5D4D8C90-CA44-46D0-A359-2514D5FE33CA}" type="presParOf" srcId="{79692158-99E3-488B-9819-6C4489BD9C9E}" destId="{16230C3E-B816-402E-81CE-52DC8301BBD9}" srcOrd="5" destOrd="0" presId="urn:microsoft.com/office/officeart/2005/8/layout/arrow2"/>
    <dgm:cxn modelId="{F46AF37F-1F1F-42BA-8F82-FD2848F375E4}" type="presParOf" srcId="{79692158-99E3-488B-9819-6C4489BD9C9E}" destId="{F0966ECD-C86A-467D-B86E-1E453248B762}" srcOrd="6" destOrd="0" presId="urn:microsoft.com/office/officeart/2005/8/layout/arrow2"/>
    <dgm:cxn modelId="{3220C046-F3CE-48CE-B3C7-B3104F3B3D83}" type="presParOf" srcId="{79692158-99E3-488B-9819-6C4489BD9C9E}" destId="{084B03D7-B375-4577-9353-846CAE3340C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2A5714F-00D7-4B3E-A528-51BE706ABB31}"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s-CO"/>
        </a:p>
      </dgm:t>
    </dgm:pt>
    <dgm:pt modelId="{BEB036BC-84D9-49EA-A02C-E44FC0B5BDD5}">
      <dgm:prSet phldrT="[Texto]" custT="1"/>
      <dgm:spPr/>
      <dgm:t>
        <a:bodyPr/>
        <a:lstStyle/>
        <a:p>
          <a:r>
            <a:rPr lang="en-US" sz="1600" dirty="0"/>
            <a:t>WWAN (Wireless Wide Area Network). </a:t>
          </a:r>
          <a:r>
            <a:rPr lang="es-CO" sz="1600" dirty="0"/>
            <a:t>GSM, UMTS, GPRS, 3G, 4Gy 5G</a:t>
          </a:r>
        </a:p>
      </dgm:t>
    </dgm:pt>
    <dgm:pt modelId="{2AF96A71-D516-428C-90D6-B2ECEF8EF838}" type="parTrans" cxnId="{76AB695C-9AFD-44E9-B50C-C33BCBB69C1F}">
      <dgm:prSet/>
      <dgm:spPr/>
      <dgm:t>
        <a:bodyPr/>
        <a:lstStyle/>
        <a:p>
          <a:endParaRPr lang="es-CO"/>
        </a:p>
      </dgm:t>
    </dgm:pt>
    <dgm:pt modelId="{97048576-31CE-4F89-8D16-492B295CFC21}" type="sibTrans" cxnId="{76AB695C-9AFD-44E9-B50C-C33BCBB69C1F}">
      <dgm:prSet/>
      <dgm:spPr/>
      <dgm:t>
        <a:bodyPr/>
        <a:lstStyle/>
        <a:p>
          <a:endParaRPr lang="es-CO"/>
        </a:p>
      </dgm:t>
    </dgm:pt>
    <dgm:pt modelId="{3F539EA2-549E-4A08-9B86-1A348F601E46}">
      <dgm:prSet phldrT="[Texto]" custT="1"/>
      <dgm:spPr/>
      <dgm:t>
        <a:bodyPr/>
        <a:lstStyle/>
        <a:p>
          <a:r>
            <a:rPr lang="es-CO" sz="1600" dirty="0"/>
            <a:t>WMAN (Wireless </a:t>
          </a:r>
          <a:r>
            <a:rPr lang="es-CO" sz="1600" dirty="0" err="1"/>
            <a:t>Metropolitan</a:t>
          </a:r>
          <a:r>
            <a:rPr lang="es-CO" sz="1600" dirty="0"/>
            <a:t> </a:t>
          </a:r>
          <a:r>
            <a:rPr lang="es-CO" sz="1600" dirty="0" err="1"/>
            <a:t>Area</a:t>
          </a:r>
          <a:r>
            <a:rPr lang="es-CO" sz="1600" dirty="0"/>
            <a:t> Network). WIMAX (802. 16) (4-10Km)</a:t>
          </a:r>
        </a:p>
      </dgm:t>
    </dgm:pt>
    <dgm:pt modelId="{C947B0B3-C4C3-4943-BE05-1EC920C8D297}" type="parTrans" cxnId="{144479D3-3F75-4AAB-AC84-D4EBE610A403}">
      <dgm:prSet/>
      <dgm:spPr/>
      <dgm:t>
        <a:bodyPr/>
        <a:lstStyle/>
        <a:p>
          <a:endParaRPr lang="es-CO"/>
        </a:p>
      </dgm:t>
    </dgm:pt>
    <dgm:pt modelId="{BA62A1EE-744F-4CC1-BC3E-B7788347E887}" type="sibTrans" cxnId="{144479D3-3F75-4AAB-AC84-D4EBE610A403}">
      <dgm:prSet/>
      <dgm:spPr/>
      <dgm:t>
        <a:bodyPr/>
        <a:lstStyle/>
        <a:p>
          <a:endParaRPr lang="es-CO"/>
        </a:p>
      </dgm:t>
    </dgm:pt>
    <dgm:pt modelId="{D4A18A25-597B-47B0-ACDA-C5894506C12B}">
      <dgm:prSet phldrT="[Texto]" custT="1"/>
      <dgm:spPr/>
      <dgm:t>
        <a:bodyPr/>
        <a:lstStyle/>
        <a:p>
          <a:r>
            <a:rPr lang="es-CO" sz="1600" dirty="0"/>
            <a:t>WLAN (Wireless Local Área)- </a:t>
          </a:r>
          <a:r>
            <a:rPr lang="pt-BR" sz="1600" dirty="0"/>
            <a:t>WIFI (802. 11b/g/n) 100m</a:t>
          </a:r>
          <a:endParaRPr lang="es-CO" sz="1600" dirty="0"/>
        </a:p>
      </dgm:t>
    </dgm:pt>
    <dgm:pt modelId="{92AE1D42-25DB-4A65-8B19-C35389B18005}" type="parTrans" cxnId="{F8393745-071F-429B-9CF2-540DC56F7D3C}">
      <dgm:prSet/>
      <dgm:spPr/>
      <dgm:t>
        <a:bodyPr/>
        <a:lstStyle/>
        <a:p>
          <a:endParaRPr lang="es-CO"/>
        </a:p>
      </dgm:t>
    </dgm:pt>
    <dgm:pt modelId="{F2AA966C-E776-48B8-8A8A-08178CA7E6D6}" type="sibTrans" cxnId="{F8393745-071F-429B-9CF2-540DC56F7D3C}">
      <dgm:prSet/>
      <dgm:spPr/>
      <dgm:t>
        <a:bodyPr/>
        <a:lstStyle/>
        <a:p>
          <a:endParaRPr lang="es-CO"/>
        </a:p>
      </dgm:t>
    </dgm:pt>
    <dgm:pt modelId="{A0297641-14B7-4638-9F9B-23B5D4B21E98}">
      <dgm:prSet phldrT="[Texto]" custT="1"/>
      <dgm:spPr/>
      <dgm:t>
        <a:bodyPr/>
        <a:lstStyle/>
        <a:p>
          <a:r>
            <a:rPr lang="es-CO" sz="1600" dirty="0"/>
            <a:t>WPAN (Wireless Personal Área Network) Bluetooth (10m</a:t>
          </a:r>
          <a:r>
            <a:rPr lang="es-CO" sz="700" dirty="0"/>
            <a:t>)</a:t>
          </a:r>
        </a:p>
      </dgm:t>
    </dgm:pt>
    <dgm:pt modelId="{5824676D-1E2F-43F9-AFA9-46D58234C5CA}" type="parTrans" cxnId="{7C910810-AB00-4554-A0F3-572F8907221B}">
      <dgm:prSet/>
      <dgm:spPr/>
      <dgm:t>
        <a:bodyPr/>
        <a:lstStyle/>
        <a:p>
          <a:endParaRPr lang="es-CO"/>
        </a:p>
      </dgm:t>
    </dgm:pt>
    <dgm:pt modelId="{3DBE469D-C20C-4B1C-A7C2-643501D246B2}" type="sibTrans" cxnId="{7C910810-AB00-4554-A0F3-572F8907221B}">
      <dgm:prSet/>
      <dgm:spPr/>
      <dgm:t>
        <a:bodyPr/>
        <a:lstStyle/>
        <a:p>
          <a:endParaRPr lang="es-CO"/>
        </a:p>
      </dgm:t>
    </dgm:pt>
    <dgm:pt modelId="{C414461E-39CF-4539-828A-1746EA5E9E80}" type="pres">
      <dgm:prSet presAssocID="{92A5714F-00D7-4B3E-A528-51BE706ABB31}" presName="Name0" presStyleCnt="0">
        <dgm:presLayoutVars>
          <dgm:chMax val="7"/>
          <dgm:resizeHandles val="exact"/>
        </dgm:presLayoutVars>
      </dgm:prSet>
      <dgm:spPr/>
    </dgm:pt>
    <dgm:pt modelId="{5B4C07B2-AA13-4577-B5D0-FCAABBB47756}" type="pres">
      <dgm:prSet presAssocID="{92A5714F-00D7-4B3E-A528-51BE706ABB31}" presName="comp1" presStyleCnt="0"/>
      <dgm:spPr/>
    </dgm:pt>
    <dgm:pt modelId="{A6834AD9-FF0F-40E0-BA7E-2042AC50CCA1}" type="pres">
      <dgm:prSet presAssocID="{92A5714F-00D7-4B3E-A528-51BE706ABB31}" presName="circle1" presStyleLbl="node1" presStyleIdx="0" presStyleCnt="4" custScaleX="131159"/>
      <dgm:spPr/>
    </dgm:pt>
    <dgm:pt modelId="{6D806E9C-F6C8-482D-A261-83B5A27DBAE1}" type="pres">
      <dgm:prSet presAssocID="{92A5714F-00D7-4B3E-A528-51BE706ABB31}" presName="c1text" presStyleLbl="node1" presStyleIdx="0" presStyleCnt="4">
        <dgm:presLayoutVars>
          <dgm:bulletEnabled val="1"/>
        </dgm:presLayoutVars>
      </dgm:prSet>
      <dgm:spPr/>
    </dgm:pt>
    <dgm:pt modelId="{F01AB4A6-607F-4A1C-8C2D-4F5D11B429CC}" type="pres">
      <dgm:prSet presAssocID="{92A5714F-00D7-4B3E-A528-51BE706ABB31}" presName="comp2" presStyleCnt="0"/>
      <dgm:spPr/>
    </dgm:pt>
    <dgm:pt modelId="{9661CAB8-3107-49FC-A63F-F421B9235778}" type="pres">
      <dgm:prSet presAssocID="{92A5714F-00D7-4B3E-A528-51BE706ABB31}" presName="circle2" presStyleLbl="node1" presStyleIdx="1" presStyleCnt="4" custScaleX="124094" custScaleY="92029" custLinFactNeighborX="-906" custLinFactNeighborY="3986"/>
      <dgm:spPr/>
    </dgm:pt>
    <dgm:pt modelId="{16E5F5F3-2A45-48ED-A7A3-F8176CD52C28}" type="pres">
      <dgm:prSet presAssocID="{92A5714F-00D7-4B3E-A528-51BE706ABB31}" presName="c2text" presStyleLbl="node1" presStyleIdx="1" presStyleCnt="4">
        <dgm:presLayoutVars>
          <dgm:bulletEnabled val="1"/>
        </dgm:presLayoutVars>
      </dgm:prSet>
      <dgm:spPr/>
    </dgm:pt>
    <dgm:pt modelId="{10DF87EA-FCCF-4563-A673-2DA44FC9C6D6}" type="pres">
      <dgm:prSet presAssocID="{92A5714F-00D7-4B3E-A528-51BE706ABB31}" presName="comp3" presStyleCnt="0"/>
      <dgm:spPr/>
    </dgm:pt>
    <dgm:pt modelId="{1F1C4AC4-B794-40E4-B9E1-DFD8EE238D23}" type="pres">
      <dgm:prSet presAssocID="{92A5714F-00D7-4B3E-A528-51BE706ABB31}" presName="circle3" presStyleLbl="node1" presStyleIdx="2" presStyleCnt="4" custScaleX="141304" custScaleY="73913" custLinFactNeighborX="3623" custLinFactNeighborY="4831"/>
      <dgm:spPr/>
    </dgm:pt>
    <dgm:pt modelId="{6D9185F7-ED33-4ECB-819C-25F9815244A1}" type="pres">
      <dgm:prSet presAssocID="{92A5714F-00D7-4B3E-A528-51BE706ABB31}" presName="c3text" presStyleLbl="node1" presStyleIdx="2" presStyleCnt="4">
        <dgm:presLayoutVars>
          <dgm:bulletEnabled val="1"/>
        </dgm:presLayoutVars>
      </dgm:prSet>
      <dgm:spPr/>
    </dgm:pt>
    <dgm:pt modelId="{EE963047-4590-41B3-873D-79D2CEBF142E}" type="pres">
      <dgm:prSet presAssocID="{92A5714F-00D7-4B3E-A528-51BE706ABB31}" presName="comp4" presStyleCnt="0"/>
      <dgm:spPr/>
    </dgm:pt>
    <dgm:pt modelId="{D785CAAE-9A20-4D9F-8DFC-1A37487E3812}" type="pres">
      <dgm:prSet presAssocID="{92A5714F-00D7-4B3E-A528-51BE706ABB31}" presName="circle4" presStyleLbl="node1" presStyleIdx="3" presStyleCnt="4" custScaleY="71015" custLinFactNeighborX="181" custLinFactNeighborY="9421"/>
      <dgm:spPr/>
    </dgm:pt>
    <dgm:pt modelId="{2D78538C-B8F9-4D47-90D5-61045C800CF9}" type="pres">
      <dgm:prSet presAssocID="{92A5714F-00D7-4B3E-A528-51BE706ABB31}" presName="c4text" presStyleLbl="node1" presStyleIdx="3" presStyleCnt="4">
        <dgm:presLayoutVars>
          <dgm:bulletEnabled val="1"/>
        </dgm:presLayoutVars>
      </dgm:prSet>
      <dgm:spPr/>
    </dgm:pt>
  </dgm:ptLst>
  <dgm:cxnLst>
    <dgm:cxn modelId="{33AE8A04-BD99-4E2A-8B2F-D0C8AEA92847}" type="presOf" srcId="{D4A18A25-597B-47B0-ACDA-C5894506C12B}" destId="{6D9185F7-ED33-4ECB-819C-25F9815244A1}" srcOrd="1" destOrd="0" presId="urn:microsoft.com/office/officeart/2005/8/layout/venn2"/>
    <dgm:cxn modelId="{7C910810-AB00-4554-A0F3-572F8907221B}" srcId="{92A5714F-00D7-4B3E-A528-51BE706ABB31}" destId="{A0297641-14B7-4638-9F9B-23B5D4B21E98}" srcOrd="3" destOrd="0" parTransId="{5824676D-1E2F-43F9-AFA9-46D58234C5CA}" sibTransId="{3DBE469D-C20C-4B1C-A7C2-643501D246B2}"/>
    <dgm:cxn modelId="{E00A501C-1E6F-4F6A-8A8D-9FD18062C676}" type="presOf" srcId="{A0297641-14B7-4638-9F9B-23B5D4B21E98}" destId="{D785CAAE-9A20-4D9F-8DFC-1A37487E3812}" srcOrd="0" destOrd="0" presId="urn:microsoft.com/office/officeart/2005/8/layout/venn2"/>
    <dgm:cxn modelId="{352FBD31-D7A8-42AA-8BB7-E317DBF1AD25}" type="presOf" srcId="{A0297641-14B7-4638-9F9B-23B5D4B21E98}" destId="{2D78538C-B8F9-4D47-90D5-61045C800CF9}" srcOrd="1" destOrd="0" presId="urn:microsoft.com/office/officeart/2005/8/layout/venn2"/>
    <dgm:cxn modelId="{A335A83C-5842-417A-9E5E-2CE25C4D7E44}" type="presOf" srcId="{3F539EA2-549E-4A08-9B86-1A348F601E46}" destId="{9661CAB8-3107-49FC-A63F-F421B9235778}" srcOrd="0" destOrd="0" presId="urn:microsoft.com/office/officeart/2005/8/layout/venn2"/>
    <dgm:cxn modelId="{76AB695C-9AFD-44E9-B50C-C33BCBB69C1F}" srcId="{92A5714F-00D7-4B3E-A528-51BE706ABB31}" destId="{BEB036BC-84D9-49EA-A02C-E44FC0B5BDD5}" srcOrd="0" destOrd="0" parTransId="{2AF96A71-D516-428C-90D6-B2ECEF8EF838}" sibTransId="{97048576-31CE-4F89-8D16-492B295CFC21}"/>
    <dgm:cxn modelId="{F8393745-071F-429B-9CF2-540DC56F7D3C}" srcId="{92A5714F-00D7-4B3E-A528-51BE706ABB31}" destId="{D4A18A25-597B-47B0-ACDA-C5894506C12B}" srcOrd="2" destOrd="0" parTransId="{92AE1D42-25DB-4A65-8B19-C35389B18005}" sibTransId="{F2AA966C-E776-48B8-8A8A-08178CA7E6D6}"/>
    <dgm:cxn modelId="{88548F49-47EB-4135-8AF4-B3270A292321}" type="presOf" srcId="{92A5714F-00D7-4B3E-A528-51BE706ABB31}" destId="{C414461E-39CF-4539-828A-1746EA5E9E80}" srcOrd="0" destOrd="0" presId="urn:microsoft.com/office/officeart/2005/8/layout/venn2"/>
    <dgm:cxn modelId="{0DA6484A-3EBC-426B-AC0A-C222BA07F9BC}" type="presOf" srcId="{BEB036BC-84D9-49EA-A02C-E44FC0B5BDD5}" destId="{A6834AD9-FF0F-40E0-BA7E-2042AC50CCA1}" srcOrd="0" destOrd="0" presId="urn:microsoft.com/office/officeart/2005/8/layout/venn2"/>
    <dgm:cxn modelId="{DAEB4DAB-CA0A-4C9C-8728-C85CAF6EAA0D}" type="presOf" srcId="{BEB036BC-84D9-49EA-A02C-E44FC0B5BDD5}" destId="{6D806E9C-F6C8-482D-A261-83B5A27DBAE1}" srcOrd="1" destOrd="0" presId="urn:microsoft.com/office/officeart/2005/8/layout/venn2"/>
    <dgm:cxn modelId="{83484AB5-6E89-4FD6-94EE-3CE5043EFBA7}" type="presOf" srcId="{3F539EA2-549E-4A08-9B86-1A348F601E46}" destId="{16E5F5F3-2A45-48ED-A7A3-F8176CD52C28}" srcOrd="1" destOrd="0" presId="urn:microsoft.com/office/officeart/2005/8/layout/venn2"/>
    <dgm:cxn modelId="{FB65CDBB-1ADD-456C-8E6E-8C790B927FB8}" type="presOf" srcId="{D4A18A25-597B-47B0-ACDA-C5894506C12B}" destId="{1F1C4AC4-B794-40E4-B9E1-DFD8EE238D23}" srcOrd="0" destOrd="0" presId="urn:microsoft.com/office/officeart/2005/8/layout/venn2"/>
    <dgm:cxn modelId="{144479D3-3F75-4AAB-AC84-D4EBE610A403}" srcId="{92A5714F-00D7-4B3E-A528-51BE706ABB31}" destId="{3F539EA2-549E-4A08-9B86-1A348F601E46}" srcOrd="1" destOrd="0" parTransId="{C947B0B3-C4C3-4943-BE05-1EC920C8D297}" sibTransId="{BA62A1EE-744F-4CC1-BC3E-B7788347E887}"/>
    <dgm:cxn modelId="{2BF9E467-158B-417A-82A4-5797431AF35D}" type="presParOf" srcId="{C414461E-39CF-4539-828A-1746EA5E9E80}" destId="{5B4C07B2-AA13-4577-B5D0-FCAABBB47756}" srcOrd="0" destOrd="0" presId="urn:microsoft.com/office/officeart/2005/8/layout/venn2"/>
    <dgm:cxn modelId="{73B90D8D-C3F8-4F1B-A659-A4352A02C28C}" type="presParOf" srcId="{5B4C07B2-AA13-4577-B5D0-FCAABBB47756}" destId="{A6834AD9-FF0F-40E0-BA7E-2042AC50CCA1}" srcOrd="0" destOrd="0" presId="urn:microsoft.com/office/officeart/2005/8/layout/venn2"/>
    <dgm:cxn modelId="{C1F40119-3DBA-4A40-B069-838E574FF0E3}" type="presParOf" srcId="{5B4C07B2-AA13-4577-B5D0-FCAABBB47756}" destId="{6D806E9C-F6C8-482D-A261-83B5A27DBAE1}" srcOrd="1" destOrd="0" presId="urn:microsoft.com/office/officeart/2005/8/layout/venn2"/>
    <dgm:cxn modelId="{183B645B-4F96-4749-BAE3-19C12BAFB066}" type="presParOf" srcId="{C414461E-39CF-4539-828A-1746EA5E9E80}" destId="{F01AB4A6-607F-4A1C-8C2D-4F5D11B429CC}" srcOrd="1" destOrd="0" presId="urn:microsoft.com/office/officeart/2005/8/layout/venn2"/>
    <dgm:cxn modelId="{99B7710B-57AF-4D3A-B752-6ACEAB30E3D3}" type="presParOf" srcId="{F01AB4A6-607F-4A1C-8C2D-4F5D11B429CC}" destId="{9661CAB8-3107-49FC-A63F-F421B9235778}" srcOrd="0" destOrd="0" presId="urn:microsoft.com/office/officeart/2005/8/layout/venn2"/>
    <dgm:cxn modelId="{20F3E981-5C5C-4475-A211-8E7B1F45ED86}" type="presParOf" srcId="{F01AB4A6-607F-4A1C-8C2D-4F5D11B429CC}" destId="{16E5F5F3-2A45-48ED-A7A3-F8176CD52C28}" srcOrd="1" destOrd="0" presId="urn:microsoft.com/office/officeart/2005/8/layout/venn2"/>
    <dgm:cxn modelId="{31FAC27F-301F-4BD7-A44C-A38550143662}" type="presParOf" srcId="{C414461E-39CF-4539-828A-1746EA5E9E80}" destId="{10DF87EA-FCCF-4563-A673-2DA44FC9C6D6}" srcOrd="2" destOrd="0" presId="urn:microsoft.com/office/officeart/2005/8/layout/venn2"/>
    <dgm:cxn modelId="{565A407A-8B25-4A35-997F-B3DBDA9D1CBE}" type="presParOf" srcId="{10DF87EA-FCCF-4563-A673-2DA44FC9C6D6}" destId="{1F1C4AC4-B794-40E4-B9E1-DFD8EE238D23}" srcOrd="0" destOrd="0" presId="urn:microsoft.com/office/officeart/2005/8/layout/venn2"/>
    <dgm:cxn modelId="{D3F6A868-30EC-4AD1-9826-5B7B6D3A301A}" type="presParOf" srcId="{10DF87EA-FCCF-4563-A673-2DA44FC9C6D6}" destId="{6D9185F7-ED33-4ECB-819C-25F9815244A1}" srcOrd="1" destOrd="0" presId="urn:microsoft.com/office/officeart/2005/8/layout/venn2"/>
    <dgm:cxn modelId="{47594F99-AFDB-4881-B723-230A3C84103C}" type="presParOf" srcId="{C414461E-39CF-4539-828A-1746EA5E9E80}" destId="{EE963047-4590-41B3-873D-79D2CEBF142E}" srcOrd="3" destOrd="0" presId="urn:microsoft.com/office/officeart/2005/8/layout/venn2"/>
    <dgm:cxn modelId="{358B73C9-E962-4AF2-90D9-E6C85C959582}" type="presParOf" srcId="{EE963047-4590-41B3-873D-79D2CEBF142E}" destId="{D785CAAE-9A20-4D9F-8DFC-1A37487E3812}" srcOrd="0" destOrd="0" presId="urn:microsoft.com/office/officeart/2005/8/layout/venn2"/>
    <dgm:cxn modelId="{6C7893C6-B7CB-411E-8E6F-F890427CBB76}" type="presParOf" srcId="{EE963047-4590-41B3-873D-79D2CEBF142E}" destId="{2D78538C-B8F9-4D47-90D5-61045C800CF9}"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9DCF5-5A79-4539-AEE9-66362D1A2E44}">
      <dsp:nvSpPr>
        <dsp:cNvPr id="0" name=""/>
        <dsp:cNvSpPr/>
      </dsp:nvSpPr>
      <dsp:spPr>
        <a:xfrm>
          <a:off x="1028689" y="0"/>
          <a:ext cx="8724920" cy="3581400"/>
        </a:xfrm>
        <a:prstGeom prst="swooshArrow">
          <a:avLst>
            <a:gd name="adj1" fmla="val 25000"/>
            <a:gd name="adj2" fmla="val 25000"/>
          </a:avLst>
        </a:prstGeom>
        <a:solidFill>
          <a:schemeClr val="accent6">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7F232-E856-4B92-AD8B-3C7CAAE17965}">
      <dsp:nvSpPr>
        <dsp:cNvPr id="0" name=""/>
        <dsp:cNvSpPr/>
      </dsp:nvSpPr>
      <dsp:spPr>
        <a:xfrm>
          <a:off x="3090458" y="2663129"/>
          <a:ext cx="131795" cy="131795"/>
        </a:xfrm>
        <a:prstGeom prst="ellipse">
          <a:avLst/>
        </a:prstGeom>
        <a:solidFill>
          <a:schemeClr val="accent6">
            <a:shade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02184C-11C7-41D9-8480-0B3C312B75BA}">
      <dsp:nvSpPr>
        <dsp:cNvPr id="0" name=""/>
        <dsp:cNvSpPr/>
      </dsp:nvSpPr>
      <dsp:spPr>
        <a:xfrm>
          <a:off x="3156356" y="2729026"/>
          <a:ext cx="979871" cy="85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36" tIns="0" rIns="0" bIns="0" numCol="1" spcCol="1270" anchor="t" anchorCtr="0">
          <a:noAutofit/>
        </a:bodyPr>
        <a:lstStyle/>
        <a:p>
          <a:pPr marL="0" lvl="0" indent="0" algn="just" defTabSz="711200">
            <a:lnSpc>
              <a:spcPct val="90000"/>
            </a:lnSpc>
            <a:spcBef>
              <a:spcPct val="0"/>
            </a:spcBef>
            <a:spcAft>
              <a:spcPct val="35000"/>
            </a:spcAft>
            <a:buNone/>
          </a:pPr>
          <a:r>
            <a:rPr lang="es-ES" sz="1600" kern="1200" dirty="0"/>
            <a:t>1880 - Graham Bell inventó el fotófono</a:t>
          </a:r>
          <a:endParaRPr lang="es-CO" sz="1600" kern="1200" dirty="0"/>
        </a:p>
      </dsp:txBody>
      <dsp:txXfrm>
        <a:off x="3156356" y="2729026"/>
        <a:ext cx="979871" cy="852373"/>
      </dsp:txXfrm>
    </dsp:sp>
    <dsp:sp modelId="{6FEE9926-C61E-4D9B-8685-63A21B51F653}">
      <dsp:nvSpPr>
        <dsp:cNvPr id="0" name=""/>
        <dsp:cNvSpPr/>
      </dsp:nvSpPr>
      <dsp:spPr>
        <a:xfrm>
          <a:off x="4021622" y="1830095"/>
          <a:ext cx="229209" cy="229209"/>
        </a:xfrm>
        <a:prstGeom prst="ellipse">
          <a:avLst/>
        </a:prstGeom>
        <a:solidFill>
          <a:schemeClr val="accent6">
            <a:shade val="50000"/>
            <a:hueOff val="62230"/>
            <a:satOff val="14028"/>
            <a:lumOff val="1752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9AF144-2F66-47CD-BA33-D5F41ABA8DBE}">
      <dsp:nvSpPr>
        <dsp:cNvPr id="0" name=""/>
        <dsp:cNvSpPr/>
      </dsp:nvSpPr>
      <dsp:spPr>
        <a:xfrm>
          <a:off x="4136227" y="1944700"/>
          <a:ext cx="1203350" cy="163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53" tIns="0" rIns="0" bIns="0" numCol="1" spcCol="1270" anchor="t" anchorCtr="0">
          <a:noAutofit/>
        </a:bodyPr>
        <a:lstStyle/>
        <a:p>
          <a:pPr marL="0" lvl="0" indent="0" algn="just" defTabSz="711200">
            <a:lnSpc>
              <a:spcPct val="90000"/>
            </a:lnSpc>
            <a:spcBef>
              <a:spcPct val="0"/>
            </a:spcBef>
            <a:spcAft>
              <a:spcPct val="35000"/>
            </a:spcAft>
            <a:buNone/>
          </a:pPr>
          <a:r>
            <a:rPr lang="es-ES" sz="1600" kern="1200" dirty="0"/>
            <a:t>1888 -  Rudolf Hertz, quien descubrió la propagación de las ondas </a:t>
          </a:r>
          <a:r>
            <a:rPr lang="es-CO" sz="1600" kern="1200" dirty="0"/>
            <a:t>electromagnéticas</a:t>
          </a:r>
        </a:p>
      </dsp:txBody>
      <dsp:txXfrm>
        <a:off x="4136227" y="1944700"/>
        <a:ext cx="1203350" cy="1636699"/>
      </dsp:txXfrm>
    </dsp:sp>
    <dsp:sp modelId="{15973FCE-70D0-4CF1-9E6D-FC8803F89FC6}">
      <dsp:nvSpPr>
        <dsp:cNvPr id="0" name=""/>
        <dsp:cNvSpPr/>
      </dsp:nvSpPr>
      <dsp:spPr>
        <a:xfrm>
          <a:off x="5210647" y="1216243"/>
          <a:ext cx="303702" cy="303702"/>
        </a:xfrm>
        <a:prstGeom prst="ellipse">
          <a:avLst/>
        </a:prstGeom>
        <a:solidFill>
          <a:schemeClr val="accent6">
            <a:shade val="50000"/>
            <a:hueOff val="124460"/>
            <a:satOff val="28056"/>
            <a:lumOff val="35056"/>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30C3E-B816-402E-81CE-52DC8301BBD9}">
      <dsp:nvSpPr>
        <dsp:cNvPr id="0" name=""/>
        <dsp:cNvSpPr/>
      </dsp:nvSpPr>
      <dsp:spPr>
        <a:xfrm>
          <a:off x="5362498" y="1368094"/>
          <a:ext cx="1203350" cy="2213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6" tIns="0" rIns="0" bIns="0" numCol="1" spcCol="1270" anchor="t" anchorCtr="0">
          <a:noAutofit/>
        </a:bodyPr>
        <a:lstStyle/>
        <a:p>
          <a:pPr marL="0" lvl="0" indent="0" algn="just" defTabSz="711200">
            <a:lnSpc>
              <a:spcPct val="90000"/>
            </a:lnSpc>
            <a:spcBef>
              <a:spcPct val="0"/>
            </a:spcBef>
            <a:spcAft>
              <a:spcPct val="35000"/>
            </a:spcAft>
            <a:buNone/>
          </a:pPr>
          <a:r>
            <a:rPr lang="es-ES" sz="1600" kern="1200" dirty="0"/>
            <a:t>1971, Norman </a:t>
          </a:r>
          <a:r>
            <a:rPr lang="es-ES" sz="1600" kern="1200" dirty="0" err="1"/>
            <a:t>Abramson</a:t>
          </a:r>
          <a:r>
            <a:rPr lang="es-ES" sz="1600" kern="1200" dirty="0"/>
            <a:t>, de la Universidad de Hawái logra implementar la primera de red de transmisión inalámbrica usando conmutación por paquetes</a:t>
          </a:r>
          <a:endParaRPr lang="es-CO" sz="1600" kern="1200" dirty="0"/>
        </a:p>
      </dsp:txBody>
      <dsp:txXfrm>
        <a:off x="5362498" y="1368094"/>
        <a:ext cx="1203350" cy="2213305"/>
      </dsp:txXfrm>
    </dsp:sp>
    <dsp:sp modelId="{F0966ECD-C86A-467D-B86E-1E453248B762}">
      <dsp:nvSpPr>
        <dsp:cNvPr id="0" name=""/>
        <dsp:cNvSpPr/>
      </dsp:nvSpPr>
      <dsp:spPr>
        <a:xfrm>
          <a:off x="6505681" y="810112"/>
          <a:ext cx="406847" cy="406847"/>
        </a:xfrm>
        <a:prstGeom prst="ellipse">
          <a:avLst/>
        </a:prstGeom>
        <a:solidFill>
          <a:schemeClr val="accent6">
            <a:shade val="50000"/>
            <a:hueOff val="62230"/>
            <a:satOff val="14028"/>
            <a:lumOff val="1752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4B03D7-B375-4577-9353-846CAE3340C4}">
      <dsp:nvSpPr>
        <dsp:cNvPr id="0" name=""/>
        <dsp:cNvSpPr/>
      </dsp:nvSpPr>
      <dsp:spPr>
        <a:xfrm>
          <a:off x="6709105" y="1013536"/>
          <a:ext cx="1203350" cy="25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580" tIns="0" rIns="0" bIns="0" numCol="1" spcCol="1270" anchor="t" anchorCtr="0">
          <a:noAutofit/>
        </a:bodyPr>
        <a:lstStyle/>
        <a:p>
          <a:pPr marL="0" lvl="0" indent="0" algn="just" defTabSz="711200">
            <a:lnSpc>
              <a:spcPct val="90000"/>
            </a:lnSpc>
            <a:spcBef>
              <a:spcPct val="0"/>
            </a:spcBef>
            <a:spcAft>
              <a:spcPct val="35000"/>
            </a:spcAft>
            <a:buNone/>
          </a:pPr>
          <a:r>
            <a:rPr lang="es-CO" sz="1600" kern="1200" dirty="0"/>
            <a:t>1985 - , Se crea el estándar 802.11</a:t>
          </a:r>
        </a:p>
      </dsp:txBody>
      <dsp:txXfrm>
        <a:off x="6709105" y="1013536"/>
        <a:ext cx="1203350" cy="2567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34AD9-FF0F-40E0-BA7E-2042AC50CCA1}">
      <dsp:nvSpPr>
        <dsp:cNvPr id="0" name=""/>
        <dsp:cNvSpPr/>
      </dsp:nvSpPr>
      <dsp:spPr>
        <a:xfrm>
          <a:off x="309781" y="0"/>
          <a:ext cx="7495736" cy="5715000"/>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WWAN (Wireless Wide Area Network). </a:t>
          </a:r>
          <a:r>
            <a:rPr lang="es-CO" sz="1600" kern="1200" dirty="0"/>
            <a:t>GSM, UMTS, GPRS, 3G, 4Gy 5G</a:t>
          </a:r>
        </a:p>
      </dsp:txBody>
      <dsp:txXfrm>
        <a:off x="3009745" y="285750"/>
        <a:ext cx="2095808" cy="857250"/>
      </dsp:txXfrm>
    </dsp:sp>
    <dsp:sp modelId="{9661CAB8-3107-49FC-A63F-F421B9235778}">
      <dsp:nvSpPr>
        <dsp:cNvPr id="0" name=""/>
        <dsp:cNvSpPr/>
      </dsp:nvSpPr>
      <dsp:spPr>
        <a:xfrm>
          <a:off x="1179438" y="1507434"/>
          <a:ext cx="5673577" cy="4207565"/>
        </a:xfrm>
        <a:prstGeom prst="ellipse">
          <a:avLst/>
        </a:prstGeom>
        <a:solidFill>
          <a:schemeClr val="accent5">
            <a:hueOff val="2944118"/>
            <a:satOff val="9586"/>
            <a:lumOff val="333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kern="1200" dirty="0"/>
            <a:t>WMAN (Wireless </a:t>
          </a:r>
          <a:r>
            <a:rPr lang="es-CO" sz="1600" kern="1200" dirty="0" err="1"/>
            <a:t>Metropolitan</a:t>
          </a:r>
          <a:r>
            <a:rPr lang="es-CO" sz="1600" kern="1200" dirty="0"/>
            <a:t> </a:t>
          </a:r>
          <a:r>
            <a:rPr lang="es-CO" sz="1600" kern="1200" dirty="0" err="1"/>
            <a:t>Area</a:t>
          </a:r>
          <a:r>
            <a:rPr lang="es-CO" sz="1600" kern="1200" dirty="0"/>
            <a:t> Network). WIMAX (802. 16) (4-10Km)</a:t>
          </a:r>
        </a:p>
      </dsp:txBody>
      <dsp:txXfrm>
        <a:off x="3024769" y="1759888"/>
        <a:ext cx="1982915" cy="757361"/>
      </dsp:txXfrm>
    </dsp:sp>
    <dsp:sp modelId="{1F1C4AC4-B794-40E4-B9E1-DFD8EE238D23}">
      <dsp:nvSpPr>
        <dsp:cNvPr id="0" name=""/>
        <dsp:cNvSpPr/>
      </dsp:nvSpPr>
      <dsp:spPr>
        <a:xfrm>
          <a:off x="1759225" y="2898916"/>
          <a:ext cx="4845314" cy="2534476"/>
        </a:xfrm>
        <a:prstGeom prst="ellipse">
          <a:avLst/>
        </a:prstGeom>
        <a:solidFill>
          <a:schemeClr val="accent5">
            <a:hueOff val="5888237"/>
            <a:satOff val="19172"/>
            <a:lumOff val="6667"/>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kern="1200" dirty="0"/>
            <a:t>WLAN (Wireless Local Área)- </a:t>
          </a:r>
          <a:r>
            <a:rPr lang="pt-BR" sz="1600" kern="1200" dirty="0"/>
            <a:t>WIFI (802. 11b/g/n) 100m</a:t>
          </a:r>
          <a:endParaRPr lang="es-CO" sz="1600" kern="1200" dirty="0"/>
        </a:p>
      </dsp:txBody>
      <dsp:txXfrm>
        <a:off x="3052924" y="3089002"/>
        <a:ext cx="2257916" cy="570257"/>
      </dsp:txXfrm>
    </dsp:sp>
    <dsp:sp modelId="{D785CAAE-9A20-4D9F-8DFC-1A37487E3812}">
      <dsp:nvSpPr>
        <dsp:cNvPr id="0" name=""/>
        <dsp:cNvSpPr/>
      </dsp:nvSpPr>
      <dsp:spPr>
        <a:xfrm>
          <a:off x="2918787" y="3975662"/>
          <a:ext cx="2286000" cy="1623402"/>
        </a:xfrm>
        <a:prstGeom prst="ellipse">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O" sz="1600" kern="1200" dirty="0"/>
            <a:t>WPAN (Wireless Personal Área Network) Bluetooth (10m</a:t>
          </a:r>
          <a:r>
            <a:rPr lang="es-CO" sz="700" kern="1200" dirty="0"/>
            <a:t>)</a:t>
          </a:r>
        </a:p>
      </dsp:txBody>
      <dsp:txXfrm>
        <a:off x="3253564" y="4381513"/>
        <a:ext cx="1616446" cy="811701"/>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1D8BD707-D9CF-40AE-B4C6-C98DA3205C09}" type="datetimeFigureOut">
              <a:rPr lang="en-US" smtClean="0"/>
              <a:t>5/14/2024</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B6F15528-21DE-4FAA-801E-634DDDAF4B2B}" type="slidenum">
              <a:rPr lang="es-CO" smtClean="0"/>
              <a:t>‹Nº›</a:t>
            </a:fld>
            <a:endParaRPr lang="es-CO"/>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3010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154746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2055513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66365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89693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313356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1D8BD707-D9CF-40AE-B4C6-C98DA3205C09}" type="datetimeFigureOut">
              <a:rPr lang="en-US" smtClean="0"/>
              <a:t>5/14/2024</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s-CO"/>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B6F15528-21DE-4FAA-801E-634DDDAF4B2B}" type="slidenum">
              <a:rPr lang="es-CO" smtClean="0"/>
              <a:t>‹Nº›</a:t>
            </a:fld>
            <a:endParaRPr lang="es-CO"/>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192911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17837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55683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44561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352231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t>5/14/2024</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6F15528-21DE-4FAA-801E-634DDDAF4B2B}" type="slidenum">
              <a:rPr lang="es-CO" smtClean="0"/>
              <a:t>‹Nº›</a:t>
            </a:fld>
            <a:endParaRPr lang="es-CO"/>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902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t>5/14/2024</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6F15528-21DE-4FAA-801E-634DDDAF4B2B}" type="slidenum">
              <a:rPr lang="es-CO" smtClean="0"/>
              <a:t>‹Nº›</a:t>
            </a:fld>
            <a:endParaRPr lang="es-CO"/>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779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1D8BD707-D9CF-40AE-B4C6-C98DA3205C09}" type="datetimeFigureOut">
              <a:rPr lang="en-US" smtClean="0"/>
              <a:t>5/14/2024</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s-CO"/>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B6F15528-21DE-4FAA-801E-634DDDAF4B2B}" type="slidenum">
              <a:rPr lang="es-CO" smtClean="0"/>
              <a:t>‹Nº›</a:t>
            </a:fld>
            <a:endParaRPr lang="es-CO"/>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052108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3.xml"/><Relationship Id="rId5" Type="http://schemas.openxmlformats.org/officeDocument/2006/relationships/image" Target="../media/image24.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polimedia.upv.es/visor/?id=f79350fa-85a5-" TargetMode="Externa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2CDC96D-B7F9-4B0A-8937-5EEC6AD99EE6}"/>
              </a:ext>
            </a:extLst>
          </p:cNvPr>
          <p:cNvSpPr>
            <a:spLocks noGrp="1"/>
          </p:cNvSpPr>
          <p:nvPr>
            <p:ph type="ctrTitle"/>
          </p:nvPr>
        </p:nvSpPr>
        <p:spPr/>
        <p:txBody>
          <a:bodyPr/>
          <a:lstStyle/>
          <a:p>
            <a:r>
              <a:rPr lang="es-ES" dirty="0"/>
              <a:t>	Redes Wireless</a:t>
            </a:r>
            <a:endParaRPr lang="es-CO" dirty="0"/>
          </a:p>
        </p:txBody>
      </p:sp>
      <p:sp>
        <p:nvSpPr>
          <p:cNvPr id="5" name="Subtítulo 4">
            <a:extLst>
              <a:ext uri="{FF2B5EF4-FFF2-40B4-BE49-F238E27FC236}">
                <a16:creationId xmlns:a16="http://schemas.microsoft.com/office/drawing/2014/main" id="{C5F8AEB2-9AFA-4C88-AF8A-8D92ACBD8783}"/>
              </a:ext>
            </a:extLst>
          </p:cNvPr>
          <p:cNvSpPr>
            <a:spLocks noGrp="1"/>
          </p:cNvSpPr>
          <p:nvPr>
            <p:ph type="subTitle" idx="1"/>
          </p:nvPr>
        </p:nvSpPr>
        <p:spPr/>
        <p:txBody>
          <a:bodyPr/>
          <a:lstStyle/>
          <a:p>
            <a:r>
              <a:rPr lang="es-ES" dirty="0"/>
              <a:t>MARENA VITOLA QUINTERO</a:t>
            </a:r>
            <a:endParaRPr lang="es-CO" dirty="0"/>
          </a:p>
        </p:txBody>
      </p:sp>
    </p:spTree>
    <p:extLst>
      <p:ext uri="{BB962C8B-B14F-4D97-AF65-F5344CB8AC3E}">
        <p14:creationId xmlns:p14="http://schemas.microsoft.com/office/powerpoint/2010/main" val="273856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F1ADD-CBE7-4F41-B00F-8C6AFF8E327F}"/>
              </a:ext>
            </a:extLst>
          </p:cNvPr>
          <p:cNvSpPr>
            <a:spLocks noGrp="1"/>
          </p:cNvSpPr>
          <p:nvPr>
            <p:ph type="title"/>
          </p:nvPr>
        </p:nvSpPr>
        <p:spPr>
          <a:xfrm>
            <a:off x="1219200" y="26894"/>
            <a:ext cx="7200900" cy="1485900"/>
          </a:xfrm>
        </p:spPr>
        <p:txBody>
          <a:bodyPr/>
          <a:lstStyle/>
          <a:p>
            <a:pPr algn="ctr"/>
            <a:r>
              <a:rPr lang="es-ES" dirty="0"/>
              <a:t>Estándares de las Redes Inalámbricas </a:t>
            </a:r>
            <a:endParaRPr lang="es-CO" dirty="0"/>
          </a:p>
        </p:txBody>
      </p:sp>
      <p:sp>
        <p:nvSpPr>
          <p:cNvPr id="3" name="Marcador de contenido 2">
            <a:extLst>
              <a:ext uri="{FF2B5EF4-FFF2-40B4-BE49-F238E27FC236}">
                <a16:creationId xmlns:a16="http://schemas.microsoft.com/office/drawing/2014/main" id="{8C6911A4-4BE8-4701-8385-E3A84D94283F}"/>
              </a:ext>
            </a:extLst>
          </p:cNvPr>
          <p:cNvSpPr>
            <a:spLocks noGrp="1"/>
          </p:cNvSpPr>
          <p:nvPr>
            <p:ph idx="1"/>
          </p:nvPr>
        </p:nvSpPr>
        <p:spPr>
          <a:xfrm>
            <a:off x="971550" y="1512794"/>
            <a:ext cx="7200900" cy="5726206"/>
          </a:xfrm>
        </p:spPr>
        <p:txBody>
          <a:bodyPr/>
          <a:lstStyle/>
          <a:p>
            <a:r>
              <a:rPr lang="es-CO" dirty="0"/>
              <a:t>WIFI</a:t>
            </a:r>
          </a:p>
          <a:p>
            <a:r>
              <a:rPr lang="es-CO" dirty="0"/>
              <a:t>802. - Red ethernet inalámbrica</a:t>
            </a:r>
          </a:p>
          <a:p>
            <a:r>
              <a:rPr lang="es-ES" dirty="0"/>
              <a:t>802.11 b – Red ethernet inalámbrica de alta velocidad. </a:t>
            </a:r>
          </a:p>
          <a:p>
            <a:r>
              <a:rPr lang="es-CO" dirty="0"/>
              <a:t>802.11 b+.</a:t>
            </a:r>
          </a:p>
          <a:p>
            <a:r>
              <a:rPr lang="es-CO" dirty="0"/>
              <a:t>802.11g. </a:t>
            </a:r>
          </a:p>
          <a:p>
            <a:r>
              <a:rPr lang="es-CO" dirty="0"/>
              <a:t>802.11a</a:t>
            </a:r>
          </a:p>
          <a:p>
            <a:r>
              <a:rPr lang="es-CO" dirty="0"/>
              <a:t>802.11n</a:t>
            </a:r>
          </a:p>
          <a:p>
            <a:r>
              <a:rPr lang="es-CO" dirty="0"/>
              <a:t>HiperLAN2.</a:t>
            </a:r>
          </a:p>
          <a:p>
            <a:r>
              <a:rPr lang="es-CO" dirty="0"/>
              <a:t>Bluetooth. </a:t>
            </a:r>
          </a:p>
          <a:p>
            <a:r>
              <a:rPr lang="pt-BR" dirty="0"/>
              <a:t>Home RF – Redes </a:t>
            </a:r>
            <a:r>
              <a:rPr lang="pt-BR" dirty="0" err="1"/>
              <a:t>inalámbricas</a:t>
            </a:r>
            <a:r>
              <a:rPr lang="pt-BR" dirty="0"/>
              <a:t> domésticas</a:t>
            </a:r>
          </a:p>
          <a:p>
            <a:r>
              <a:rPr lang="es-CO" dirty="0"/>
              <a:t>802.16 – WIMAX</a:t>
            </a:r>
          </a:p>
          <a:p>
            <a:r>
              <a:rPr lang="es-CO" dirty="0"/>
              <a:t>Red móvil 2G, 2,5G, 3G, 4G, 5G</a:t>
            </a:r>
          </a:p>
        </p:txBody>
      </p:sp>
    </p:spTree>
    <p:extLst>
      <p:ext uri="{BB962C8B-B14F-4D97-AF65-F5344CB8AC3E}">
        <p14:creationId xmlns:p14="http://schemas.microsoft.com/office/powerpoint/2010/main" val="286831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5529" y="230111"/>
            <a:ext cx="6084570" cy="1367041"/>
          </a:xfrm>
          <a:prstGeom prst="rect">
            <a:avLst/>
          </a:prstGeom>
        </p:spPr>
        <p:txBody>
          <a:bodyPr vert="horz" wrap="square" lIns="0" tIns="12700" rIns="0" bIns="0" rtlCol="0">
            <a:spAutoFit/>
          </a:bodyPr>
          <a:lstStyle/>
          <a:p>
            <a:pPr marL="12700" marR="5080" algn="ctr">
              <a:lnSpc>
                <a:spcPct val="100000"/>
              </a:lnSpc>
              <a:spcBef>
                <a:spcPts val="95"/>
              </a:spcBef>
            </a:pPr>
            <a:r>
              <a:rPr sz="4400" dirty="0">
                <a:solidFill>
                  <a:schemeClr val="tx2"/>
                </a:solidFill>
                <a:latin typeface="+mj-lt"/>
                <a:cs typeface="+mj-cs"/>
              </a:rPr>
              <a:t>Elementos Básicos de una Red Wi-Fi</a:t>
            </a:r>
          </a:p>
        </p:txBody>
      </p:sp>
      <p:grpSp>
        <p:nvGrpSpPr>
          <p:cNvPr id="3" name="object 3"/>
          <p:cNvGrpSpPr/>
          <p:nvPr/>
        </p:nvGrpSpPr>
        <p:grpSpPr>
          <a:xfrm>
            <a:off x="1143000" y="1828800"/>
            <a:ext cx="7426959" cy="4535805"/>
            <a:chOff x="890016" y="1845564"/>
            <a:chExt cx="7426959" cy="4535805"/>
          </a:xfrm>
        </p:grpSpPr>
        <p:pic>
          <p:nvPicPr>
            <p:cNvPr id="4" name="object 4"/>
            <p:cNvPicPr/>
            <p:nvPr/>
          </p:nvPicPr>
          <p:blipFill>
            <a:blip r:embed="rId2" cstate="print"/>
            <a:stretch>
              <a:fillRect/>
            </a:stretch>
          </p:blipFill>
          <p:spPr>
            <a:xfrm>
              <a:off x="899160" y="1845564"/>
              <a:ext cx="7417308" cy="4535424"/>
            </a:xfrm>
            <a:prstGeom prst="rect">
              <a:avLst/>
            </a:prstGeom>
          </p:spPr>
        </p:pic>
        <p:pic>
          <p:nvPicPr>
            <p:cNvPr id="5" name="object 5"/>
            <p:cNvPicPr/>
            <p:nvPr/>
          </p:nvPicPr>
          <p:blipFill>
            <a:blip r:embed="rId3" cstate="print"/>
            <a:stretch>
              <a:fillRect/>
            </a:stretch>
          </p:blipFill>
          <p:spPr>
            <a:xfrm>
              <a:off x="890016" y="4942332"/>
              <a:ext cx="1886712" cy="1190244"/>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105" y="1606752"/>
            <a:ext cx="2736215" cy="331470"/>
          </a:xfrm>
          <a:prstGeom prst="rect">
            <a:avLst/>
          </a:prstGeom>
        </p:spPr>
        <p:txBody>
          <a:bodyPr vert="horz" wrap="square" lIns="0" tIns="13335" rIns="0" bIns="0" rtlCol="0">
            <a:spAutoFit/>
          </a:bodyPr>
          <a:lstStyle/>
          <a:p>
            <a:pPr marL="298450" indent="-285750">
              <a:lnSpc>
                <a:spcPct val="100000"/>
              </a:lnSpc>
              <a:spcBef>
                <a:spcPts val="105"/>
              </a:spcBef>
              <a:buFont typeface="Wingdings"/>
              <a:buChar char=""/>
              <a:tabLst>
                <a:tab pos="298450" algn="l"/>
              </a:tabLst>
            </a:pPr>
            <a:r>
              <a:rPr sz="2000" b="1" dirty="0">
                <a:solidFill>
                  <a:srgbClr val="006FC0"/>
                </a:solidFill>
                <a:latin typeface="Calibri"/>
                <a:cs typeface="Calibri"/>
              </a:rPr>
              <a:t>Proveedor</a:t>
            </a:r>
            <a:r>
              <a:rPr sz="2000" b="1" spc="85" dirty="0">
                <a:solidFill>
                  <a:srgbClr val="006FC0"/>
                </a:solidFill>
                <a:latin typeface="Calibri"/>
                <a:cs typeface="Calibri"/>
              </a:rPr>
              <a:t> </a:t>
            </a:r>
            <a:r>
              <a:rPr sz="2000" b="1" dirty="0">
                <a:solidFill>
                  <a:srgbClr val="006FC0"/>
                </a:solidFill>
                <a:latin typeface="Calibri"/>
                <a:cs typeface="Calibri"/>
              </a:rPr>
              <a:t>de</a:t>
            </a:r>
            <a:r>
              <a:rPr sz="2000" b="1" spc="120" dirty="0">
                <a:solidFill>
                  <a:srgbClr val="006FC0"/>
                </a:solidFill>
                <a:latin typeface="Calibri"/>
                <a:cs typeface="Calibri"/>
              </a:rPr>
              <a:t> </a:t>
            </a:r>
            <a:r>
              <a:rPr sz="2000" b="1" spc="60" dirty="0">
                <a:solidFill>
                  <a:srgbClr val="006FC0"/>
                </a:solidFill>
                <a:latin typeface="Calibri"/>
                <a:cs typeface="Calibri"/>
              </a:rPr>
              <a:t>Servicio</a:t>
            </a:r>
            <a:endParaRPr sz="2000" dirty="0">
              <a:latin typeface="Calibri"/>
              <a:cs typeface="Calibri"/>
            </a:endParaRPr>
          </a:p>
        </p:txBody>
      </p:sp>
      <p:sp>
        <p:nvSpPr>
          <p:cNvPr id="3" name="object 3"/>
          <p:cNvSpPr txBox="1">
            <a:spLocks noGrp="1"/>
          </p:cNvSpPr>
          <p:nvPr>
            <p:ph type="title"/>
          </p:nvPr>
        </p:nvSpPr>
        <p:spPr>
          <a:xfrm>
            <a:off x="1616202" y="207721"/>
            <a:ext cx="6232398" cy="1366400"/>
          </a:xfrm>
          <a:prstGeom prst="rect">
            <a:avLst/>
          </a:prstGeom>
        </p:spPr>
        <p:txBody>
          <a:bodyPr vert="horz" wrap="square" lIns="0" tIns="12065" rIns="0" bIns="0" rtlCol="0">
            <a:spAutoFit/>
          </a:bodyPr>
          <a:lstStyle/>
          <a:p>
            <a:pPr marL="12700" algn="ctr">
              <a:lnSpc>
                <a:spcPct val="100000"/>
              </a:lnSpc>
              <a:spcBef>
                <a:spcPts val="95"/>
              </a:spcBef>
            </a:pPr>
            <a:r>
              <a:rPr dirty="0"/>
              <a:t>Elementos Básicos de una Red Wi-Fi</a:t>
            </a:r>
          </a:p>
        </p:txBody>
      </p:sp>
      <p:sp>
        <p:nvSpPr>
          <p:cNvPr id="4" name="object 4"/>
          <p:cNvSpPr txBox="1"/>
          <p:nvPr/>
        </p:nvSpPr>
        <p:spPr>
          <a:xfrm>
            <a:off x="1593596" y="2716783"/>
            <a:ext cx="1742439" cy="330835"/>
          </a:xfrm>
          <a:prstGeom prst="rect">
            <a:avLst/>
          </a:prstGeom>
        </p:spPr>
        <p:txBody>
          <a:bodyPr vert="horz" wrap="square" lIns="0" tIns="13335" rIns="0" bIns="0" rtlCol="0">
            <a:spAutoFit/>
          </a:bodyPr>
          <a:lstStyle/>
          <a:p>
            <a:pPr marL="298450" indent="-285750">
              <a:lnSpc>
                <a:spcPct val="100000"/>
              </a:lnSpc>
              <a:spcBef>
                <a:spcPts val="105"/>
              </a:spcBef>
              <a:buFont typeface="Wingdings"/>
              <a:buChar char=""/>
              <a:tabLst>
                <a:tab pos="298450" algn="l"/>
              </a:tabLst>
            </a:pPr>
            <a:r>
              <a:rPr sz="2000" b="1" spc="-10" dirty="0">
                <a:solidFill>
                  <a:srgbClr val="006FC0"/>
                </a:solidFill>
                <a:latin typeface="Calibri"/>
                <a:cs typeface="Calibri"/>
              </a:rPr>
              <a:t>Ordenadores</a:t>
            </a:r>
            <a:endParaRPr sz="2000">
              <a:latin typeface="Calibri"/>
              <a:cs typeface="Calibri"/>
            </a:endParaRPr>
          </a:p>
        </p:txBody>
      </p:sp>
      <p:sp>
        <p:nvSpPr>
          <p:cNvPr id="5" name="object 5"/>
          <p:cNvSpPr txBox="1"/>
          <p:nvPr/>
        </p:nvSpPr>
        <p:spPr>
          <a:xfrm>
            <a:off x="4358385" y="2065782"/>
            <a:ext cx="2295525" cy="1287780"/>
          </a:xfrm>
          <a:prstGeom prst="rect">
            <a:avLst/>
          </a:prstGeom>
        </p:spPr>
        <p:txBody>
          <a:bodyPr vert="horz" wrap="square" lIns="0" tIns="139700" rIns="0" bIns="0" rtlCol="0">
            <a:spAutoFit/>
          </a:bodyPr>
          <a:lstStyle/>
          <a:p>
            <a:pPr marL="12700">
              <a:lnSpc>
                <a:spcPct val="100000"/>
              </a:lnSpc>
              <a:spcBef>
                <a:spcPts val="1100"/>
              </a:spcBef>
            </a:pPr>
            <a:r>
              <a:rPr sz="1800" b="1" spc="150" dirty="0">
                <a:solidFill>
                  <a:srgbClr val="006FC0"/>
                </a:solidFill>
                <a:latin typeface="Calibri"/>
                <a:cs typeface="Calibri"/>
              </a:rPr>
              <a:t>Las</a:t>
            </a:r>
            <a:r>
              <a:rPr sz="1800" b="1" spc="40" dirty="0">
                <a:solidFill>
                  <a:srgbClr val="006FC0"/>
                </a:solidFill>
                <a:latin typeface="Calibri"/>
                <a:cs typeface="Calibri"/>
              </a:rPr>
              <a:t> </a:t>
            </a:r>
            <a:r>
              <a:rPr sz="1800" b="1" spc="45" dirty="0">
                <a:solidFill>
                  <a:srgbClr val="006FC0"/>
                </a:solidFill>
                <a:latin typeface="Calibri"/>
                <a:cs typeface="Calibri"/>
              </a:rPr>
              <a:t>Tarjetas</a:t>
            </a:r>
            <a:r>
              <a:rPr sz="1800" b="1" spc="85" dirty="0">
                <a:solidFill>
                  <a:srgbClr val="006FC0"/>
                </a:solidFill>
                <a:latin typeface="Calibri"/>
                <a:cs typeface="Calibri"/>
              </a:rPr>
              <a:t> </a:t>
            </a:r>
            <a:r>
              <a:rPr sz="1800" b="1" spc="240" dirty="0">
                <a:solidFill>
                  <a:srgbClr val="006FC0"/>
                </a:solidFill>
                <a:latin typeface="Calibri"/>
                <a:cs typeface="Calibri"/>
              </a:rPr>
              <a:t>PC</a:t>
            </a:r>
            <a:r>
              <a:rPr sz="2000" b="1" spc="240" dirty="0">
                <a:solidFill>
                  <a:srgbClr val="006FC0"/>
                </a:solidFill>
                <a:latin typeface="Calibri"/>
                <a:cs typeface="Calibri"/>
              </a:rPr>
              <a:t>I</a:t>
            </a:r>
            <a:endParaRPr sz="2000">
              <a:latin typeface="Calibri"/>
              <a:cs typeface="Calibri"/>
            </a:endParaRPr>
          </a:p>
          <a:p>
            <a:pPr marL="12700">
              <a:lnSpc>
                <a:spcPct val="100000"/>
              </a:lnSpc>
              <a:spcBef>
                <a:spcPts val="900"/>
              </a:spcBef>
            </a:pPr>
            <a:r>
              <a:rPr sz="1800" b="1" spc="150" dirty="0">
                <a:solidFill>
                  <a:srgbClr val="006FC0"/>
                </a:solidFill>
                <a:latin typeface="Calibri"/>
                <a:cs typeface="Calibri"/>
              </a:rPr>
              <a:t>Las</a:t>
            </a:r>
            <a:r>
              <a:rPr sz="1800" b="1" spc="45" dirty="0">
                <a:solidFill>
                  <a:srgbClr val="006FC0"/>
                </a:solidFill>
                <a:latin typeface="Calibri"/>
                <a:cs typeface="Calibri"/>
              </a:rPr>
              <a:t> Tarjetas</a:t>
            </a:r>
            <a:r>
              <a:rPr sz="1800" b="1" spc="65" dirty="0">
                <a:solidFill>
                  <a:srgbClr val="006FC0"/>
                </a:solidFill>
                <a:latin typeface="Calibri"/>
                <a:cs typeface="Calibri"/>
              </a:rPr>
              <a:t> </a:t>
            </a:r>
            <a:r>
              <a:rPr sz="1800" b="1" spc="265" dirty="0">
                <a:solidFill>
                  <a:srgbClr val="006FC0"/>
                </a:solidFill>
                <a:latin typeface="Calibri"/>
                <a:cs typeface="Calibri"/>
              </a:rPr>
              <a:t>PCMCIA</a:t>
            </a:r>
            <a:endParaRPr sz="1800">
              <a:latin typeface="Calibri"/>
              <a:cs typeface="Calibri"/>
            </a:endParaRPr>
          </a:p>
          <a:p>
            <a:pPr marL="53340">
              <a:lnSpc>
                <a:spcPct val="100000"/>
              </a:lnSpc>
              <a:spcBef>
                <a:spcPts val="1320"/>
              </a:spcBef>
            </a:pPr>
            <a:r>
              <a:rPr sz="1800" b="1" spc="150" dirty="0">
                <a:solidFill>
                  <a:srgbClr val="006FC0"/>
                </a:solidFill>
                <a:latin typeface="Calibri"/>
                <a:cs typeface="Calibri"/>
              </a:rPr>
              <a:t>Las</a:t>
            </a:r>
            <a:r>
              <a:rPr sz="1800" b="1" spc="45" dirty="0">
                <a:solidFill>
                  <a:srgbClr val="006FC0"/>
                </a:solidFill>
                <a:latin typeface="Calibri"/>
                <a:cs typeface="Calibri"/>
              </a:rPr>
              <a:t> Tarjetas</a:t>
            </a:r>
            <a:r>
              <a:rPr sz="1800" b="1" spc="80" dirty="0">
                <a:solidFill>
                  <a:srgbClr val="006FC0"/>
                </a:solidFill>
                <a:latin typeface="Calibri"/>
                <a:cs typeface="Calibri"/>
              </a:rPr>
              <a:t> </a:t>
            </a:r>
            <a:r>
              <a:rPr sz="1800" b="1" spc="155" dirty="0">
                <a:solidFill>
                  <a:srgbClr val="006FC0"/>
                </a:solidFill>
                <a:latin typeface="Calibri"/>
                <a:cs typeface="Calibri"/>
              </a:rPr>
              <a:t>USB</a:t>
            </a:r>
            <a:endParaRPr sz="1800">
              <a:latin typeface="Calibri"/>
              <a:cs typeface="Calibri"/>
            </a:endParaRPr>
          </a:p>
        </p:txBody>
      </p:sp>
      <p:sp>
        <p:nvSpPr>
          <p:cNvPr id="6" name="object 6"/>
          <p:cNvSpPr/>
          <p:nvPr/>
        </p:nvSpPr>
        <p:spPr>
          <a:xfrm>
            <a:off x="3803141" y="2506217"/>
            <a:ext cx="447040" cy="767715"/>
          </a:xfrm>
          <a:custGeom>
            <a:avLst/>
            <a:gdLst/>
            <a:ahLst/>
            <a:cxnLst/>
            <a:rect l="l" t="t" r="r" b="b"/>
            <a:pathLst>
              <a:path w="447039" h="767714">
                <a:moveTo>
                  <a:pt x="429895" y="0"/>
                </a:moveTo>
                <a:lnTo>
                  <a:pt x="4572" y="336042"/>
                </a:lnTo>
              </a:path>
              <a:path w="447039" h="767714">
                <a:moveTo>
                  <a:pt x="21336" y="388620"/>
                </a:moveTo>
                <a:lnTo>
                  <a:pt x="446659" y="388620"/>
                </a:lnTo>
              </a:path>
              <a:path w="447039" h="767714">
                <a:moveTo>
                  <a:pt x="0" y="408432"/>
                </a:moveTo>
                <a:lnTo>
                  <a:pt x="425323" y="767588"/>
                </a:lnTo>
              </a:path>
            </a:pathLst>
          </a:custGeom>
          <a:ln w="19812">
            <a:solidFill>
              <a:srgbClr val="9BAD5C"/>
            </a:solidFill>
          </a:ln>
        </p:spPr>
        <p:txBody>
          <a:bodyPr wrap="square" lIns="0" tIns="0" rIns="0" bIns="0" rtlCol="0"/>
          <a:lstStyle/>
          <a:p>
            <a:endParaRPr/>
          </a:p>
        </p:txBody>
      </p:sp>
      <p:sp>
        <p:nvSpPr>
          <p:cNvPr id="7" name="object 7"/>
          <p:cNvSpPr txBox="1"/>
          <p:nvPr/>
        </p:nvSpPr>
        <p:spPr>
          <a:xfrm>
            <a:off x="1602105" y="3775328"/>
            <a:ext cx="3117215" cy="123634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000" b="1" dirty="0">
                <a:solidFill>
                  <a:srgbClr val="006FC0"/>
                </a:solidFill>
                <a:latin typeface="Calibri"/>
                <a:cs typeface="Calibri"/>
              </a:rPr>
              <a:t>Punto</a:t>
            </a:r>
            <a:r>
              <a:rPr sz="2000" b="1" spc="130" dirty="0">
                <a:solidFill>
                  <a:srgbClr val="006FC0"/>
                </a:solidFill>
                <a:latin typeface="Calibri"/>
                <a:cs typeface="Calibri"/>
              </a:rPr>
              <a:t> </a:t>
            </a:r>
            <a:r>
              <a:rPr sz="2000" b="1" dirty="0">
                <a:solidFill>
                  <a:srgbClr val="006FC0"/>
                </a:solidFill>
                <a:latin typeface="Calibri"/>
                <a:cs typeface="Calibri"/>
              </a:rPr>
              <a:t>de</a:t>
            </a:r>
            <a:r>
              <a:rPr sz="2000" b="1" spc="125" dirty="0">
                <a:solidFill>
                  <a:srgbClr val="006FC0"/>
                </a:solidFill>
                <a:latin typeface="Calibri"/>
                <a:cs typeface="Calibri"/>
              </a:rPr>
              <a:t> </a:t>
            </a:r>
            <a:r>
              <a:rPr sz="2000" b="1" spc="65" dirty="0">
                <a:solidFill>
                  <a:srgbClr val="006FC0"/>
                </a:solidFill>
                <a:latin typeface="Calibri"/>
                <a:cs typeface="Calibri"/>
              </a:rPr>
              <a:t>Acceso</a:t>
            </a:r>
            <a:r>
              <a:rPr sz="2000" b="1" spc="110" dirty="0">
                <a:solidFill>
                  <a:srgbClr val="006FC0"/>
                </a:solidFill>
                <a:latin typeface="Calibri"/>
                <a:cs typeface="Calibri"/>
              </a:rPr>
              <a:t> </a:t>
            </a:r>
            <a:r>
              <a:rPr sz="2000" b="1" spc="125" dirty="0">
                <a:solidFill>
                  <a:srgbClr val="006FC0"/>
                </a:solidFill>
                <a:latin typeface="Calibri"/>
                <a:cs typeface="Calibri"/>
              </a:rPr>
              <a:t>(AP)</a:t>
            </a:r>
            <a:endParaRPr sz="2000">
              <a:latin typeface="Calibri"/>
              <a:cs typeface="Calibri"/>
            </a:endParaRPr>
          </a:p>
          <a:p>
            <a:pPr>
              <a:lnSpc>
                <a:spcPct val="100000"/>
              </a:lnSpc>
              <a:spcBef>
                <a:spcPts val="2290"/>
              </a:spcBef>
              <a:buClr>
                <a:srgbClr val="006FC0"/>
              </a:buClr>
              <a:buFont typeface="Wingdings"/>
              <a:buChar char=""/>
            </a:pPr>
            <a:endParaRPr sz="2000">
              <a:latin typeface="Calibri"/>
              <a:cs typeface="Calibri"/>
            </a:endParaRPr>
          </a:p>
          <a:p>
            <a:pPr marL="354965" indent="-342265">
              <a:lnSpc>
                <a:spcPct val="100000"/>
              </a:lnSpc>
              <a:buFont typeface="Wingdings"/>
              <a:buChar char=""/>
              <a:tabLst>
                <a:tab pos="354965" algn="l"/>
              </a:tabLst>
            </a:pPr>
            <a:r>
              <a:rPr sz="2000" b="1" spc="165" dirty="0">
                <a:solidFill>
                  <a:srgbClr val="006FC0"/>
                </a:solidFill>
                <a:latin typeface="Calibri"/>
                <a:cs typeface="Calibri"/>
              </a:rPr>
              <a:t>Los</a:t>
            </a:r>
            <a:r>
              <a:rPr sz="2000" b="1" spc="204" dirty="0">
                <a:solidFill>
                  <a:srgbClr val="006FC0"/>
                </a:solidFill>
                <a:latin typeface="Calibri"/>
                <a:cs typeface="Calibri"/>
              </a:rPr>
              <a:t> </a:t>
            </a:r>
            <a:r>
              <a:rPr sz="2000" b="1" dirty="0">
                <a:solidFill>
                  <a:srgbClr val="006FC0"/>
                </a:solidFill>
                <a:latin typeface="Calibri"/>
                <a:cs typeface="Calibri"/>
              </a:rPr>
              <a:t>Router</a:t>
            </a:r>
            <a:r>
              <a:rPr sz="2000" b="1" spc="190" dirty="0">
                <a:solidFill>
                  <a:srgbClr val="006FC0"/>
                </a:solidFill>
                <a:latin typeface="Calibri"/>
                <a:cs typeface="Calibri"/>
              </a:rPr>
              <a:t> </a:t>
            </a:r>
            <a:r>
              <a:rPr sz="2000" b="1" spc="35" dirty="0">
                <a:solidFill>
                  <a:srgbClr val="006FC0"/>
                </a:solidFill>
                <a:latin typeface="Calibri"/>
                <a:cs typeface="Calibri"/>
              </a:rPr>
              <a:t>Inalámbricos</a:t>
            </a:r>
            <a:endParaRPr sz="2000">
              <a:latin typeface="Calibri"/>
              <a:cs typeface="Calibri"/>
            </a:endParaRPr>
          </a:p>
        </p:txBody>
      </p:sp>
      <p:pic>
        <p:nvPicPr>
          <p:cNvPr id="8" name="object 8"/>
          <p:cNvPicPr/>
          <p:nvPr/>
        </p:nvPicPr>
        <p:blipFill>
          <a:blip r:embed="rId2" cstate="print"/>
          <a:stretch>
            <a:fillRect/>
          </a:stretch>
        </p:blipFill>
        <p:spPr>
          <a:xfrm>
            <a:off x="7027164" y="5373623"/>
            <a:ext cx="1885187" cy="11902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0473" y="211074"/>
            <a:ext cx="8247380" cy="3103157"/>
          </a:xfrm>
          <a:prstGeom prst="rect">
            <a:avLst/>
          </a:prstGeom>
        </p:spPr>
        <p:txBody>
          <a:bodyPr vert="horz" wrap="square" lIns="0" tIns="12700" rIns="0" bIns="0" rtlCol="0">
            <a:spAutoFit/>
          </a:bodyPr>
          <a:lstStyle/>
          <a:p>
            <a:pPr marL="297815" marR="329565" indent="-285750" algn="just">
              <a:lnSpc>
                <a:spcPct val="100000"/>
              </a:lnSpc>
              <a:spcBef>
                <a:spcPts val="100"/>
              </a:spcBef>
              <a:buFont typeface="Wingdings"/>
              <a:buChar char=""/>
              <a:tabLst>
                <a:tab pos="299085" algn="l"/>
              </a:tabLst>
            </a:pPr>
            <a:r>
              <a:rPr sz="2400" b="1" i="1" dirty="0">
                <a:solidFill>
                  <a:schemeClr val="tx2"/>
                </a:solidFill>
              </a:rPr>
              <a:t>Punto de Acceso (AP): </a:t>
            </a:r>
            <a:r>
              <a:rPr sz="2400" dirty="0">
                <a:solidFill>
                  <a:schemeClr val="tx2"/>
                </a:solidFill>
              </a:rPr>
              <a:t>Es el dispositivo que gestiona la información 	transmitida Y la hace llegar a destino. Asimismo, proporciona la unión entre la 	red Wi-Fi y la Red fija.</a:t>
            </a:r>
          </a:p>
          <a:p>
            <a:pPr marL="264160" marR="5080" algn="just">
              <a:lnSpc>
                <a:spcPct val="101099"/>
              </a:lnSpc>
              <a:spcBef>
                <a:spcPts val="1045"/>
              </a:spcBef>
            </a:pPr>
            <a:r>
              <a:rPr sz="2400" dirty="0">
                <a:solidFill>
                  <a:schemeClr val="tx2"/>
                </a:solidFill>
              </a:rPr>
              <a:t>Un punto de acceso es un “concentrador” inalámbrico. Que conecta entre sí los nodos de la red inalámbrica</a:t>
            </a:r>
          </a:p>
          <a:p>
            <a:pPr marL="264160" marR="7620" algn="just">
              <a:lnSpc>
                <a:spcPct val="100000"/>
              </a:lnSpc>
              <a:spcBef>
                <a:spcPts val="5"/>
              </a:spcBef>
            </a:pPr>
            <a:r>
              <a:rPr sz="2400" dirty="0">
                <a:solidFill>
                  <a:schemeClr val="tx2"/>
                </a:solidFill>
              </a:rPr>
              <a:t>Un conjunto de puntos de acceso (coordinados) se pueden conectar unos con otros para crear una gran red inalámbrica.</a:t>
            </a:r>
          </a:p>
        </p:txBody>
      </p:sp>
      <p:pic>
        <p:nvPicPr>
          <p:cNvPr id="3" name="object 3"/>
          <p:cNvPicPr/>
          <p:nvPr/>
        </p:nvPicPr>
        <p:blipFill>
          <a:blip r:embed="rId2" cstate="print"/>
          <a:stretch>
            <a:fillRect/>
          </a:stretch>
        </p:blipFill>
        <p:spPr>
          <a:xfrm>
            <a:off x="1123035" y="3543770"/>
            <a:ext cx="7382256" cy="32567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4836" y="784351"/>
            <a:ext cx="8284363" cy="3732047"/>
          </a:xfrm>
          <a:prstGeom prst="rect">
            <a:avLst/>
          </a:prstGeom>
        </p:spPr>
        <p:txBody>
          <a:bodyPr vert="horz" wrap="square" lIns="0" tIns="8890" rIns="0" bIns="0" rtlCol="0">
            <a:spAutoFit/>
          </a:bodyPr>
          <a:lstStyle/>
          <a:p>
            <a:pPr marL="354965" marR="19685" indent="-342900" algn="just">
              <a:lnSpc>
                <a:spcPct val="101299"/>
              </a:lnSpc>
              <a:spcBef>
                <a:spcPts val="70"/>
              </a:spcBef>
              <a:buFont typeface="Arial" panose="020B0604020202020204" pitchFamily="34" charset="0"/>
              <a:buChar char="•"/>
              <a:tabLst>
                <a:tab pos="299085" algn="l"/>
              </a:tabLst>
            </a:pPr>
            <a:r>
              <a:rPr sz="2400" b="1" i="1" dirty="0">
                <a:solidFill>
                  <a:schemeClr val="tx2"/>
                </a:solidFill>
              </a:rPr>
              <a:t>Los Router Inalámbricos</a:t>
            </a:r>
            <a:r>
              <a:rPr sz="2400" dirty="0">
                <a:solidFill>
                  <a:schemeClr val="tx2"/>
                </a:solidFill>
              </a:rPr>
              <a:t>: son dispositivos compuestos, especialmente 	diseñados para redes pequeñas (hogar o pequeña </a:t>
            </a:r>
            <a:r>
              <a:rPr sz="2400" dirty="0" err="1">
                <a:solidFill>
                  <a:schemeClr val="tx2"/>
                </a:solidFill>
              </a:rPr>
              <a:t>oficina</a:t>
            </a:r>
            <a:r>
              <a:rPr sz="2400" dirty="0">
                <a:solidFill>
                  <a:schemeClr val="tx2"/>
                </a:solidFill>
              </a:rPr>
              <a:t>)</a:t>
            </a:r>
            <a:r>
              <a:rPr lang="es-ES" sz="2400" dirty="0">
                <a:solidFill>
                  <a:schemeClr val="tx2"/>
                </a:solidFill>
              </a:rPr>
              <a:t> </a:t>
            </a:r>
            <a:r>
              <a:rPr sz="2400" dirty="0">
                <a:solidFill>
                  <a:schemeClr val="tx2"/>
                </a:solidFill>
              </a:rPr>
              <a:t>un Router es el encargado de interconectar redes, por ejemplo, nuestra red del hogar con Internet)</a:t>
            </a:r>
            <a:endParaRPr lang="es-ES" sz="2400" dirty="0">
              <a:solidFill>
                <a:schemeClr val="tx2"/>
              </a:solidFill>
            </a:endParaRPr>
          </a:p>
          <a:p>
            <a:pPr marL="354965" marR="19685" indent="-342900" algn="just">
              <a:lnSpc>
                <a:spcPct val="101299"/>
              </a:lnSpc>
              <a:spcBef>
                <a:spcPts val="70"/>
              </a:spcBef>
              <a:buFont typeface="Arial" panose="020B0604020202020204" pitchFamily="34" charset="0"/>
              <a:buChar char="•"/>
              <a:tabLst>
                <a:tab pos="299085" algn="l"/>
              </a:tabLst>
            </a:pPr>
            <a:r>
              <a:rPr sz="2400" dirty="0">
                <a:solidFill>
                  <a:schemeClr val="tx2"/>
                </a:solidFill>
              </a:rPr>
              <a:t>Los Enrutadores pueden hacer más eficiente el transporte de paquetes entre las redes ya que permiten determinar la mejor ruta que puede seguir un paquete de datos para llegar a su destino</a:t>
            </a:r>
          </a:p>
          <a:p>
            <a:pPr marL="356870" marR="68580" indent="-342900" algn="just">
              <a:lnSpc>
                <a:spcPct val="100000"/>
              </a:lnSpc>
              <a:buFont typeface="Arial" panose="020B0604020202020204" pitchFamily="34" charset="0"/>
              <a:buChar char="•"/>
              <a:tabLst>
                <a:tab pos="300990" algn="l"/>
              </a:tabLst>
            </a:pPr>
            <a:r>
              <a:rPr sz="2400" dirty="0">
                <a:solidFill>
                  <a:schemeClr val="tx2"/>
                </a:solidFill>
              </a:rPr>
              <a:t>Un Enrutador inalámbrico se encargará de realizar la traducción de direcciones de red (NAT) o enmascaramiento.</a:t>
            </a:r>
          </a:p>
        </p:txBody>
      </p:sp>
      <p:sp>
        <p:nvSpPr>
          <p:cNvPr id="3" name="object 3"/>
          <p:cNvSpPr txBox="1"/>
          <p:nvPr/>
        </p:nvSpPr>
        <p:spPr>
          <a:xfrm>
            <a:off x="775259" y="4949391"/>
            <a:ext cx="7593482" cy="1106329"/>
          </a:xfrm>
          <a:prstGeom prst="rect">
            <a:avLst/>
          </a:prstGeom>
        </p:spPr>
        <p:txBody>
          <a:bodyPr vert="horz" wrap="square" lIns="0" tIns="9525" rIns="0" bIns="0" rtlCol="0">
            <a:spAutoFit/>
          </a:bodyPr>
          <a:lstStyle/>
          <a:p>
            <a:pPr marL="12700" marR="5080" algn="just">
              <a:lnSpc>
                <a:spcPct val="101099"/>
              </a:lnSpc>
              <a:spcBef>
                <a:spcPts val="75"/>
              </a:spcBef>
            </a:pPr>
            <a:r>
              <a:rPr sz="2400" b="1" i="1" dirty="0">
                <a:solidFill>
                  <a:schemeClr val="tx2"/>
                </a:solidFill>
              </a:rPr>
              <a:t>NAT (Network address traduction) </a:t>
            </a:r>
            <a:r>
              <a:rPr sz="2400" dirty="0">
                <a:solidFill>
                  <a:schemeClr val="tx2"/>
                </a:solidFill>
              </a:rPr>
              <a:t>permite comunicar computadores de una red interna, que no tienen una dirección conocida, a una red externa como Internet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32676" y="5201411"/>
            <a:ext cx="2211323" cy="1656587"/>
          </a:xfrm>
          <a:prstGeom prst="rect">
            <a:avLst/>
          </a:prstGeom>
        </p:spPr>
      </p:pic>
      <p:pic>
        <p:nvPicPr>
          <p:cNvPr id="4" name="object 4"/>
          <p:cNvPicPr/>
          <p:nvPr/>
        </p:nvPicPr>
        <p:blipFill>
          <a:blip r:embed="rId3" cstate="print"/>
          <a:stretch>
            <a:fillRect/>
          </a:stretch>
        </p:blipFill>
        <p:spPr>
          <a:xfrm>
            <a:off x="642912" y="1143000"/>
            <a:ext cx="7786077" cy="4043172"/>
          </a:xfrm>
          <a:prstGeom prst="rect">
            <a:avLst/>
          </a:prstGeom>
        </p:spPr>
      </p:pic>
      <p:graphicFrame>
        <p:nvGraphicFramePr>
          <p:cNvPr id="5" name="object 5"/>
          <p:cNvGraphicFramePr>
            <a:graphicFrameLocks noGrp="1"/>
          </p:cNvGraphicFramePr>
          <p:nvPr/>
        </p:nvGraphicFramePr>
        <p:xfrm>
          <a:off x="628624" y="1128712"/>
          <a:ext cx="7788273" cy="4043045"/>
        </p:xfrm>
        <a:graphic>
          <a:graphicData uri="http://schemas.openxmlformats.org/drawingml/2006/table">
            <a:tbl>
              <a:tblPr firstRow="1" bandRow="1">
                <a:tableStyleId>{2D5ABB26-0587-4C30-8999-92F81FD0307C}</a:tableStyleId>
              </a:tblPr>
              <a:tblGrid>
                <a:gridCol w="1486535">
                  <a:extLst>
                    <a:ext uri="{9D8B030D-6E8A-4147-A177-3AD203B41FA5}">
                      <a16:colId xmlns:a16="http://schemas.microsoft.com/office/drawing/2014/main" val="20000"/>
                    </a:ext>
                  </a:extLst>
                </a:gridCol>
                <a:gridCol w="1821179">
                  <a:extLst>
                    <a:ext uri="{9D8B030D-6E8A-4147-A177-3AD203B41FA5}">
                      <a16:colId xmlns:a16="http://schemas.microsoft.com/office/drawing/2014/main" val="20001"/>
                    </a:ext>
                  </a:extLst>
                </a:gridCol>
                <a:gridCol w="1675130">
                  <a:extLst>
                    <a:ext uri="{9D8B030D-6E8A-4147-A177-3AD203B41FA5}">
                      <a16:colId xmlns:a16="http://schemas.microsoft.com/office/drawing/2014/main" val="20002"/>
                    </a:ext>
                  </a:extLst>
                </a:gridCol>
                <a:gridCol w="1675129">
                  <a:extLst>
                    <a:ext uri="{9D8B030D-6E8A-4147-A177-3AD203B41FA5}">
                      <a16:colId xmlns:a16="http://schemas.microsoft.com/office/drawing/2014/main" val="20003"/>
                    </a:ext>
                  </a:extLst>
                </a:gridCol>
                <a:gridCol w="1130300">
                  <a:extLst>
                    <a:ext uri="{9D8B030D-6E8A-4147-A177-3AD203B41FA5}">
                      <a16:colId xmlns:a16="http://schemas.microsoft.com/office/drawing/2014/main" val="20004"/>
                    </a:ext>
                  </a:extLst>
                </a:gridCol>
              </a:tblGrid>
              <a:tr h="609600">
                <a:tc>
                  <a:txBody>
                    <a:bodyPr/>
                    <a:lstStyle/>
                    <a:p>
                      <a:pPr marL="49530">
                        <a:lnSpc>
                          <a:spcPct val="100000"/>
                        </a:lnSpc>
                        <a:spcBef>
                          <a:spcPts val="1070"/>
                        </a:spcBef>
                      </a:pPr>
                      <a:r>
                        <a:rPr sz="2000" b="1" spc="-10" dirty="0">
                          <a:latin typeface="Calibri"/>
                          <a:cs typeface="Calibri"/>
                        </a:rPr>
                        <a:t>Estándar</a:t>
                      </a:r>
                      <a:endParaRPr sz="2000">
                        <a:latin typeface="Calibri"/>
                        <a:cs typeface="Calibri"/>
                      </a:endParaRPr>
                    </a:p>
                  </a:txBody>
                  <a:tcPr marL="0" marR="0" marT="13589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ts val="2275"/>
                        </a:lnSpc>
                      </a:pPr>
                      <a:r>
                        <a:rPr sz="2000" b="1" spc="-10" dirty="0">
                          <a:latin typeface="Calibri"/>
                          <a:cs typeface="Calibri"/>
                        </a:rPr>
                        <a:t>Velocidad</a:t>
                      </a:r>
                      <a:endParaRPr sz="2000">
                        <a:latin typeface="Calibri"/>
                        <a:cs typeface="Calibri"/>
                      </a:endParaRPr>
                    </a:p>
                    <a:p>
                      <a:pPr marL="50165">
                        <a:lnSpc>
                          <a:spcPct val="100000"/>
                        </a:lnSpc>
                      </a:pPr>
                      <a:r>
                        <a:rPr sz="2000" b="1" spc="-10" dirty="0">
                          <a:latin typeface="Calibri"/>
                          <a:cs typeface="Calibri"/>
                        </a:rPr>
                        <a:t>(teórica)</a:t>
                      </a:r>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ts val="2275"/>
                        </a:lnSpc>
                      </a:pPr>
                      <a:r>
                        <a:rPr sz="2000" b="1" spc="-10" dirty="0">
                          <a:latin typeface="Calibri"/>
                          <a:cs typeface="Calibri"/>
                        </a:rPr>
                        <a:t>Velocidad</a:t>
                      </a:r>
                      <a:endParaRPr sz="2000">
                        <a:latin typeface="Calibri"/>
                        <a:cs typeface="Calibri"/>
                      </a:endParaRPr>
                    </a:p>
                    <a:p>
                      <a:pPr marL="50165">
                        <a:lnSpc>
                          <a:spcPct val="100000"/>
                        </a:lnSpc>
                      </a:pPr>
                      <a:r>
                        <a:rPr sz="2000" b="1" spc="-10" dirty="0">
                          <a:latin typeface="Calibri"/>
                          <a:cs typeface="Calibri"/>
                        </a:rPr>
                        <a:t>(práctica)</a:t>
                      </a:r>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ct val="100000"/>
                        </a:lnSpc>
                        <a:spcBef>
                          <a:spcPts val="1070"/>
                        </a:spcBef>
                      </a:pPr>
                      <a:r>
                        <a:rPr sz="2000" b="1" spc="-10" dirty="0">
                          <a:latin typeface="Calibri"/>
                          <a:cs typeface="Calibri"/>
                        </a:rPr>
                        <a:t>Banda</a:t>
                      </a:r>
                      <a:endParaRPr sz="2000">
                        <a:latin typeface="Calibri"/>
                        <a:cs typeface="Calibri"/>
                      </a:endParaRPr>
                    </a:p>
                  </a:txBody>
                  <a:tcPr marL="0" marR="0" marT="13589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800">
                        <a:lnSpc>
                          <a:spcPct val="100000"/>
                        </a:lnSpc>
                        <a:spcBef>
                          <a:spcPts val="1070"/>
                        </a:spcBef>
                      </a:pPr>
                      <a:r>
                        <a:rPr sz="2000" b="1" spc="-25" dirty="0">
                          <a:latin typeface="Calibri"/>
                          <a:cs typeface="Calibri"/>
                        </a:rPr>
                        <a:t>Año</a:t>
                      </a:r>
                      <a:endParaRPr sz="2000">
                        <a:latin typeface="Calibri"/>
                        <a:cs typeface="Calibri"/>
                      </a:endParaRPr>
                    </a:p>
                  </a:txBody>
                  <a:tcPr marL="0" marR="0" marT="13589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342900">
                <a:tc>
                  <a:txBody>
                    <a:bodyPr/>
                    <a:lstStyle/>
                    <a:p>
                      <a:pPr marL="49530">
                        <a:lnSpc>
                          <a:spcPct val="100000"/>
                        </a:lnSpc>
                        <a:spcBef>
                          <a:spcPts val="25"/>
                        </a:spcBef>
                      </a:pPr>
                      <a:r>
                        <a:rPr sz="2000" b="1" spc="-10" dirty="0">
                          <a:latin typeface="Calibri"/>
                          <a:cs typeface="Calibri"/>
                        </a:rPr>
                        <a:t>802.11</a:t>
                      </a:r>
                      <a:endParaRPr sz="2000">
                        <a:latin typeface="Calibri"/>
                        <a:cs typeface="Calibri"/>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ct val="100000"/>
                        </a:lnSpc>
                        <a:spcBef>
                          <a:spcPts val="25"/>
                        </a:spcBef>
                      </a:pPr>
                      <a:r>
                        <a:rPr sz="2000" dirty="0">
                          <a:latin typeface="Calibri"/>
                          <a:cs typeface="Calibri"/>
                        </a:rPr>
                        <a:t>2</a:t>
                      </a:r>
                      <a:r>
                        <a:rPr sz="2000" spc="-5" dirty="0">
                          <a:latin typeface="Calibri"/>
                          <a:cs typeface="Calibri"/>
                        </a:rPr>
                        <a:t> </a:t>
                      </a:r>
                      <a:r>
                        <a:rPr sz="2000" spc="-20" dirty="0">
                          <a:latin typeface="Calibri"/>
                          <a:cs typeface="Calibri"/>
                        </a:rPr>
                        <a:t>Mbps</a:t>
                      </a:r>
                      <a:endParaRPr sz="2000">
                        <a:latin typeface="Calibri"/>
                        <a:cs typeface="Calibri"/>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ct val="100000"/>
                        </a:lnSpc>
                        <a:spcBef>
                          <a:spcPts val="25"/>
                        </a:spcBef>
                      </a:pPr>
                      <a:r>
                        <a:rPr sz="2000" dirty="0">
                          <a:latin typeface="Calibri"/>
                          <a:cs typeface="Calibri"/>
                        </a:rPr>
                        <a:t>1 </a:t>
                      </a:r>
                      <a:r>
                        <a:rPr sz="2000" spc="-20" dirty="0">
                          <a:latin typeface="Calibri"/>
                          <a:cs typeface="Calibri"/>
                        </a:rPr>
                        <a:t>Mbps</a:t>
                      </a:r>
                      <a:endParaRPr sz="2000">
                        <a:latin typeface="Calibri"/>
                        <a:cs typeface="Calibri"/>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800">
                        <a:lnSpc>
                          <a:spcPct val="100000"/>
                        </a:lnSpc>
                        <a:spcBef>
                          <a:spcPts val="25"/>
                        </a:spcBef>
                      </a:pPr>
                      <a:r>
                        <a:rPr sz="2000" spc="-20" dirty="0">
                          <a:latin typeface="Calibri"/>
                          <a:cs typeface="Calibri"/>
                        </a:rPr>
                        <a:t>1997</a:t>
                      </a:r>
                      <a:endParaRPr sz="2000">
                        <a:latin typeface="Calibri"/>
                        <a:cs typeface="Calibri"/>
                      </a:endParaRPr>
                    </a:p>
                  </a:txBody>
                  <a:tcPr marL="0" marR="0" marT="317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762000">
                <a:tc>
                  <a:txBody>
                    <a:bodyPr/>
                    <a:lstStyle/>
                    <a:p>
                      <a:pPr marL="49530">
                        <a:lnSpc>
                          <a:spcPct val="100000"/>
                        </a:lnSpc>
                        <a:spcBef>
                          <a:spcPts val="1675"/>
                        </a:spcBef>
                      </a:pPr>
                      <a:r>
                        <a:rPr sz="2000" b="1" spc="-10" dirty="0">
                          <a:latin typeface="Calibri"/>
                          <a:cs typeface="Calibri"/>
                        </a:rPr>
                        <a:t>802.11a</a:t>
                      </a:r>
                      <a:endParaRPr sz="2000">
                        <a:latin typeface="Calibri"/>
                        <a:cs typeface="Calibri"/>
                      </a:endParaRPr>
                    </a:p>
                  </a:txBody>
                  <a:tcPr marL="0" marR="0" marT="2127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ct val="100000"/>
                        </a:lnSpc>
                        <a:spcBef>
                          <a:spcPts val="1675"/>
                        </a:spcBef>
                      </a:pPr>
                      <a:r>
                        <a:rPr sz="2000" dirty="0">
                          <a:latin typeface="Calibri"/>
                          <a:cs typeface="Calibri"/>
                        </a:rPr>
                        <a:t>54</a:t>
                      </a:r>
                      <a:r>
                        <a:rPr sz="2000" spc="-30" dirty="0">
                          <a:latin typeface="Calibri"/>
                          <a:cs typeface="Calibri"/>
                        </a:rPr>
                        <a:t> </a:t>
                      </a:r>
                      <a:r>
                        <a:rPr sz="2000" spc="-20" dirty="0">
                          <a:latin typeface="Calibri"/>
                          <a:cs typeface="Calibri"/>
                        </a:rPr>
                        <a:t>Mbps</a:t>
                      </a:r>
                      <a:endParaRPr sz="2000">
                        <a:latin typeface="Calibri"/>
                        <a:cs typeface="Calibri"/>
                      </a:endParaRPr>
                    </a:p>
                  </a:txBody>
                  <a:tcPr marL="0" marR="0" marT="2127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ct val="100000"/>
                        </a:lnSpc>
                        <a:spcBef>
                          <a:spcPts val="1675"/>
                        </a:spcBef>
                      </a:pPr>
                      <a:r>
                        <a:rPr sz="2000" dirty="0">
                          <a:latin typeface="Calibri"/>
                          <a:cs typeface="Calibri"/>
                        </a:rPr>
                        <a:t>22</a:t>
                      </a:r>
                      <a:r>
                        <a:rPr sz="2000" spc="-25" dirty="0">
                          <a:latin typeface="Calibri"/>
                          <a:cs typeface="Calibri"/>
                        </a:rPr>
                        <a:t> </a:t>
                      </a:r>
                      <a:r>
                        <a:rPr sz="2000" spc="-20" dirty="0">
                          <a:latin typeface="Calibri"/>
                          <a:cs typeface="Calibri"/>
                        </a:rPr>
                        <a:t>Mbps</a:t>
                      </a:r>
                      <a:endParaRPr sz="2000">
                        <a:latin typeface="Calibri"/>
                        <a:cs typeface="Calibri"/>
                      </a:endParaRPr>
                    </a:p>
                  </a:txBody>
                  <a:tcPr marL="0" marR="0" marT="2127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ct val="100000"/>
                        </a:lnSpc>
                        <a:spcBef>
                          <a:spcPts val="1675"/>
                        </a:spcBef>
                      </a:pPr>
                      <a:r>
                        <a:rPr sz="2000" dirty="0">
                          <a:latin typeface="Calibri"/>
                          <a:cs typeface="Calibri"/>
                        </a:rPr>
                        <a:t>5,4</a:t>
                      </a:r>
                      <a:r>
                        <a:rPr sz="2000" spc="-10" dirty="0">
                          <a:latin typeface="Calibri"/>
                          <a:cs typeface="Calibri"/>
                        </a:rPr>
                        <a:t> G[hz]</a:t>
                      </a:r>
                      <a:endParaRPr sz="2000">
                        <a:latin typeface="Calibri"/>
                        <a:cs typeface="Calibri"/>
                      </a:endParaRPr>
                    </a:p>
                  </a:txBody>
                  <a:tcPr marL="0" marR="0" marT="2127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800">
                        <a:lnSpc>
                          <a:spcPct val="100000"/>
                        </a:lnSpc>
                        <a:spcBef>
                          <a:spcPts val="1675"/>
                        </a:spcBef>
                      </a:pPr>
                      <a:r>
                        <a:rPr sz="2000" spc="-20" dirty="0">
                          <a:latin typeface="Calibri"/>
                          <a:cs typeface="Calibri"/>
                        </a:rPr>
                        <a:t>1999</a:t>
                      </a:r>
                      <a:endParaRPr sz="2000">
                        <a:latin typeface="Calibri"/>
                        <a:cs typeface="Calibri"/>
                      </a:endParaRPr>
                    </a:p>
                  </a:txBody>
                  <a:tcPr marL="0" marR="0" marT="21272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785495">
                <a:tc>
                  <a:txBody>
                    <a:bodyPr/>
                    <a:lstStyle/>
                    <a:p>
                      <a:pPr marL="49530">
                        <a:lnSpc>
                          <a:spcPct val="100000"/>
                        </a:lnSpc>
                        <a:spcBef>
                          <a:spcPts val="1770"/>
                        </a:spcBef>
                      </a:pPr>
                      <a:r>
                        <a:rPr sz="2000" b="1" spc="-10" dirty="0">
                          <a:latin typeface="Calibri"/>
                          <a:cs typeface="Calibri"/>
                        </a:rPr>
                        <a:t>802.11b</a:t>
                      </a:r>
                      <a:endParaRPr sz="2000">
                        <a:latin typeface="Calibri"/>
                        <a:cs typeface="Calibri"/>
                      </a:endParaRPr>
                    </a:p>
                  </a:txBody>
                  <a:tcPr marL="0" marR="0" marT="22479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ct val="100000"/>
                        </a:lnSpc>
                        <a:spcBef>
                          <a:spcPts val="1770"/>
                        </a:spcBef>
                      </a:pPr>
                      <a:r>
                        <a:rPr sz="2000" dirty="0">
                          <a:latin typeface="Calibri"/>
                          <a:cs typeface="Calibri"/>
                        </a:rPr>
                        <a:t>11</a:t>
                      </a:r>
                      <a:r>
                        <a:rPr sz="2000" spc="-25" dirty="0">
                          <a:latin typeface="Calibri"/>
                          <a:cs typeface="Calibri"/>
                        </a:rPr>
                        <a:t> </a:t>
                      </a:r>
                      <a:r>
                        <a:rPr sz="2000" spc="-20" dirty="0">
                          <a:latin typeface="Calibri"/>
                          <a:cs typeface="Calibri"/>
                        </a:rPr>
                        <a:t>Mbps</a:t>
                      </a:r>
                      <a:endParaRPr sz="2000">
                        <a:latin typeface="Calibri"/>
                        <a:cs typeface="Calibri"/>
                      </a:endParaRPr>
                    </a:p>
                  </a:txBody>
                  <a:tcPr marL="0" marR="0" marT="22479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ct val="100000"/>
                        </a:lnSpc>
                        <a:spcBef>
                          <a:spcPts val="1770"/>
                        </a:spcBef>
                      </a:pPr>
                      <a:r>
                        <a:rPr sz="2000" dirty="0">
                          <a:latin typeface="Calibri"/>
                          <a:cs typeface="Calibri"/>
                        </a:rPr>
                        <a:t>6 </a:t>
                      </a:r>
                      <a:r>
                        <a:rPr sz="2000" spc="-20" dirty="0">
                          <a:latin typeface="Calibri"/>
                          <a:cs typeface="Calibri"/>
                        </a:rPr>
                        <a:t>Mbps</a:t>
                      </a:r>
                      <a:endParaRPr sz="2000">
                        <a:latin typeface="Calibri"/>
                        <a:cs typeface="Calibri"/>
                      </a:endParaRPr>
                    </a:p>
                  </a:txBody>
                  <a:tcPr marL="0" marR="0" marT="22479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165">
                        <a:lnSpc>
                          <a:spcPct val="100000"/>
                        </a:lnSpc>
                        <a:spcBef>
                          <a:spcPts val="1770"/>
                        </a:spcBef>
                      </a:pPr>
                      <a:r>
                        <a:rPr sz="2000" dirty="0">
                          <a:latin typeface="Calibri"/>
                          <a:cs typeface="Calibri"/>
                        </a:rPr>
                        <a:t>2,4</a:t>
                      </a:r>
                      <a:r>
                        <a:rPr sz="2000" spc="-10" dirty="0">
                          <a:latin typeface="Calibri"/>
                          <a:cs typeface="Calibri"/>
                        </a:rPr>
                        <a:t> G[hz]</a:t>
                      </a:r>
                      <a:endParaRPr sz="2000">
                        <a:latin typeface="Calibri"/>
                        <a:cs typeface="Calibri"/>
                      </a:endParaRPr>
                    </a:p>
                  </a:txBody>
                  <a:tcPr marL="0" marR="0" marT="22479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800">
                        <a:lnSpc>
                          <a:spcPct val="100000"/>
                        </a:lnSpc>
                        <a:spcBef>
                          <a:spcPts val="1770"/>
                        </a:spcBef>
                      </a:pPr>
                      <a:r>
                        <a:rPr sz="2000" spc="-20" dirty="0">
                          <a:latin typeface="Calibri"/>
                          <a:cs typeface="Calibri"/>
                        </a:rPr>
                        <a:t>1999</a:t>
                      </a:r>
                      <a:endParaRPr sz="2000">
                        <a:latin typeface="Calibri"/>
                        <a:cs typeface="Calibri"/>
                      </a:endParaRPr>
                    </a:p>
                  </a:txBody>
                  <a:tcPr marL="0" marR="0" marT="22479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543050">
                <a:tc>
                  <a:txBody>
                    <a:bodyPr/>
                    <a:lstStyle/>
                    <a:p>
                      <a:pPr>
                        <a:lnSpc>
                          <a:spcPct val="100000"/>
                        </a:lnSpc>
                      </a:pPr>
                      <a:endParaRPr sz="2000">
                        <a:latin typeface="Times New Roman"/>
                        <a:cs typeface="Times New Roman"/>
                      </a:endParaRPr>
                    </a:p>
                    <a:p>
                      <a:pPr>
                        <a:lnSpc>
                          <a:spcPct val="100000"/>
                        </a:lnSpc>
                        <a:spcBef>
                          <a:spcPts val="150"/>
                        </a:spcBef>
                      </a:pPr>
                      <a:endParaRPr sz="2000">
                        <a:latin typeface="Times New Roman"/>
                        <a:cs typeface="Times New Roman"/>
                      </a:endParaRPr>
                    </a:p>
                    <a:p>
                      <a:pPr marL="49530">
                        <a:lnSpc>
                          <a:spcPct val="100000"/>
                        </a:lnSpc>
                      </a:pPr>
                      <a:r>
                        <a:rPr sz="2000" b="1" spc="-10" dirty="0">
                          <a:latin typeface="Calibri"/>
                          <a:cs typeface="Calibri"/>
                        </a:rPr>
                        <a:t>802.11n</a:t>
                      </a:r>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000">
                        <a:latin typeface="Times New Roman"/>
                        <a:cs typeface="Times New Roman"/>
                      </a:endParaRPr>
                    </a:p>
                    <a:p>
                      <a:pPr>
                        <a:lnSpc>
                          <a:spcPct val="100000"/>
                        </a:lnSpc>
                        <a:spcBef>
                          <a:spcPts val="150"/>
                        </a:spcBef>
                      </a:pPr>
                      <a:endParaRPr sz="2000">
                        <a:latin typeface="Times New Roman"/>
                        <a:cs typeface="Times New Roman"/>
                      </a:endParaRPr>
                    </a:p>
                    <a:p>
                      <a:pPr marL="50165">
                        <a:lnSpc>
                          <a:spcPct val="100000"/>
                        </a:lnSpc>
                      </a:pPr>
                      <a:r>
                        <a:rPr sz="2000" dirty="0">
                          <a:latin typeface="Calibri"/>
                          <a:cs typeface="Calibri"/>
                        </a:rPr>
                        <a:t>600</a:t>
                      </a:r>
                      <a:r>
                        <a:rPr sz="2000" spc="-15" dirty="0">
                          <a:latin typeface="Calibri"/>
                          <a:cs typeface="Calibri"/>
                        </a:rPr>
                        <a:t> </a:t>
                      </a:r>
                      <a:r>
                        <a:rPr sz="2000" spc="-20" dirty="0">
                          <a:latin typeface="Calibri"/>
                          <a:cs typeface="Calibri"/>
                        </a:rPr>
                        <a:t>Mbps</a:t>
                      </a:r>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50165">
                        <a:lnSpc>
                          <a:spcPct val="100000"/>
                        </a:lnSpc>
                      </a:pPr>
                      <a:r>
                        <a:rPr sz="2000" dirty="0">
                          <a:latin typeface="Calibri"/>
                          <a:cs typeface="Calibri"/>
                        </a:rPr>
                        <a:t>100</a:t>
                      </a:r>
                      <a:r>
                        <a:rPr sz="2000" spc="-15" dirty="0">
                          <a:latin typeface="Calibri"/>
                          <a:cs typeface="Calibri"/>
                        </a:rPr>
                        <a:t> </a:t>
                      </a:r>
                      <a:r>
                        <a:rPr sz="2000" spc="-20" dirty="0">
                          <a:latin typeface="Calibri"/>
                          <a:cs typeface="Calibri"/>
                        </a:rPr>
                        <a:t>Mbps</a:t>
                      </a:r>
                      <a:endParaRPr sz="2000" dirty="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spcBef>
                          <a:spcPts val="1250"/>
                        </a:spcBef>
                      </a:pPr>
                      <a:endParaRPr sz="2000">
                        <a:latin typeface="Times New Roman"/>
                        <a:cs typeface="Times New Roman"/>
                      </a:endParaRPr>
                    </a:p>
                    <a:p>
                      <a:pPr marL="50165">
                        <a:lnSpc>
                          <a:spcPct val="100000"/>
                        </a:lnSpc>
                      </a:pPr>
                      <a:r>
                        <a:rPr sz="2000" dirty="0">
                          <a:latin typeface="Calibri"/>
                          <a:cs typeface="Calibri"/>
                        </a:rPr>
                        <a:t>2,4</a:t>
                      </a:r>
                      <a:r>
                        <a:rPr sz="2000" spc="-15" dirty="0">
                          <a:latin typeface="Calibri"/>
                          <a:cs typeface="Calibri"/>
                        </a:rPr>
                        <a:t> </a:t>
                      </a:r>
                      <a:r>
                        <a:rPr sz="2000" dirty="0">
                          <a:latin typeface="Calibri"/>
                          <a:cs typeface="Calibri"/>
                        </a:rPr>
                        <a:t>G[hz]</a:t>
                      </a:r>
                      <a:r>
                        <a:rPr sz="2000" spc="-15" dirty="0">
                          <a:latin typeface="Calibri"/>
                          <a:cs typeface="Calibri"/>
                        </a:rPr>
                        <a:t> </a:t>
                      </a:r>
                      <a:r>
                        <a:rPr sz="2000" dirty="0">
                          <a:latin typeface="Calibri"/>
                          <a:cs typeface="Calibri"/>
                        </a:rPr>
                        <a:t>y</a:t>
                      </a:r>
                      <a:r>
                        <a:rPr sz="2000" spc="-15" dirty="0">
                          <a:latin typeface="Calibri"/>
                          <a:cs typeface="Calibri"/>
                        </a:rPr>
                        <a:t> </a:t>
                      </a:r>
                      <a:r>
                        <a:rPr sz="2000" spc="-25" dirty="0">
                          <a:latin typeface="Calibri"/>
                          <a:cs typeface="Calibri"/>
                        </a:rPr>
                        <a:t>5,4</a:t>
                      </a:r>
                      <a:endParaRPr sz="2000">
                        <a:latin typeface="Calibri"/>
                        <a:cs typeface="Calibri"/>
                      </a:endParaRPr>
                    </a:p>
                    <a:p>
                      <a:pPr marL="50165">
                        <a:lnSpc>
                          <a:spcPct val="100000"/>
                        </a:lnSpc>
                      </a:pPr>
                      <a:r>
                        <a:rPr sz="2000" spc="-10" dirty="0">
                          <a:latin typeface="Calibri"/>
                          <a:cs typeface="Calibri"/>
                        </a:rPr>
                        <a:t>G[hz]</a:t>
                      </a:r>
                      <a:endParaRPr sz="2000">
                        <a:latin typeface="Calibri"/>
                        <a:cs typeface="Calibri"/>
                      </a:endParaRPr>
                    </a:p>
                  </a:txBody>
                  <a:tcPr marL="0" marR="0" marT="1587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50800">
                        <a:lnSpc>
                          <a:spcPct val="100000"/>
                        </a:lnSpc>
                      </a:pPr>
                      <a:r>
                        <a:rPr sz="2000" spc="-20" dirty="0">
                          <a:latin typeface="Calibri"/>
                          <a:cs typeface="Calibri"/>
                        </a:rPr>
                        <a:t>2009</a:t>
                      </a:r>
                      <a:endParaRPr sz="2000" dirty="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1007465" y="5668771"/>
            <a:ext cx="2338070" cy="299720"/>
          </a:xfrm>
          <a:prstGeom prst="rect">
            <a:avLst/>
          </a:prstGeom>
        </p:spPr>
        <p:txBody>
          <a:bodyPr vert="horz" wrap="square" lIns="0" tIns="12700" rIns="0" bIns="0" rtlCol="0">
            <a:spAutoFit/>
          </a:bodyPr>
          <a:lstStyle/>
          <a:p>
            <a:pPr marL="193675" indent="-184150">
              <a:lnSpc>
                <a:spcPct val="100000"/>
              </a:lnSpc>
              <a:spcBef>
                <a:spcPts val="100"/>
              </a:spcBef>
              <a:buSzPct val="94444"/>
              <a:buFont typeface="Wingdings"/>
              <a:buChar char=""/>
              <a:tabLst>
                <a:tab pos="193675" algn="l"/>
              </a:tabLst>
            </a:pPr>
            <a:r>
              <a:rPr sz="1800" b="1" spc="220" dirty="0">
                <a:latin typeface="Calibri"/>
                <a:cs typeface="Calibri"/>
              </a:rPr>
              <a:t>La</a:t>
            </a:r>
            <a:r>
              <a:rPr sz="1800" b="1" spc="75" dirty="0">
                <a:latin typeface="Calibri"/>
                <a:cs typeface="Calibri"/>
              </a:rPr>
              <a:t> </a:t>
            </a:r>
            <a:r>
              <a:rPr sz="1800" b="1" dirty="0">
                <a:latin typeface="Calibri"/>
                <a:cs typeface="Calibri"/>
              </a:rPr>
              <a:t>banda</a:t>
            </a:r>
            <a:r>
              <a:rPr sz="1800" b="1" spc="85" dirty="0">
                <a:latin typeface="Calibri"/>
                <a:cs typeface="Calibri"/>
              </a:rPr>
              <a:t> </a:t>
            </a:r>
            <a:r>
              <a:rPr sz="1800" b="1" dirty="0">
                <a:latin typeface="Calibri"/>
                <a:cs typeface="Calibri"/>
              </a:rPr>
              <a:t>de</a:t>
            </a:r>
            <a:r>
              <a:rPr sz="1800" b="1" spc="65" dirty="0">
                <a:latin typeface="Calibri"/>
                <a:cs typeface="Calibri"/>
              </a:rPr>
              <a:t> </a:t>
            </a:r>
            <a:r>
              <a:rPr sz="1800" b="1" dirty="0">
                <a:latin typeface="Calibri"/>
                <a:cs typeface="Calibri"/>
              </a:rPr>
              <a:t>2.4</a:t>
            </a:r>
            <a:r>
              <a:rPr sz="1800" b="1" spc="95" dirty="0">
                <a:latin typeface="Calibri"/>
                <a:cs typeface="Calibri"/>
              </a:rPr>
              <a:t> </a:t>
            </a:r>
            <a:r>
              <a:rPr sz="1800" b="1" spc="254" dirty="0">
                <a:latin typeface="Calibri"/>
                <a:cs typeface="Calibri"/>
              </a:rPr>
              <a:t>GHz</a:t>
            </a:r>
            <a:endParaRPr sz="1800">
              <a:latin typeface="Calibri"/>
              <a:cs typeface="Calibri"/>
            </a:endParaRPr>
          </a:p>
        </p:txBody>
      </p:sp>
      <p:sp>
        <p:nvSpPr>
          <p:cNvPr id="8" name="Título 7">
            <a:extLst>
              <a:ext uri="{FF2B5EF4-FFF2-40B4-BE49-F238E27FC236}">
                <a16:creationId xmlns:a16="http://schemas.microsoft.com/office/drawing/2014/main" id="{863C0A62-2B96-42C4-BB7F-9B0112C0762C}"/>
              </a:ext>
            </a:extLst>
          </p:cNvPr>
          <p:cNvSpPr>
            <a:spLocks noGrp="1"/>
          </p:cNvSpPr>
          <p:nvPr>
            <p:ph type="title"/>
          </p:nvPr>
        </p:nvSpPr>
        <p:spPr>
          <a:xfrm>
            <a:off x="971550" y="144463"/>
            <a:ext cx="8096250" cy="1485900"/>
          </a:xfrm>
        </p:spPr>
        <p:txBody>
          <a:bodyPr/>
          <a:lstStyle/>
          <a:p>
            <a:r>
              <a:rPr lang="es-ES" dirty="0"/>
              <a:t>Los </a:t>
            </a:r>
            <a:r>
              <a:rPr lang="es-ES" dirty="0" err="1"/>
              <a:t>Estandares</a:t>
            </a:r>
            <a:r>
              <a:rPr lang="es-ES" dirty="0"/>
              <a:t> más Comunes</a:t>
            </a:r>
            <a:endParaRPr lang="es-CO"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4339" y="2307463"/>
            <a:ext cx="7535545" cy="3029034"/>
          </a:xfrm>
          <a:prstGeom prst="rect">
            <a:avLst/>
          </a:prstGeom>
        </p:spPr>
        <p:txBody>
          <a:bodyPr vert="horz" wrap="square" lIns="0" tIns="12700" rIns="0" bIns="0" rtlCol="0">
            <a:spAutoFit/>
          </a:bodyPr>
          <a:lstStyle/>
          <a:p>
            <a:pPr marL="469900" marR="5080" indent="-457834" algn="just">
              <a:lnSpc>
                <a:spcPct val="100000"/>
              </a:lnSpc>
              <a:spcBef>
                <a:spcPts val="100"/>
              </a:spcBef>
              <a:buSzPct val="89583"/>
              <a:buFont typeface="Wingdings"/>
              <a:buChar char=""/>
              <a:tabLst>
                <a:tab pos="469900" algn="l"/>
              </a:tabLst>
            </a:pPr>
            <a:r>
              <a:rPr sz="2800" dirty="0">
                <a:solidFill>
                  <a:schemeClr val="tx2"/>
                </a:solidFill>
              </a:rPr>
              <a:t>Wifi o Wi-Fi es originalmente nombre de la marca comercial Wireless Fidelity, también llamada WLAN (wireless lan, red inalámbrica). En este sentido, la tecnología wifi es una comunicación inalambrica que comprende un conjunto de estándares, basados en las especificaciones IEEE 802.11,</a:t>
            </a:r>
          </a:p>
        </p:txBody>
      </p:sp>
      <p:pic>
        <p:nvPicPr>
          <p:cNvPr id="4" name="object 4"/>
          <p:cNvPicPr/>
          <p:nvPr/>
        </p:nvPicPr>
        <p:blipFill>
          <a:blip r:embed="rId2" cstate="print"/>
          <a:stretch>
            <a:fillRect/>
          </a:stretch>
        </p:blipFill>
        <p:spPr>
          <a:xfrm>
            <a:off x="6071615" y="5000244"/>
            <a:ext cx="2298191" cy="1528572"/>
          </a:xfrm>
          <a:prstGeom prst="rect">
            <a:avLst/>
          </a:prstGeom>
        </p:spPr>
      </p:pic>
      <p:sp>
        <p:nvSpPr>
          <p:cNvPr id="5" name="Título 1">
            <a:extLst>
              <a:ext uri="{FF2B5EF4-FFF2-40B4-BE49-F238E27FC236}">
                <a16:creationId xmlns:a16="http://schemas.microsoft.com/office/drawing/2014/main" id="{2972F310-F245-4472-BA2B-D871CF8434FC}"/>
              </a:ext>
            </a:extLst>
          </p:cNvPr>
          <p:cNvSpPr txBox="1">
            <a:spLocks/>
          </p:cNvSpPr>
          <p:nvPr/>
        </p:nvSpPr>
        <p:spPr>
          <a:xfrm>
            <a:off x="1001661" y="533400"/>
            <a:ext cx="7200900" cy="1485900"/>
          </a:xfrm>
          <a:prstGeom prst="rect">
            <a:avLst/>
          </a:prstGeom>
        </p:spPr>
        <p:txBody>
          <a:bodyPr vert="horz" lIns="91440" tIns="45720" rIns="91440" bIns="45720" rtlCol="0" anchor="t">
            <a:normAutofit/>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s-ES" sz="4800" dirty="0"/>
              <a:t>¿Qué es </a:t>
            </a:r>
            <a:r>
              <a:rPr lang="es-ES" sz="4800" dirty="0" err="1"/>
              <a:t>WiFi</a:t>
            </a:r>
            <a:r>
              <a:rPr lang="es-ES" sz="4800" dirty="0"/>
              <a:t> o WLAN?</a:t>
            </a:r>
            <a:endParaRPr lang="es-CO" sz="4800" dirty="0"/>
          </a:p>
        </p:txBody>
      </p:sp>
    </p:spTree>
    <p:extLst>
      <p:ext uri="{BB962C8B-B14F-4D97-AF65-F5344CB8AC3E}">
        <p14:creationId xmlns:p14="http://schemas.microsoft.com/office/powerpoint/2010/main" val="217039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2375" y="735025"/>
            <a:ext cx="6816090" cy="2598147"/>
          </a:xfrm>
          <a:prstGeom prst="rect">
            <a:avLst/>
          </a:prstGeom>
        </p:spPr>
        <p:txBody>
          <a:bodyPr vert="horz" wrap="square" lIns="0" tIns="12700" rIns="0" bIns="0" rtlCol="0">
            <a:spAutoFit/>
          </a:bodyPr>
          <a:lstStyle/>
          <a:p>
            <a:pPr marL="469900" marR="5080" indent="-457834" algn="just">
              <a:spcBef>
                <a:spcPts val="100"/>
              </a:spcBef>
              <a:buSzPct val="89583"/>
              <a:buFont typeface="Wingdings"/>
              <a:buChar char=""/>
              <a:tabLst>
                <a:tab pos="469900" algn="l"/>
              </a:tabLst>
            </a:pPr>
            <a:r>
              <a:rPr sz="2800" dirty="0">
                <a:solidFill>
                  <a:schemeClr val="tx2"/>
                </a:solidFill>
              </a:rPr>
              <a:t>La comunicación </a:t>
            </a:r>
            <a:r>
              <a:rPr lang="es-CO" sz="2800" dirty="0">
                <a:solidFill>
                  <a:schemeClr val="tx2"/>
                </a:solidFill>
              </a:rPr>
              <a:t>inalámbrica</a:t>
            </a:r>
            <a:r>
              <a:rPr sz="2800" dirty="0">
                <a:solidFill>
                  <a:schemeClr val="tx2"/>
                </a:solidFill>
              </a:rPr>
              <a:t> </a:t>
            </a:r>
            <a:r>
              <a:rPr lang="es-ES" sz="2800" dirty="0">
                <a:solidFill>
                  <a:schemeClr val="tx2"/>
                </a:solidFill>
              </a:rPr>
              <a:t>e</a:t>
            </a:r>
            <a:r>
              <a:rPr sz="2800" dirty="0">
                <a:solidFill>
                  <a:schemeClr val="tx2"/>
                </a:solidFill>
              </a:rPr>
              <a:t>s cuando se prescinde de cables, que para su propagación, para ello se emplea ondas electromagnéticas para su trasmisión, estará limitada a un radio específico de cobertura.</a:t>
            </a:r>
          </a:p>
        </p:txBody>
      </p:sp>
      <p:sp>
        <p:nvSpPr>
          <p:cNvPr id="3" name="object 3"/>
          <p:cNvSpPr txBox="1"/>
          <p:nvPr/>
        </p:nvSpPr>
        <p:spPr>
          <a:xfrm>
            <a:off x="1186497" y="3553423"/>
            <a:ext cx="6771005" cy="2167260"/>
          </a:xfrm>
          <a:prstGeom prst="rect">
            <a:avLst/>
          </a:prstGeom>
        </p:spPr>
        <p:txBody>
          <a:bodyPr vert="horz" wrap="square" lIns="0" tIns="12700" rIns="0" bIns="0" rtlCol="0">
            <a:spAutoFit/>
          </a:bodyPr>
          <a:lstStyle/>
          <a:p>
            <a:pPr marL="469900" marR="5080" indent="-457834" algn="just">
              <a:lnSpc>
                <a:spcPct val="100000"/>
              </a:lnSpc>
              <a:spcBef>
                <a:spcPts val="100"/>
              </a:spcBef>
              <a:buChar char="o"/>
              <a:tabLst>
                <a:tab pos="469900" algn="l"/>
                <a:tab pos="547370" algn="l"/>
              </a:tabLst>
            </a:pPr>
            <a:r>
              <a:rPr sz="2800" dirty="0">
                <a:solidFill>
                  <a:schemeClr val="tx2"/>
                </a:solidFill>
              </a:rPr>
              <a:t>Para su funcionamiento wifi necesita de un equipo (enrutador o router) y de una antena, para que a su vez redistribuya esta señal de manera inalámbrica dentro de un radio determinado.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533400" y="3089276"/>
            <a:ext cx="2494788" cy="1839468"/>
          </a:xfrm>
          <a:prstGeom prst="rect">
            <a:avLst/>
          </a:prstGeom>
        </p:spPr>
      </p:pic>
      <p:sp>
        <p:nvSpPr>
          <p:cNvPr id="4" name="object 4"/>
          <p:cNvSpPr txBox="1"/>
          <p:nvPr/>
        </p:nvSpPr>
        <p:spPr>
          <a:xfrm>
            <a:off x="3276600" y="1417275"/>
            <a:ext cx="5683250" cy="4321696"/>
          </a:xfrm>
          <a:prstGeom prst="rect">
            <a:avLst/>
          </a:prstGeom>
        </p:spPr>
        <p:txBody>
          <a:bodyPr vert="horz" wrap="square" lIns="0" tIns="12700" rIns="0" bIns="0" rtlCol="0">
            <a:spAutoFit/>
          </a:bodyPr>
          <a:lstStyle/>
          <a:p>
            <a:pPr marL="12700" marR="166370" algn="just">
              <a:lnSpc>
                <a:spcPct val="100000"/>
              </a:lnSpc>
              <a:spcBef>
                <a:spcPts val="100"/>
              </a:spcBef>
            </a:pPr>
            <a:r>
              <a:rPr sz="2800" dirty="0">
                <a:solidFill>
                  <a:schemeClr val="tx2"/>
                </a:solidFill>
              </a:rPr>
              <a:t>Es organización llamada WI-FI ALLIANCE esta a cargo de certificar hardware y software para WI-FI.</a:t>
            </a:r>
          </a:p>
          <a:p>
            <a:pPr marL="12700" marR="81915" indent="240665" algn="just">
              <a:lnSpc>
                <a:spcPct val="100000"/>
              </a:lnSpc>
              <a:buFont typeface="Wingdings"/>
              <a:buChar char=""/>
              <a:tabLst>
                <a:tab pos="253365" algn="l"/>
              </a:tabLst>
            </a:pPr>
            <a:r>
              <a:rPr sz="2800" dirty="0">
                <a:solidFill>
                  <a:schemeClr val="tx2"/>
                </a:solidFill>
              </a:rPr>
              <a:t>Esta organización se encarga de certificar los productos de WI-FI para que exista compatibilidad entre equipos de distintos fabricantes.</a:t>
            </a:r>
          </a:p>
          <a:p>
            <a:pPr marL="252729" indent="-240029" algn="just">
              <a:lnSpc>
                <a:spcPct val="100000"/>
              </a:lnSpc>
              <a:buFont typeface="Wingdings"/>
              <a:buChar char=""/>
              <a:tabLst>
                <a:tab pos="252729" algn="l"/>
              </a:tabLst>
            </a:pPr>
            <a:r>
              <a:rPr sz="2800" dirty="0">
                <a:solidFill>
                  <a:schemeClr val="tx2"/>
                </a:solidFill>
              </a:rPr>
              <a:t>también certifica La familia de</a:t>
            </a:r>
          </a:p>
          <a:p>
            <a:pPr marL="12700" algn="just">
              <a:lnSpc>
                <a:spcPct val="100000"/>
              </a:lnSpc>
              <a:spcBef>
                <a:spcPts val="5"/>
              </a:spcBef>
            </a:pPr>
            <a:r>
              <a:rPr sz="2800" dirty="0">
                <a:solidFill>
                  <a:schemeClr val="tx2"/>
                </a:solidFill>
              </a:rPr>
              <a:t>estándares es técnicamente IEEE 802.11</a:t>
            </a:r>
          </a:p>
        </p:txBody>
      </p:sp>
      <p:sp>
        <p:nvSpPr>
          <p:cNvPr id="6" name="Rectángulo 5">
            <a:extLst>
              <a:ext uri="{FF2B5EF4-FFF2-40B4-BE49-F238E27FC236}">
                <a16:creationId xmlns:a16="http://schemas.microsoft.com/office/drawing/2014/main" id="{26DF6A84-3020-41B7-B148-9C4348A0C145}"/>
              </a:ext>
            </a:extLst>
          </p:cNvPr>
          <p:cNvSpPr/>
          <p:nvPr/>
        </p:nvSpPr>
        <p:spPr>
          <a:xfrm>
            <a:off x="2163314" y="5943600"/>
            <a:ext cx="184731" cy="369332"/>
          </a:xfrm>
          <a:prstGeom prst="rect">
            <a:avLst/>
          </a:prstGeom>
        </p:spPr>
        <p:txBody>
          <a:bodyPr wrap="none">
            <a:spAutoFit/>
          </a:bodyPr>
          <a:lstStyle/>
          <a:p>
            <a:endParaRPr lang="es-CO" dirty="0"/>
          </a:p>
        </p:txBody>
      </p:sp>
      <p:sp>
        <p:nvSpPr>
          <p:cNvPr id="8" name="Título 1">
            <a:extLst>
              <a:ext uri="{FF2B5EF4-FFF2-40B4-BE49-F238E27FC236}">
                <a16:creationId xmlns:a16="http://schemas.microsoft.com/office/drawing/2014/main" id="{DD5DD596-98D1-4523-A174-08936BB86210}"/>
              </a:ext>
            </a:extLst>
          </p:cNvPr>
          <p:cNvSpPr txBox="1">
            <a:spLocks/>
          </p:cNvSpPr>
          <p:nvPr/>
        </p:nvSpPr>
        <p:spPr>
          <a:xfrm>
            <a:off x="971550" y="373631"/>
            <a:ext cx="7200900" cy="1485900"/>
          </a:xfrm>
          <a:prstGeom prst="rect">
            <a:avLst/>
          </a:prstGeom>
        </p:spPr>
        <p:txBody>
          <a:bodyPr vert="horz" lIns="91440" tIns="45720" rIns="91440" bIns="45720" rtlCol="0" anchor="t">
            <a:normAutofit/>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s-ES" sz="4800" dirty="0"/>
              <a:t>WIFI ALLIANCE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37111" y="874059"/>
            <a:ext cx="7469778" cy="2118529"/>
          </a:xfrm>
          <a:prstGeom prst="rect">
            <a:avLst/>
          </a:prstGeom>
        </p:spPr>
        <p:txBody>
          <a:bodyPr vert="horz" wrap="square" lIns="0" tIns="12700" rIns="0" bIns="0" rtlCol="0">
            <a:spAutoFit/>
          </a:bodyPr>
          <a:lstStyle/>
          <a:p>
            <a:pPr marL="12700" algn="just">
              <a:spcBef>
                <a:spcPts val="100"/>
              </a:spcBef>
              <a:tabLst>
                <a:tab pos="1286510" algn="l"/>
                <a:tab pos="2200910" algn="l"/>
                <a:tab pos="2740660" algn="l"/>
                <a:tab pos="3208655" algn="l"/>
              </a:tabLst>
            </a:pPr>
            <a:r>
              <a:rPr lang="es-ES" sz="2800" dirty="0">
                <a:solidFill>
                  <a:schemeClr val="tx2"/>
                </a:solidFill>
              </a:rPr>
              <a:t>A continuación	se incluyen imágenes delos algunas	de	las </a:t>
            </a:r>
            <a:r>
              <a:rPr lang="es-CO" sz="2800" dirty="0">
                <a:solidFill>
                  <a:schemeClr val="tx2"/>
                </a:solidFill>
              </a:rPr>
              <a:t>diversos </a:t>
            </a:r>
            <a:r>
              <a:rPr sz="2800" dirty="0">
                <a:solidFill>
                  <a:schemeClr val="tx2"/>
                </a:solidFill>
              </a:rPr>
              <a:t>logos</a:t>
            </a:r>
            <a:r>
              <a:rPr lang="es-ES" sz="2800" dirty="0">
                <a:solidFill>
                  <a:schemeClr val="tx2"/>
                </a:solidFill>
              </a:rPr>
              <a:t> </a:t>
            </a:r>
            <a:r>
              <a:rPr sz="2800" dirty="0">
                <a:solidFill>
                  <a:schemeClr val="tx2"/>
                </a:solidFill>
              </a:rPr>
              <a:t>de</a:t>
            </a:r>
            <a:r>
              <a:rPr lang="es-ES" sz="2800" dirty="0">
                <a:solidFill>
                  <a:schemeClr val="tx2"/>
                </a:solidFill>
              </a:rPr>
              <a:t> </a:t>
            </a:r>
            <a:r>
              <a:rPr sz="2800" dirty="0">
                <a:solidFill>
                  <a:schemeClr val="tx2"/>
                </a:solidFill>
              </a:rPr>
              <a:t>la</a:t>
            </a:r>
            <a:r>
              <a:rPr lang="es-ES" sz="2800" dirty="0">
                <a:solidFill>
                  <a:schemeClr val="tx2"/>
                </a:solidFill>
              </a:rPr>
              <a:t> </a:t>
            </a:r>
            <a:r>
              <a:rPr sz="2800" dirty="0">
                <a:solidFill>
                  <a:schemeClr val="tx2"/>
                </a:solidFill>
              </a:rPr>
              <a:t>Wi-Fi</a:t>
            </a:r>
            <a:r>
              <a:rPr lang="es-ES" sz="2800" dirty="0">
                <a:solidFill>
                  <a:schemeClr val="tx2"/>
                </a:solidFill>
              </a:rPr>
              <a:t> Alliance que debemos buscar en los productos de WI-FI que deseamos adquirir</a:t>
            </a:r>
          </a:p>
          <a:p>
            <a:pPr marL="12700">
              <a:lnSpc>
                <a:spcPct val="100000"/>
              </a:lnSpc>
              <a:spcBef>
                <a:spcPts val="100"/>
              </a:spcBef>
              <a:tabLst>
                <a:tab pos="1286510" algn="l"/>
                <a:tab pos="2200910" algn="l"/>
                <a:tab pos="2740660" algn="l"/>
                <a:tab pos="3208655" algn="l"/>
              </a:tabLst>
            </a:pPr>
            <a:endParaRPr sz="2400" dirty="0">
              <a:latin typeface="Georgia"/>
              <a:cs typeface="Georgia"/>
            </a:endParaRPr>
          </a:p>
        </p:txBody>
      </p:sp>
      <p:pic>
        <p:nvPicPr>
          <p:cNvPr id="7" name="object 7"/>
          <p:cNvPicPr/>
          <p:nvPr/>
        </p:nvPicPr>
        <p:blipFill>
          <a:blip r:embed="rId2" cstate="print"/>
          <a:stretch>
            <a:fillRect/>
          </a:stretch>
        </p:blipFill>
        <p:spPr>
          <a:xfrm>
            <a:off x="5766816" y="3077247"/>
            <a:ext cx="2506711" cy="1070775"/>
          </a:xfrm>
          <a:prstGeom prst="rect">
            <a:avLst/>
          </a:prstGeom>
        </p:spPr>
      </p:pic>
      <p:pic>
        <p:nvPicPr>
          <p:cNvPr id="8" name="object 8"/>
          <p:cNvPicPr/>
          <p:nvPr/>
        </p:nvPicPr>
        <p:blipFill>
          <a:blip r:embed="rId3" cstate="print"/>
          <a:stretch>
            <a:fillRect/>
          </a:stretch>
        </p:blipFill>
        <p:spPr>
          <a:xfrm>
            <a:off x="2211324" y="5034803"/>
            <a:ext cx="2715768" cy="419100"/>
          </a:xfrm>
          <a:prstGeom prst="rect">
            <a:avLst/>
          </a:prstGeom>
        </p:spPr>
      </p:pic>
      <p:pic>
        <p:nvPicPr>
          <p:cNvPr id="9" name="object 9"/>
          <p:cNvPicPr/>
          <p:nvPr/>
        </p:nvPicPr>
        <p:blipFill>
          <a:blip r:embed="rId4" cstate="print"/>
          <a:stretch>
            <a:fillRect/>
          </a:stretch>
        </p:blipFill>
        <p:spPr>
          <a:xfrm>
            <a:off x="2566416" y="3285826"/>
            <a:ext cx="2005584" cy="1183080"/>
          </a:xfrm>
          <a:prstGeom prst="rect">
            <a:avLst/>
          </a:prstGeom>
        </p:spPr>
      </p:pic>
      <p:pic>
        <p:nvPicPr>
          <p:cNvPr id="10" name="object 10"/>
          <p:cNvPicPr/>
          <p:nvPr/>
        </p:nvPicPr>
        <p:blipFill>
          <a:blip r:embed="rId5" cstate="print"/>
          <a:stretch>
            <a:fillRect/>
          </a:stretch>
        </p:blipFill>
        <p:spPr>
          <a:xfrm>
            <a:off x="6019800" y="4468906"/>
            <a:ext cx="1828800" cy="1550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8"/>
          </a:xfrm>
          <a:prstGeom prst="rect">
            <a:avLst/>
          </a:prstGeom>
        </p:spPr>
      </p:pic>
      <p:grpSp>
        <p:nvGrpSpPr>
          <p:cNvPr id="3" name="object 3"/>
          <p:cNvGrpSpPr/>
          <p:nvPr/>
        </p:nvGrpSpPr>
        <p:grpSpPr>
          <a:xfrm>
            <a:off x="0" y="0"/>
            <a:ext cx="8072755" cy="6858000"/>
            <a:chOff x="0" y="0"/>
            <a:chExt cx="8072755" cy="6858000"/>
          </a:xfrm>
        </p:grpSpPr>
        <p:pic>
          <p:nvPicPr>
            <p:cNvPr id="4" name="object 4"/>
            <p:cNvPicPr/>
            <p:nvPr/>
          </p:nvPicPr>
          <p:blipFill>
            <a:blip r:embed="rId3" cstate="print"/>
            <a:stretch>
              <a:fillRect/>
            </a:stretch>
          </p:blipFill>
          <p:spPr>
            <a:xfrm>
              <a:off x="1519427" y="658368"/>
              <a:ext cx="6148578" cy="4010405"/>
            </a:xfrm>
            <a:prstGeom prst="rect">
              <a:avLst/>
            </a:prstGeom>
          </p:spPr>
        </p:pic>
        <p:pic>
          <p:nvPicPr>
            <p:cNvPr id="5" name="object 5"/>
            <p:cNvPicPr/>
            <p:nvPr/>
          </p:nvPicPr>
          <p:blipFill>
            <a:blip r:embed="rId4" cstate="print"/>
            <a:stretch>
              <a:fillRect/>
            </a:stretch>
          </p:blipFill>
          <p:spPr>
            <a:xfrm>
              <a:off x="4788408" y="336804"/>
              <a:ext cx="2987040" cy="1648968"/>
            </a:xfrm>
            <a:prstGeom prst="rect">
              <a:avLst/>
            </a:prstGeom>
          </p:spPr>
        </p:pic>
        <p:pic>
          <p:nvPicPr>
            <p:cNvPr id="6" name="object 6"/>
            <p:cNvPicPr/>
            <p:nvPr/>
          </p:nvPicPr>
          <p:blipFill>
            <a:blip r:embed="rId5" cstate="print"/>
            <a:stretch>
              <a:fillRect/>
            </a:stretch>
          </p:blipFill>
          <p:spPr>
            <a:xfrm>
              <a:off x="0" y="3212592"/>
              <a:ext cx="2836164" cy="2153412"/>
            </a:xfrm>
            <a:prstGeom prst="rect">
              <a:avLst/>
            </a:prstGeom>
          </p:spPr>
        </p:pic>
        <p:pic>
          <p:nvPicPr>
            <p:cNvPr id="7" name="object 7"/>
            <p:cNvPicPr/>
            <p:nvPr/>
          </p:nvPicPr>
          <p:blipFill>
            <a:blip r:embed="rId6" cstate="print"/>
            <a:stretch>
              <a:fillRect/>
            </a:stretch>
          </p:blipFill>
          <p:spPr>
            <a:xfrm>
              <a:off x="0" y="0"/>
              <a:ext cx="4608576" cy="3212591"/>
            </a:xfrm>
            <a:prstGeom prst="rect">
              <a:avLst/>
            </a:prstGeom>
          </p:spPr>
        </p:pic>
        <p:pic>
          <p:nvPicPr>
            <p:cNvPr id="8" name="object 8"/>
            <p:cNvPicPr/>
            <p:nvPr/>
          </p:nvPicPr>
          <p:blipFill>
            <a:blip r:embed="rId7" cstate="print"/>
            <a:stretch>
              <a:fillRect/>
            </a:stretch>
          </p:blipFill>
          <p:spPr>
            <a:xfrm>
              <a:off x="0" y="5366003"/>
              <a:ext cx="4608576" cy="1491995"/>
            </a:xfrm>
            <a:prstGeom prst="rect">
              <a:avLst/>
            </a:prstGeom>
          </p:spPr>
        </p:pic>
        <p:pic>
          <p:nvPicPr>
            <p:cNvPr id="9" name="object 9"/>
            <p:cNvPicPr/>
            <p:nvPr/>
          </p:nvPicPr>
          <p:blipFill>
            <a:blip r:embed="rId8" cstate="print"/>
            <a:stretch>
              <a:fillRect/>
            </a:stretch>
          </p:blipFill>
          <p:spPr>
            <a:xfrm>
              <a:off x="2836164" y="3156204"/>
              <a:ext cx="1807464" cy="2266188"/>
            </a:xfrm>
            <a:prstGeom prst="rect">
              <a:avLst/>
            </a:prstGeom>
          </p:spPr>
        </p:pic>
        <p:pic>
          <p:nvPicPr>
            <p:cNvPr id="10" name="object 10"/>
            <p:cNvPicPr/>
            <p:nvPr/>
          </p:nvPicPr>
          <p:blipFill>
            <a:blip r:embed="rId9" cstate="print"/>
            <a:stretch>
              <a:fillRect/>
            </a:stretch>
          </p:blipFill>
          <p:spPr>
            <a:xfrm>
              <a:off x="5215128" y="3000755"/>
              <a:ext cx="2857500" cy="2066544"/>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8394" y="128072"/>
            <a:ext cx="6440170" cy="1491306"/>
          </a:xfrm>
          <a:prstGeom prst="rect">
            <a:avLst/>
          </a:prstGeom>
        </p:spPr>
        <p:txBody>
          <a:bodyPr vert="horz" wrap="square" lIns="0" tIns="12065" rIns="0" bIns="0" rtlCol="0">
            <a:spAutoFit/>
          </a:bodyPr>
          <a:lstStyle/>
          <a:p>
            <a:pPr marR="5080" algn="ctr"/>
            <a:r>
              <a:rPr sz="5400" dirty="0"/>
              <a:t>Qu</a:t>
            </a:r>
            <a:r>
              <a:rPr lang="es-ES" sz="5400" dirty="0"/>
              <a:t>é</a:t>
            </a:r>
            <a:r>
              <a:rPr sz="5400" dirty="0"/>
              <a:t> utilidades tiene una Red WiFi?</a:t>
            </a:r>
          </a:p>
        </p:txBody>
      </p:sp>
      <p:pic>
        <p:nvPicPr>
          <p:cNvPr id="3" name="object 3"/>
          <p:cNvPicPr/>
          <p:nvPr/>
        </p:nvPicPr>
        <p:blipFill>
          <a:blip r:embed="rId2" cstate="print"/>
          <a:stretch>
            <a:fillRect/>
          </a:stretch>
        </p:blipFill>
        <p:spPr>
          <a:xfrm>
            <a:off x="3008376" y="2790444"/>
            <a:ext cx="3055620" cy="2991611"/>
          </a:xfrm>
          <a:prstGeom prst="rect">
            <a:avLst/>
          </a:prstGeom>
        </p:spPr>
      </p:pic>
      <p:sp>
        <p:nvSpPr>
          <p:cNvPr id="4" name="object 4"/>
          <p:cNvSpPr txBox="1"/>
          <p:nvPr/>
        </p:nvSpPr>
        <p:spPr>
          <a:xfrm>
            <a:off x="6183248" y="3142615"/>
            <a:ext cx="1781175" cy="775335"/>
          </a:xfrm>
          <a:prstGeom prst="rect">
            <a:avLst/>
          </a:prstGeom>
        </p:spPr>
        <p:txBody>
          <a:bodyPr vert="horz" wrap="square" lIns="0" tIns="51435" rIns="0" bIns="0" rtlCol="0">
            <a:spAutoFit/>
          </a:bodyPr>
          <a:lstStyle/>
          <a:p>
            <a:pPr marL="26034" marR="5080" indent="-13970" algn="just">
              <a:lnSpc>
                <a:spcPts val="1870"/>
              </a:lnSpc>
              <a:spcBef>
                <a:spcPts val="405"/>
              </a:spcBef>
            </a:pPr>
            <a:r>
              <a:rPr sz="1800" dirty="0">
                <a:latin typeface="Georgia"/>
                <a:cs typeface="Georgia"/>
              </a:rPr>
              <a:t>Acceder</a:t>
            </a:r>
            <a:r>
              <a:rPr sz="1800" spc="-70" dirty="0">
                <a:latin typeface="Georgia"/>
                <a:cs typeface="Georgia"/>
              </a:rPr>
              <a:t> </a:t>
            </a:r>
            <a:r>
              <a:rPr sz="1800" dirty="0">
                <a:latin typeface="Georgia"/>
                <a:cs typeface="Georgia"/>
              </a:rPr>
              <a:t>a</a:t>
            </a:r>
            <a:r>
              <a:rPr sz="1800" spc="-70" dirty="0">
                <a:latin typeface="Georgia"/>
                <a:cs typeface="Georgia"/>
              </a:rPr>
              <a:t> </a:t>
            </a:r>
            <a:r>
              <a:rPr sz="1800" spc="-20" dirty="0">
                <a:latin typeface="Georgia"/>
                <a:cs typeface="Georgia"/>
              </a:rPr>
              <a:t>una</a:t>
            </a:r>
            <a:r>
              <a:rPr sz="1800" spc="-75" dirty="0">
                <a:latin typeface="Georgia"/>
                <a:cs typeface="Georgia"/>
              </a:rPr>
              <a:t> </a:t>
            </a:r>
            <a:r>
              <a:rPr sz="1800" spc="-70" dirty="0">
                <a:latin typeface="Georgia"/>
                <a:cs typeface="Georgia"/>
              </a:rPr>
              <a:t>red </a:t>
            </a:r>
            <a:r>
              <a:rPr sz="1800" spc="-60" dirty="0">
                <a:latin typeface="Georgia"/>
                <a:cs typeface="Georgia"/>
              </a:rPr>
              <a:t>empresarial</a:t>
            </a:r>
            <a:r>
              <a:rPr sz="1800" spc="-5" dirty="0">
                <a:latin typeface="Georgia"/>
                <a:cs typeface="Georgia"/>
              </a:rPr>
              <a:t> </a:t>
            </a:r>
            <a:r>
              <a:rPr sz="1800" spc="-40" dirty="0">
                <a:latin typeface="Georgia"/>
                <a:cs typeface="Georgia"/>
              </a:rPr>
              <a:t>desde cualquier</a:t>
            </a:r>
            <a:r>
              <a:rPr sz="1800" spc="-65" dirty="0">
                <a:latin typeface="Georgia"/>
                <a:cs typeface="Georgia"/>
              </a:rPr>
              <a:t> </a:t>
            </a:r>
            <a:r>
              <a:rPr sz="1800" spc="-10" dirty="0">
                <a:latin typeface="Georgia"/>
                <a:cs typeface="Georgia"/>
              </a:rPr>
              <a:t>punto.</a:t>
            </a:r>
            <a:endParaRPr sz="1800">
              <a:latin typeface="Georgia"/>
              <a:cs typeface="Georgia"/>
            </a:endParaRPr>
          </a:p>
        </p:txBody>
      </p:sp>
      <p:sp>
        <p:nvSpPr>
          <p:cNvPr id="5" name="object 5"/>
          <p:cNvSpPr txBox="1"/>
          <p:nvPr/>
        </p:nvSpPr>
        <p:spPr>
          <a:xfrm>
            <a:off x="6210046" y="4865370"/>
            <a:ext cx="1820545" cy="775335"/>
          </a:xfrm>
          <a:prstGeom prst="rect">
            <a:avLst/>
          </a:prstGeom>
        </p:spPr>
        <p:txBody>
          <a:bodyPr vert="horz" wrap="square" lIns="0" tIns="50800" rIns="0" bIns="0" rtlCol="0">
            <a:spAutoFit/>
          </a:bodyPr>
          <a:lstStyle/>
          <a:p>
            <a:pPr marL="12700" marR="5080" algn="ctr">
              <a:lnSpc>
                <a:spcPts val="1870"/>
              </a:lnSpc>
              <a:spcBef>
                <a:spcPts val="400"/>
              </a:spcBef>
            </a:pPr>
            <a:r>
              <a:rPr sz="1800" dirty="0">
                <a:latin typeface="Georgia"/>
                <a:cs typeface="Georgia"/>
              </a:rPr>
              <a:t>Acceder</a:t>
            </a:r>
            <a:r>
              <a:rPr sz="1800" spc="-65" dirty="0">
                <a:latin typeface="Georgia"/>
                <a:cs typeface="Georgia"/>
              </a:rPr>
              <a:t> </a:t>
            </a:r>
            <a:r>
              <a:rPr sz="1800" dirty="0">
                <a:latin typeface="Georgia"/>
                <a:cs typeface="Georgia"/>
              </a:rPr>
              <a:t>a</a:t>
            </a:r>
            <a:r>
              <a:rPr sz="1800" spc="-60" dirty="0">
                <a:latin typeface="Georgia"/>
                <a:cs typeface="Georgia"/>
              </a:rPr>
              <a:t> </a:t>
            </a:r>
            <a:r>
              <a:rPr sz="1800" spc="-70" dirty="0">
                <a:latin typeface="Georgia"/>
                <a:cs typeface="Georgia"/>
              </a:rPr>
              <a:t>Internet </a:t>
            </a:r>
            <a:r>
              <a:rPr sz="1800" spc="-35" dirty="0">
                <a:latin typeface="Georgia"/>
                <a:cs typeface="Georgia"/>
              </a:rPr>
              <a:t>sin</a:t>
            </a:r>
            <a:r>
              <a:rPr sz="1800" spc="-40" dirty="0">
                <a:latin typeface="Georgia"/>
                <a:cs typeface="Georgia"/>
              </a:rPr>
              <a:t> </a:t>
            </a:r>
            <a:r>
              <a:rPr sz="1800" spc="-50" dirty="0">
                <a:latin typeface="Georgia"/>
                <a:cs typeface="Georgia"/>
              </a:rPr>
              <a:t>necesidad </a:t>
            </a:r>
            <a:r>
              <a:rPr sz="1800" spc="-25" dirty="0">
                <a:latin typeface="Georgia"/>
                <a:cs typeface="Georgia"/>
              </a:rPr>
              <a:t>de </a:t>
            </a:r>
            <a:r>
              <a:rPr sz="1800" spc="-10" dirty="0">
                <a:latin typeface="Georgia"/>
                <a:cs typeface="Georgia"/>
              </a:rPr>
              <a:t>cables.</a:t>
            </a:r>
            <a:endParaRPr sz="1800">
              <a:latin typeface="Georgia"/>
              <a:cs typeface="Georgia"/>
            </a:endParaRPr>
          </a:p>
        </p:txBody>
      </p:sp>
      <p:sp>
        <p:nvSpPr>
          <p:cNvPr id="6" name="object 6"/>
          <p:cNvSpPr txBox="1"/>
          <p:nvPr/>
        </p:nvSpPr>
        <p:spPr>
          <a:xfrm>
            <a:off x="1129080" y="4195698"/>
            <a:ext cx="1755775" cy="1250950"/>
          </a:xfrm>
          <a:prstGeom prst="rect">
            <a:avLst/>
          </a:prstGeom>
        </p:spPr>
        <p:txBody>
          <a:bodyPr vert="horz" wrap="square" lIns="0" tIns="48895" rIns="0" bIns="0" rtlCol="0">
            <a:spAutoFit/>
          </a:bodyPr>
          <a:lstStyle/>
          <a:p>
            <a:pPr marL="12700" marR="5080" indent="-1270" algn="ctr">
              <a:lnSpc>
                <a:spcPct val="86700"/>
              </a:lnSpc>
              <a:spcBef>
                <a:spcPts val="385"/>
              </a:spcBef>
            </a:pPr>
            <a:r>
              <a:rPr sz="1800" spc="-10" dirty="0">
                <a:latin typeface="Georgia"/>
                <a:cs typeface="Georgia"/>
              </a:rPr>
              <a:t>Servicio</a:t>
            </a:r>
            <a:r>
              <a:rPr sz="1800" spc="-90" dirty="0">
                <a:latin typeface="Georgia"/>
                <a:cs typeface="Georgia"/>
              </a:rPr>
              <a:t> </a:t>
            </a:r>
            <a:r>
              <a:rPr sz="1800" spc="-25" dirty="0">
                <a:latin typeface="Georgia"/>
                <a:cs typeface="Georgia"/>
              </a:rPr>
              <a:t>de </a:t>
            </a:r>
            <a:r>
              <a:rPr sz="1800" spc="-30" dirty="0">
                <a:latin typeface="Georgia"/>
                <a:cs typeface="Georgia"/>
              </a:rPr>
              <a:t>HotSpot</a:t>
            </a:r>
            <a:r>
              <a:rPr sz="1800" spc="-55" dirty="0">
                <a:latin typeface="Georgia"/>
                <a:cs typeface="Georgia"/>
              </a:rPr>
              <a:t> </a:t>
            </a:r>
            <a:r>
              <a:rPr sz="1800" spc="-20" dirty="0">
                <a:latin typeface="Georgia"/>
                <a:cs typeface="Georgia"/>
              </a:rPr>
              <a:t>para acceso</a:t>
            </a:r>
            <a:r>
              <a:rPr sz="1800" spc="-70" dirty="0">
                <a:latin typeface="Georgia"/>
                <a:cs typeface="Georgia"/>
              </a:rPr>
              <a:t> </a:t>
            </a:r>
            <a:r>
              <a:rPr sz="1800" spc="-65" dirty="0">
                <a:latin typeface="Georgia"/>
                <a:cs typeface="Georgia"/>
              </a:rPr>
              <a:t>restringido </a:t>
            </a:r>
            <a:r>
              <a:rPr sz="1800" spc="-40" dirty="0">
                <a:latin typeface="Georgia"/>
                <a:cs typeface="Georgia"/>
              </a:rPr>
              <a:t>por</a:t>
            </a:r>
            <a:r>
              <a:rPr sz="1800" spc="-60" dirty="0">
                <a:latin typeface="Georgia"/>
                <a:cs typeface="Georgia"/>
              </a:rPr>
              <a:t> </a:t>
            </a:r>
            <a:r>
              <a:rPr sz="1800" spc="-40" dirty="0">
                <a:latin typeface="Georgia"/>
                <a:cs typeface="Georgia"/>
              </a:rPr>
              <a:t>tiempo</a:t>
            </a:r>
            <a:r>
              <a:rPr sz="1800" spc="-60" dirty="0">
                <a:latin typeface="Georgia"/>
                <a:cs typeface="Georgia"/>
              </a:rPr>
              <a:t> </a:t>
            </a:r>
            <a:r>
              <a:rPr sz="1800" spc="-50" dirty="0">
                <a:latin typeface="Georgia"/>
                <a:cs typeface="Georgia"/>
              </a:rPr>
              <a:t>o </a:t>
            </a:r>
            <a:r>
              <a:rPr sz="1800" spc="-10" dirty="0">
                <a:latin typeface="Georgia"/>
                <a:cs typeface="Georgia"/>
              </a:rPr>
              <a:t>volumen.</a:t>
            </a:r>
            <a:endParaRPr sz="1800">
              <a:latin typeface="Georgia"/>
              <a:cs typeface="Georgia"/>
            </a:endParaRPr>
          </a:p>
        </p:txBody>
      </p:sp>
      <p:sp>
        <p:nvSpPr>
          <p:cNvPr id="7" name="object 7"/>
          <p:cNvSpPr txBox="1"/>
          <p:nvPr/>
        </p:nvSpPr>
        <p:spPr>
          <a:xfrm>
            <a:off x="1084580" y="2095881"/>
            <a:ext cx="5229225" cy="1146810"/>
          </a:xfrm>
          <a:prstGeom prst="rect">
            <a:avLst/>
          </a:prstGeom>
        </p:spPr>
        <p:txBody>
          <a:bodyPr vert="horz" wrap="square" lIns="0" tIns="41275" rIns="0" bIns="0" rtlCol="0">
            <a:spAutoFit/>
          </a:bodyPr>
          <a:lstStyle/>
          <a:p>
            <a:pPr marL="2366010" marR="5080" algn="ctr">
              <a:lnSpc>
                <a:spcPct val="86800"/>
              </a:lnSpc>
              <a:spcBef>
                <a:spcPts val="325"/>
              </a:spcBef>
            </a:pPr>
            <a:r>
              <a:rPr sz="1400" dirty="0">
                <a:latin typeface="Georgia"/>
                <a:cs typeface="Georgia"/>
              </a:rPr>
              <a:t>Las </a:t>
            </a:r>
            <a:r>
              <a:rPr sz="1400" spc="-30" dirty="0">
                <a:latin typeface="Georgia"/>
                <a:cs typeface="Georgia"/>
              </a:rPr>
              <a:t>Redes</a:t>
            </a:r>
            <a:r>
              <a:rPr sz="1400" spc="10" dirty="0">
                <a:latin typeface="Georgia"/>
                <a:cs typeface="Georgia"/>
              </a:rPr>
              <a:t> </a:t>
            </a:r>
            <a:r>
              <a:rPr sz="1400" dirty="0">
                <a:latin typeface="Georgia"/>
                <a:cs typeface="Georgia"/>
              </a:rPr>
              <a:t>WiFi</a:t>
            </a:r>
            <a:r>
              <a:rPr sz="1400" spc="-5" dirty="0">
                <a:latin typeface="Georgia"/>
                <a:cs typeface="Georgia"/>
              </a:rPr>
              <a:t> </a:t>
            </a:r>
            <a:r>
              <a:rPr sz="1400" spc="-45" dirty="0">
                <a:latin typeface="Georgia"/>
                <a:cs typeface="Georgia"/>
              </a:rPr>
              <a:t>pueden</a:t>
            </a:r>
            <a:r>
              <a:rPr sz="1400" spc="-10" dirty="0">
                <a:latin typeface="Georgia"/>
                <a:cs typeface="Georgia"/>
              </a:rPr>
              <a:t> </a:t>
            </a:r>
            <a:r>
              <a:rPr sz="1400" spc="-50" dirty="0">
                <a:latin typeface="Georgia"/>
                <a:cs typeface="Georgia"/>
              </a:rPr>
              <a:t>tener</a:t>
            </a:r>
            <a:r>
              <a:rPr sz="1400" dirty="0">
                <a:latin typeface="Georgia"/>
                <a:cs typeface="Georgia"/>
              </a:rPr>
              <a:t> </a:t>
            </a:r>
            <a:r>
              <a:rPr sz="1400" spc="-30" dirty="0">
                <a:latin typeface="Georgia"/>
                <a:cs typeface="Georgia"/>
              </a:rPr>
              <a:t>muchas </a:t>
            </a:r>
            <a:r>
              <a:rPr sz="1400" spc="-40" dirty="0">
                <a:latin typeface="Georgia"/>
                <a:cs typeface="Georgia"/>
              </a:rPr>
              <a:t>utilidades</a:t>
            </a:r>
            <a:r>
              <a:rPr sz="1400" spc="-45" dirty="0">
                <a:latin typeface="Georgia"/>
                <a:cs typeface="Georgia"/>
              </a:rPr>
              <a:t> </a:t>
            </a:r>
            <a:r>
              <a:rPr sz="1400" spc="-40" dirty="0">
                <a:latin typeface="Georgia"/>
                <a:cs typeface="Georgia"/>
              </a:rPr>
              <a:t>prácticas</a:t>
            </a:r>
            <a:r>
              <a:rPr sz="1400" spc="-30" dirty="0">
                <a:latin typeface="Georgia"/>
                <a:cs typeface="Georgia"/>
              </a:rPr>
              <a:t> para</a:t>
            </a:r>
            <a:r>
              <a:rPr sz="1400" spc="-25" dirty="0">
                <a:latin typeface="Georgia"/>
                <a:cs typeface="Georgia"/>
              </a:rPr>
              <a:t> </a:t>
            </a:r>
            <a:r>
              <a:rPr sz="1400" spc="-10" dirty="0">
                <a:latin typeface="Georgia"/>
                <a:cs typeface="Georgia"/>
              </a:rPr>
              <a:t>todo</a:t>
            </a:r>
            <a:r>
              <a:rPr sz="1400" spc="-40" dirty="0">
                <a:latin typeface="Georgia"/>
                <a:cs typeface="Georgia"/>
              </a:rPr>
              <a:t> </a:t>
            </a:r>
            <a:r>
              <a:rPr sz="1400" spc="-20" dirty="0">
                <a:latin typeface="Georgia"/>
                <a:cs typeface="Georgia"/>
              </a:rPr>
              <a:t>tipo</a:t>
            </a:r>
            <a:r>
              <a:rPr sz="1400" spc="-35" dirty="0">
                <a:latin typeface="Georgia"/>
                <a:cs typeface="Georgia"/>
              </a:rPr>
              <a:t> </a:t>
            </a:r>
            <a:r>
              <a:rPr sz="1400" spc="-25" dirty="0">
                <a:latin typeface="Georgia"/>
                <a:cs typeface="Georgia"/>
              </a:rPr>
              <a:t>de </a:t>
            </a:r>
            <a:r>
              <a:rPr sz="1400" spc="-45" dirty="0">
                <a:latin typeface="Georgia"/>
                <a:cs typeface="Georgia"/>
              </a:rPr>
              <a:t>entidades,</a:t>
            </a:r>
            <a:r>
              <a:rPr sz="1400" spc="15" dirty="0">
                <a:latin typeface="Georgia"/>
                <a:cs typeface="Georgia"/>
              </a:rPr>
              <a:t> </a:t>
            </a:r>
            <a:r>
              <a:rPr sz="1400" spc="-55" dirty="0">
                <a:latin typeface="Georgia"/>
                <a:cs typeface="Georgia"/>
              </a:rPr>
              <a:t>empresas</a:t>
            </a:r>
            <a:r>
              <a:rPr sz="1400" spc="15" dirty="0">
                <a:latin typeface="Georgia"/>
                <a:cs typeface="Georgia"/>
              </a:rPr>
              <a:t> </a:t>
            </a:r>
            <a:r>
              <a:rPr sz="1400" dirty="0">
                <a:latin typeface="Georgia"/>
                <a:cs typeface="Georgia"/>
              </a:rPr>
              <a:t>o</a:t>
            </a:r>
            <a:r>
              <a:rPr sz="1400" spc="35" dirty="0">
                <a:latin typeface="Georgia"/>
                <a:cs typeface="Georgia"/>
              </a:rPr>
              <a:t> </a:t>
            </a:r>
            <a:r>
              <a:rPr sz="1400" spc="-10" dirty="0">
                <a:latin typeface="Georgia"/>
                <a:cs typeface="Georgia"/>
              </a:rPr>
              <a:t>negocios.</a:t>
            </a:r>
            <a:endParaRPr sz="1400" dirty="0">
              <a:latin typeface="Georgia"/>
              <a:cs typeface="Georgia"/>
            </a:endParaRPr>
          </a:p>
          <a:p>
            <a:pPr marR="3519804" algn="ctr">
              <a:lnSpc>
                <a:spcPts val="2014"/>
              </a:lnSpc>
              <a:spcBef>
                <a:spcPts val="190"/>
              </a:spcBef>
            </a:pPr>
            <a:r>
              <a:rPr sz="1800" dirty="0">
                <a:latin typeface="Georgia"/>
                <a:cs typeface="Georgia"/>
              </a:rPr>
              <a:t>Acceder</a:t>
            </a:r>
            <a:r>
              <a:rPr sz="1800" spc="-110" dirty="0">
                <a:latin typeface="Georgia"/>
                <a:cs typeface="Georgia"/>
              </a:rPr>
              <a:t> </a:t>
            </a:r>
            <a:r>
              <a:rPr sz="1800" spc="-50" dirty="0">
                <a:latin typeface="Georgia"/>
                <a:cs typeface="Georgia"/>
              </a:rPr>
              <a:t>a</a:t>
            </a:r>
            <a:endParaRPr sz="1800" dirty="0">
              <a:latin typeface="Georgia"/>
              <a:cs typeface="Georgia"/>
            </a:endParaRPr>
          </a:p>
          <a:p>
            <a:pPr marR="3519804" algn="ctr">
              <a:lnSpc>
                <a:spcPts val="2014"/>
              </a:lnSpc>
            </a:pPr>
            <a:r>
              <a:rPr sz="1800" spc="-30" dirty="0">
                <a:latin typeface="Georgia"/>
                <a:cs typeface="Georgia"/>
              </a:rPr>
              <a:t>servicios</a:t>
            </a:r>
            <a:r>
              <a:rPr sz="1800" spc="-75" dirty="0">
                <a:latin typeface="Georgia"/>
                <a:cs typeface="Georgia"/>
              </a:rPr>
              <a:t> </a:t>
            </a:r>
            <a:r>
              <a:rPr sz="1800" dirty="0">
                <a:latin typeface="Georgia"/>
                <a:cs typeface="Georgia"/>
              </a:rPr>
              <a:t>de</a:t>
            </a:r>
            <a:r>
              <a:rPr sz="1800" spc="-85" dirty="0">
                <a:latin typeface="Georgia"/>
                <a:cs typeface="Georgia"/>
              </a:rPr>
              <a:t> </a:t>
            </a:r>
            <a:r>
              <a:rPr sz="1800" spc="-20" dirty="0">
                <a:latin typeface="Georgia"/>
                <a:cs typeface="Georgia"/>
              </a:rPr>
              <a:t>VoIP</a:t>
            </a:r>
            <a:endParaRPr sz="1800" dirty="0">
              <a:latin typeface="Georgia"/>
              <a:cs typeface="Georgia"/>
            </a:endParaRPr>
          </a:p>
        </p:txBody>
      </p:sp>
      <p:sp>
        <p:nvSpPr>
          <p:cNvPr id="8" name="object 8"/>
          <p:cNvSpPr txBox="1"/>
          <p:nvPr/>
        </p:nvSpPr>
        <p:spPr>
          <a:xfrm>
            <a:off x="1461008" y="3180334"/>
            <a:ext cx="94869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eorgia"/>
                <a:cs typeface="Georgia"/>
              </a:rPr>
              <a:t>sin</a:t>
            </a:r>
            <a:r>
              <a:rPr sz="1800" spc="-60" dirty="0">
                <a:latin typeface="Georgia"/>
                <a:cs typeface="Georgia"/>
              </a:rPr>
              <a:t> </a:t>
            </a:r>
            <a:r>
              <a:rPr sz="1800" spc="-45" dirty="0">
                <a:latin typeface="Georgia"/>
                <a:cs typeface="Georgia"/>
              </a:rPr>
              <a:t>cables</a:t>
            </a:r>
            <a:endParaRPr sz="1800">
              <a:latin typeface="Georgia"/>
              <a:cs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304800"/>
            <a:ext cx="7200900" cy="1674817"/>
          </a:xfrm>
          <a:prstGeom prst="rect">
            <a:avLst/>
          </a:prstGeom>
        </p:spPr>
        <p:txBody>
          <a:bodyPr vert="horz" wrap="square" lIns="0" tIns="12700" rIns="0" bIns="0" rtlCol="0">
            <a:spAutoFit/>
          </a:bodyPr>
          <a:lstStyle/>
          <a:p>
            <a:pPr marL="2602230" marR="5080" indent="-1266825">
              <a:lnSpc>
                <a:spcPct val="100000"/>
              </a:lnSpc>
              <a:spcBef>
                <a:spcPts val="100"/>
              </a:spcBef>
            </a:pPr>
            <a:r>
              <a:rPr sz="5400" dirty="0"/>
              <a:t>COMPONENTES B</a:t>
            </a:r>
            <a:r>
              <a:rPr lang="es-ES" sz="5400" dirty="0"/>
              <a:t>Á</a:t>
            </a:r>
            <a:r>
              <a:rPr sz="5400" dirty="0"/>
              <a:t>SICOS</a:t>
            </a:r>
          </a:p>
        </p:txBody>
      </p:sp>
      <p:pic>
        <p:nvPicPr>
          <p:cNvPr id="3" name="object 3"/>
          <p:cNvPicPr/>
          <p:nvPr/>
        </p:nvPicPr>
        <p:blipFill>
          <a:blip r:embed="rId2" cstate="print"/>
          <a:stretch>
            <a:fillRect/>
          </a:stretch>
        </p:blipFill>
        <p:spPr>
          <a:xfrm>
            <a:off x="1905000" y="2360617"/>
            <a:ext cx="5800344" cy="3538728"/>
          </a:xfrm>
          <a:prstGeom prst="rect">
            <a:avLst/>
          </a:prstGeom>
        </p:spPr>
      </p:pic>
      <p:sp>
        <p:nvSpPr>
          <p:cNvPr id="4" name="object 4"/>
          <p:cNvSpPr txBox="1"/>
          <p:nvPr/>
        </p:nvSpPr>
        <p:spPr>
          <a:xfrm>
            <a:off x="690473" y="6118352"/>
            <a:ext cx="7605395" cy="574675"/>
          </a:xfrm>
          <a:prstGeom prst="rect">
            <a:avLst/>
          </a:prstGeom>
        </p:spPr>
        <p:txBody>
          <a:bodyPr vert="horz" wrap="square" lIns="0" tIns="12700" rIns="0" bIns="0" rtlCol="0">
            <a:spAutoFit/>
          </a:bodyPr>
          <a:lstStyle/>
          <a:p>
            <a:pPr marL="12700">
              <a:lnSpc>
                <a:spcPct val="100000"/>
              </a:lnSpc>
              <a:spcBef>
                <a:spcPts val="100"/>
              </a:spcBef>
            </a:pPr>
            <a:r>
              <a:rPr sz="1800" spc="-40" dirty="0">
                <a:latin typeface="Georgia"/>
                <a:cs typeface="Georgia"/>
              </a:rPr>
              <a:t>Elementos</a:t>
            </a:r>
            <a:r>
              <a:rPr sz="1800" spc="-35" dirty="0">
                <a:latin typeface="Georgia"/>
                <a:cs typeface="Georgia"/>
              </a:rPr>
              <a:t> </a:t>
            </a:r>
            <a:r>
              <a:rPr sz="1800" dirty="0">
                <a:latin typeface="Georgia"/>
                <a:cs typeface="Georgia"/>
              </a:rPr>
              <a:t>de </a:t>
            </a:r>
            <a:r>
              <a:rPr sz="1800" spc="-20" dirty="0">
                <a:latin typeface="Georgia"/>
                <a:cs typeface="Georgia"/>
              </a:rPr>
              <a:t>una</a:t>
            </a:r>
            <a:r>
              <a:rPr sz="1800" spc="-5" dirty="0">
                <a:latin typeface="Georgia"/>
                <a:cs typeface="Georgia"/>
              </a:rPr>
              <a:t> </a:t>
            </a:r>
            <a:r>
              <a:rPr sz="1800" spc="-50" dirty="0">
                <a:latin typeface="Georgia"/>
                <a:cs typeface="Georgia"/>
              </a:rPr>
              <a:t>red</a:t>
            </a:r>
            <a:r>
              <a:rPr sz="1800" dirty="0">
                <a:latin typeface="Georgia"/>
                <a:cs typeface="Georgia"/>
              </a:rPr>
              <a:t> Wifi:</a:t>
            </a:r>
            <a:r>
              <a:rPr sz="1800" spc="-25" dirty="0">
                <a:latin typeface="Georgia"/>
                <a:cs typeface="Georgia"/>
              </a:rPr>
              <a:t> </a:t>
            </a:r>
            <a:r>
              <a:rPr sz="1800" spc="-55" dirty="0">
                <a:latin typeface="Georgia"/>
                <a:cs typeface="Georgia"/>
                <a:hlinkClick r:id="rId3"/>
              </a:rPr>
              <a:t>http://polimedia.upv.es/visor/?id=f79350fa-</a:t>
            </a:r>
            <a:r>
              <a:rPr sz="1800" spc="-20" dirty="0">
                <a:latin typeface="Georgia"/>
                <a:cs typeface="Georgia"/>
                <a:hlinkClick r:id="rId3"/>
              </a:rPr>
              <a:t>85a5-</a:t>
            </a:r>
            <a:endParaRPr sz="1800">
              <a:latin typeface="Georgia"/>
              <a:cs typeface="Georgia"/>
            </a:endParaRPr>
          </a:p>
          <a:p>
            <a:pPr marL="12700">
              <a:lnSpc>
                <a:spcPct val="100000"/>
              </a:lnSpc>
            </a:pPr>
            <a:r>
              <a:rPr sz="1800" spc="-95" dirty="0">
                <a:latin typeface="Georgia"/>
                <a:cs typeface="Georgia"/>
              </a:rPr>
              <a:t>f64c-</a:t>
            </a:r>
            <a:r>
              <a:rPr sz="1800" spc="-90" dirty="0">
                <a:latin typeface="Georgia"/>
                <a:cs typeface="Georgia"/>
              </a:rPr>
              <a:t>b3ce-</a:t>
            </a:r>
            <a:r>
              <a:rPr sz="1800" spc="-10" dirty="0">
                <a:latin typeface="Georgia"/>
                <a:cs typeface="Georgia"/>
              </a:rPr>
              <a:t>8f84ad582ab4</a:t>
            </a:r>
            <a:endParaRPr sz="1800">
              <a:latin typeface="Georgia"/>
              <a:cs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826008" y="167133"/>
            <a:ext cx="7467600" cy="843180"/>
          </a:xfrm>
          <a:prstGeom prst="rect">
            <a:avLst/>
          </a:prstGeom>
        </p:spPr>
        <p:txBody>
          <a:bodyPr vert="horz" wrap="square" lIns="0" tIns="12065" rIns="0" bIns="0" rtlCol="0">
            <a:spAutoFit/>
          </a:bodyPr>
          <a:lstStyle/>
          <a:p>
            <a:pPr marL="12700">
              <a:lnSpc>
                <a:spcPct val="100000"/>
              </a:lnSpc>
              <a:spcBef>
                <a:spcPts val="95"/>
              </a:spcBef>
            </a:pPr>
            <a:r>
              <a:rPr lang="es-CO" sz="5400" dirty="0"/>
              <a:t>¿Cómo</a:t>
            </a:r>
            <a:r>
              <a:rPr lang="es-ES" sz="5400" dirty="0"/>
              <a:t> </a:t>
            </a:r>
            <a:r>
              <a:rPr lang="es-CO" sz="5400" dirty="0"/>
              <a:t>Funciona</a:t>
            </a:r>
            <a:r>
              <a:rPr sz="5400" dirty="0"/>
              <a:t> el Wi-fi?</a:t>
            </a:r>
          </a:p>
        </p:txBody>
      </p:sp>
      <p:grpSp>
        <p:nvGrpSpPr>
          <p:cNvPr id="12" name="object 12"/>
          <p:cNvGrpSpPr/>
          <p:nvPr/>
        </p:nvGrpSpPr>
        <p:grpSpPr>
          <a:xfrm>
            <a:off x="1524000" y="1905000"/>
            <a:ext cx="7513320" cy="4849906"/>
            <a:chOff x="1187196" y="1040891"/>
            <a:chExt cx="7513320" cy="5160645"/>
          </a:xfrm>
        </p:grpSpPr>
        <p:pic>
          <p:nvPicPr>
            <p:cNvPr id="13" name="object 13"/>
            <p:cNvPicPr/>
            <p:nvPr/>
          </p:nvPicPr>
          <p:blipFill>
            <a:blip r:embed="rId2" cstate="print"/>
            <a:stretch>
              <a:fillRect/>
            </a:stretch>
          </p:blipFill>
          <p:spPr>
            <a:xfrm>
              <a:off x="1187196" y="3069336"/>
              <a:ext cx="6769608" cy="3131820"/>
            </a:xfrm>
            <a:prstGeom prst="rect">
              <a:avLst/>
            </a:prstGeom>
          </p:spPr>
        </p:pic>
        <p:pic>
          <p:nvPicPr>
            <p:cNvPr id="14" name="object 14"/>
            <p:cNvPicPr/>
            <p:nvPr/>
          </p:nvPicPr>
          <p:blipFill>
            <a:blip r:embed="rId3" cstate="print"/>
            <a:stretch>
              <a:fillRect/>
            </a:stretch>
          </p:blipFill>
          <p:spPr>
            <a:xfrm>
              <a:off x="7557516" y="1040891"/>
              <a:ext cx="1143000" cy="1438655"/>
            </a:xfrm>
            <a:prstGeom prst="rect">
              <a:avLst/>
            </a:prstGeom>
          </p:spPr>
        </p:pic>
      </p:grpSp>
      <p:sp>
        <p:nvSpPr>
          <p:cNvPr id="15" name="object 15"/>
          <p:cNvSpPr txBox="1"/>
          <p:nvPr/>
        </p:nvSpPr>
        <p:spPr>
          <a:xfrm>
            <a:off x="381000" y="1143000"/>
            <a:ext cx="7132320" cy="3283591"/>
          </a:xfrm>
          <a:prstGeom prst="rect">
            <a:avLst/>
          </a:prstGeom>
        </p:spPr>
        <p:txBody>
          <a:bodyPr vert="horz" wrap="square" lIns="0" tIns="10795" rIns="0" bIns="0" rtlCol="0">
            <a:spAutoFit/>
          </a:bodyPr>
          <a:lstStyle/>
          <a:p>
            <a:pPr marL="299085" marR="5080" indent="-287020" algn="just">
              <a:spcBef>
                <a:spcPts val="85"/>
              </a:spcBef>
              <a:buFont typeface="Wingdings"/>
              <a:buChar char=""/>
              <a:tabLst>
                <a:tab pos="299085" algn="l"/>
              </a:tabLst>
            </a:pPr>
            <a:r>
              <a:rPr sz="2800" dirty="0">
                <a:solidFill>
                  <a:schemeClr val="tx2"/>
                </a:solidFill>
              </a:rPr>
              <a:t>La Tecnología Wi-Fi funciona como una comunicación por radio de dos vías que envía y recibe las señales de radio en forma de ondas de radio</a:t>
            </a:r>
          </a:p>
          <a:p>
            <a:pPr marL="299085" indent="-286385" algn="just">
              <a:spcBef>
                <a:spcPts val="2025"/>
              </a:spcBef>
              <a:buFont typeface="Wingdings"/>
              <a:buChar char=""/>
              <a:tabLst>
                <a:tab pos="299085" algn="l"/>
              </a:tabLst>
            </a:pPr>
            <a:r>
              <a:rPr sz="2800" dirty="0">
                <a:solidFill>
                  <a:schemeClr val="tx2"/>
                </a:solidFill>
              </a:rPr>
              <a:t>Las ondas de radios son muy similares a las utilizadas por los</a:t>
            </a:r>
            <a:r>
              <a:rPr lang="es-ES" sz="2800" dirty="0">
                <a:solidFill>
                  <a:schemeClr val="tx2"/>
                </a:solidFill>
              </a:rPr>
              <a:t> </a:t>
            </a:r>
            <a:r>
              <a:rPr lang="es-CO" sz="2800" dirty="0">
                <a:solidFill>
                  <a:schemeClr val="tx2"/>
                </a:solidFill>
              </a:rPr>
              <a:t>teléfonos</a:t>
            </a:r>
            <a:r>
              <a:rPr sz="2800" dirty="0">
                <a:solidFill>
                  <a:schemeClr val="tx2"/>
                </a:solidFill>
              </a:rPr>
              <a:t> Celulares y los Walkie-talkies.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585216"/>
            <a:ext cx="8208264" cy="568756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200" y="457200"/>
            <a:ext cx="7848600" cy="57591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1429" y="2776220"/>
            <a:ext cx="5178171" cy="1120820"/>
          </a:xfrm>
          <a:prstGeom prst="rect">
            <a:avLst/>
          </a:prstGeom>
        </p:spPr>
        <p:txBody>
          <a:bodyPr vert="horz" wrap="square" lIns="0" tIns="12700" rIns="0" bIns="0" rtlCol="0">
            <a:spAutoFit/>
          </a:bodyPr>
          <a:lstStyle/>
          <a:p>
            <a:pPr marL="12700">
              <a:lnSpc>
                <a:spcPct val="100000"/>
              </a:lnSpc>
              <a:spcBef>
                <a:spcPts val="100"/>
              </a:spcBef>
            </a:pPr>
            <a:r>
              <a:rPr sz="7200" dirty="0">
                <a:solidFill>
                  <a:schemeClr val="tx2"/>
                </a:solidFill>
                <a:latin typeface="+mj-lt"/>
                <a:cs typeface="+mj-cs"/>
              </a:rPr>
              <a:t>GRACIAS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04227" y="1752600"/>
            <a:ext cx="7535545" cy="2610971"/>
          </a:xfrm>
          <a:prstGeom prst="rect">
            <a:avLst/>
          </a:prstGeom>
        </p:spPr>
        <p:txBody>
          <a:bodyPr vert="horz" wrap="square" lIns="0" tIns="12700" rIns="0" bIns="0" rtlCol="0">
            <a:spAutoFit/>
          </a:bodyPr>
          <a:lstStyle/>
          <a:p>
            <a:pPr marL="469900" marR="5080" indent="-457834" algn="just">
              <a:lnSpc>
                <a:spcPct val="100000"/>
              </a:lnSpc>
              <a:spcBef>
                <a:spcPts val="100"/>
              </a:spcBef>
              <a:buSzPct val="89583"/>
              <a:buFont typeface="Wingdings"/>
              <a:buChar char=""/>
              <a:tabLst>
                <a:tab pos="469900" algn="l"/>
              </a:tabLst>
            </a:pPr>
            <a:r>
              <a:rPr lang="es-ES" sz="2800" dirty="0">
                <a:solidFill>
                  <a:schemeClr val="tx2"/>
                </a:solidFill>
              </a:rPr>
              <a:t>Una red inalámbrica permite la interconexión de dispositivos informáticos mediante ondas electromagnéticas sin necesidad de tener algún tipo de conexión física. </a:t>
            </a:r>
          </a:p>
          <a:p>
            <a:pPr marL="469900" marR="5080" indent="-457834" algn="just">
              <a:lnSpc>
                <a:spcPct val="100000"/>
              </a:lnSpc>
              <a:spcBef>
                <a:spcPts val="100"/>
              </a:spcBef>
              <a:buSzPct val="89583"/>
              <a:buFont typeface="Wingdings"/>
              <a:buChar char=""/>
              <a:tabLst>
                <a:tab pos="469900" algn="l"/>
              </a:tabLst>
            </a:pPr>
            <a:r>
              <a:rPr lang="es-ES" sz="2800" dirty="0">
                <a:solidFill>
                  <a:schemeClr val="tx2"/>
                </a:solidFill>
              </a:rPr>
              <a:t>El intercambio de datos se hace usando el espectro radioeléctrico. </a:t>
            </a:r>
            <a:endParaRPr sz="2800" dirty="0">
              <a:solidFill>
                <a:schemeClr val="tx2"/>
              </a:solidFill>
            </a:endParaRPr>
          </a:p>
        </p:txBody>
      </p:sp>
      <p:sp>
        <p:nvSpPr>
          <p:cNvPr id="6" name="Título 5">
            <a:extLst>
              <a:ext uri="{FF2B5EF4-FFF2-40B4-BE49-F238E27FC236}">
                <a16:creationId xmlns:a16="http://schemas.microsoft.com/office/drawing/2014/main" id="{0EDB5C28-0328-43AC-8A68-A1BB5D2797A9}"/>
              </a:ext>
            </a:extLst>
          </p:cNvPr>
          <p:cNvSpPr>
            <a:spLocks noGrp="1"/>
          </p:cNvSpPr>
          <p:nvPr>
            <p:ph type="title"/>
          </p:nvPr>
        </p:nvSpPr>
        <p:spPr>
          <a:xfrm>
            <a:off x="1028700" y="685800"/>
            <a:ext cx="7200900" cy="838200"/>
          </a:xfrm>
        </p:spPr>
        <p:txBody>
          <a:bodyPr/>
          <a:lstStyle/>
          <a:p>
            <a:r>
              <a:rPr lang="es-CO" dirty="0"/>
              <a:t>Redes Inalámbricas</a:t>
            </a:r>
          </a:p>
        </p:txBody>
      </p:sp>
      <p:pic>
        <p:nvPicPr>
          <p:cNvPr id="7" name="Imagen 6">
            <a:extLst>
              <a:ext uri="{FF2B5EF4-FFF2-40B4-BE49-F238E27FC236}">
                <a16:creationId xmlns:a16="http://schemas.microsoft.com/office/drawing/2014/main" id="{50CD300B-3F15-4799-B42C-2F34063307F2}"/>
              </a:ext>
            </a:extLst>
          </p:cNvPr>
          <p:cNvPicPr>
            <a:picLocks noChangeAspect="1"/>
          </p:cNvPicPr>
          <p:nvPr/>
        </p:nvPicPr>
        <p:blipFill>
          <a:blip r:embed="rId2"/>
          <a:stretch>
            <a:fillRect/>
          </a:stretch>
        </p:blipFill>
        <p:spPr>
          <a:xfrm>
            <a:off x="4724400" y="4390465"/>
            <a:ext cx="3982112" cy="23508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F5E34-1C6B-489F-BAD2-DBE110744EF2}"/>
              </a:ext>
            </a:extLst>
          </p:cNvPr>
          <p:cNvSpPr>
            <a:spLocks noGrp="1"/>
          </p:cNvSpPr>
          <p:nvPr>
            <p:ph type="title"/>
          </p:nvPr>
        </p:nvSpPr>
        <p:spPr/>
        <p:txBody>
          <a:bodyPr/>
          <a:lstStyle/>
          <a:p>
            <a:r>
              <a:rPr lang="es-ES" dirty="0"/>
              <a:t>Línea de Tiempo</a:t>
            </a:r>
            <a:endParaRPr lang="es-CO" dirty="0"/>
          </a:p>
        </p:txBody>
      </p:sp>
      <p:graphicFrame>
        <p:nvGraphicFramePr>
          <p:cNvPr id="6" name="Marcador de contenido 5">
            <a:extLst>
              <a:ext uri="{FF2B5EF4-FFF2-40B4-BE49-F238E27FC236}">
                <a16:creationId xmlns:a16="http://schemas.microsoft.com/office/drawing/2014/main" id="{37528981-AF09-4D9D-A2D3-25BCBE6ABFCF}"/>
              </a:ext>
            </a:extLst>
          </p:cNvPr>
          <p:cNvGraphicFramePr>
            <a:graphicFrameLocks noGrp="1"/>
          </p:cNvGraphicFramePr>
          <p:nvPr>
            <p:ph idx="1"/>
            <p:extLst>
              <p:ext uri="{D42A27DB-BD31-4B8C-83A1-F6EECF244321}">
                <p14:modId xmlns:p14="http://schemas.microsoft.com/office/powerpoint/2010/main" val="3189889231"/>
              </p:ext>
            </p:extLst>
          </p:nvPr>
        </p:nvGraphicFramePr>
        <p:xfrm>
          <a:off x="-1066800" y="1638300"/>
          <a:ext cx="107823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45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AAAA6-CCB1-4C5D-B81D-ECE2E206E04D}"/>
              </a:ext>
            </a:extLst>
          </p:cNvPr>
          <p:cNvSpPr>
            <a:spLocks noGrp="1"/>
          </p:cNvSpPr>
          <p:nvPr>
            <p:ph type="title"/>
          </p:nvPr>
        </p:nvSpPr>
        <p:spPr>
          <a:xfrm>
            <a:off x="1046629" y="304800"/>
            <a:ext cx="7200900" cy="1485900"/>
          </a:xfrm>
        </p:spPr>
        <p:txBody>
          <a:bodyPr/>
          <a:lstStyle/>
          <a:p>
            <a:r>
              <a:rPr lang="es-CO" dirty="0"/>
              <a:t>Tipos de Redes Inalámbricas</a:t>
            </a:r>
          </a:p>
        </p:txBody>
      </p:sp>
      <p:graphicFrame>
        <p:nvGraphicFramePr>
          <p:cNvPr id="4" name="Marcador de contenido 3">
            <a:extLst>
              <a:ext uri="{FF2B5EF4-FFF2-40B4-BE49-F238E27FC236}">
                <a16:creationId xmlns:a16="http://schemas.microsoft.com/office/drawing/2014/main" id="{FB4FA293-A9DB-48FB-8C8B-9D5FDE875E2C}"/>
              </a:ext>
            </a:extLst>
          </p:cNvPr>
          <p:cNvGraphicFramePr>
            <a:graphicFrameLocks noGrp="1"/>
          </p:cNvGraphicFramePr>
          <p:nvPr>
            <p:ph idx="1"/>
            <p:extLst>
              <p:ext uri="{D42A27DB-BD31-4B8C-83A1-F6EECF244321}">
                <p14:modId xmlns:p14="http://schemas.microsoft.com/office/powerpoint/2010/main" val="2049569225"/>
              </p:ext>
            </p:extLst>
          </p:nvPr>
        </p:nvGraphicFramePr>
        <p:xfrm>
          <a:off x="1028700" y="1143000"/>
          <a:ext cx="81153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41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75232" y="2052827"/>
            <a:ext cx="6126480" cy="3817620"/>
          </a:xfrm>
          <a:prstGeom prst="rect">
            <a:avLst/>
          </a:prstGeom>
        </p:spPr>
      </p:pic>
      <p:sp>
        <p:nvSpPr>
          <p:cNvPr id="3" name="object 3"/>
          <p:cNvSpPr txBox="1">
            <a:spLocks noGrp="1"/>
          </p:cNvSpPr>
          <p:nvPr>
            <p:ph type="title"/>
          </p:nvPr>
        </p:nvSpPr>
        <p:spPr>
          <a:prstGeom prst="rect">
            <a:avLst/>
          </a:prstGeom>
        </p:spPr>
        <p:txBody>
          <a:bodyPr vert="horz" wrap="square" lIns="0" tIns="405002" rIns="0" bIns="0" rtlCol="0">
            <a:spAutoFit/>
          </a:bodyPr>
          <a:lstStyle/>
          <a:p>
            <a:pPr marL="2384425">
              <a:lnSpc>
                <a:spcPct val="100000"/>
              </a:lnSpc>
              <a:spcBef>
                <a:spcPts val="105"/>
              </a:spcBef>
            </a:pPr>
            <a:r>
              <a:rPr sz="3200" spc="55" dirty="0"/>
              <a:t>Redes</a:t>
            </a:r>
            <a:r>
              <a:rPr sz="3200" spc="105" dirty="0"/>
              <a:t> </a:t>
            </a:r>
            <a:r>
              <a:rPr sz="3200" spc="75" dirty="0"/>
              <a:t>Inalámbricas</a:t>
            </a:r>
            <a:endParaRPr sz="3200"/>
          </a:p>
        </p:txBody>
      </p:sp>
      <p:pic>
        <p:nvPicPr>
          <p:cNvPr id="4" name="object 4"/>
          <p:cNvPicPr/>
          <p:nvPr/>
        </p:nvPicPr>
        <p:blipFill>
          <a:blip r:embed="rId3" cstate="print"/>
          <a:stretch>
            <a:fillRect/>
          </a:stretch>
        </p:blipFill>
        <p:spPr>
          <a:xfrm>
            <a:off x="6876288" y="667512"/>
            <a:ext cx="1885188" cy="11902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827532" y="1447800"/>
            <a:ext cx="7488935" cy="43190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3124200"/>
            <a:ext cx="8291830" cy="3456432"/>
          </a:xfrm>
          <a:prstGeom prst="rect">
            <a:avLst/>
          </a:prstGeom>
        </p:spPr>
      </p:pic>
      <p:sp>
        <p:nvSpPr>
          <p:cNvPr id="3" name="object 3"/>
          <p:cNvSpPr txBox="1"/>
          <p:nvPr/>
        </p:nvSpPr>
        <p:spPr>
          <a:xfrm>
            <a:off x="609600" y="425577"/>
            <a:ext cx="8291830" cy="2228815"/>
          </a:xfrm>
          <a:prstGeom prst="rect">
            <a:avLst/>
          </a:prstGeom>
        </p:spPr>
        <p:txBody>
          <a:bodyPr vert="horz" wrap="square" lIns="0" tIns="12700" rIns="0" bIns="0" rtlCol="0">
            <a:spAutoFit/>
          </a:bodyPr>
          <a:lstStyle/>
          <a:p>
            <a:pPr marL="12700" algn="just">
              <a:lnSpc>
                <a:spcPct val="100000"/>
              </a:lnSpc>
              <a:spcBef>
                <a:spcPts val="100"/>
              </a:spcBef>
            </a:pPr>
            <a:r>
              <a:rPr sz="2400" b="1" i="1" dirty="0">
                <a:solidFill>
                  <a:schemeClr val="tx2"/>
                </a:solidFill>
              </a:rPr>
              <a:t>WPAN (Wireless Personal Area Network)</a:t>
            </a:r>
          </a:p>
          <a:p>
            <a:pPr marL="12700" marR="5080" algn="just">
              <a:lnSpc>
                <a:spcPct val="99700"/>
              </a:lnSpc>
              <a:spcBef>
                <a:spcPts val="30"/>
              </a:spcBef>
            </a:pPr>
            <a:r>
              <a:rPr sz="2400" dirty="0">
                <a:solidFill>
                  <a:schemeClr val="tx2"/>
                </a:solidFill>
              </a:rPr>
              <a:t>Una red inalámbrica de área personal, incluye redes inalámbricas de corto alcance que abarcan un área de algunas decenas de metros. Este tipo de red se usa generalmente para conectar dispositivos periféricos. Destacan principalmente tecnologías como Bluetooth, Zigbee, HomeRF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7531" y="2514600"/>
            <a:ext cx="7560564" cy="3311652"/>
          </a:xfrm>
          <a:prstGeom prst="rect">
            <a:avLst/>
          </a:prstGeom>
        </p:spPr>
      </p:pic>
      <p:sp>
        <p:nvSpPr>
          <p:cNvPr id="3" name="object 3"/>
          <p:cNvSpPr txBox="1"/>
          <p:nvPr/>
        </p:nvSpPr>
        <p:spPr>
          <a:xfrm>
            <a:off x="827531" y="353695"/>
            <a:ext cx="7790255" cy="1872307"/>
          </a:xfrm>
          <a:prstGeom prst="rect">
            <a:avLst/>
          </a:prstGeom>
        </p:spPr>
        <p:txBody>
          <a:bodyPr vert="horz" wrap="square" lIns="0" tIns="12700" rIns="0" bIns="0" rtlCol="0">
            <a:spAutoFit/>
          </a:bodyPr>
          <a:lstStyle/>
          <a:p>
            <a:pPr marL="12700">
              <a:lnSpc>
                <a:spcPct val="100000"/>
              </a:lnSpc>
              <a:spcBef>
                <a:spcPts val="100"/>
              </a:spcBef>
            </a:pPr>
            <a:r>
              <a:rPr sz="2400" b="1" i="1" dirty="0">
                <a:solidFill>
                  <a:schemeClr val="tx2"/>
                </a:solidFill>
              </a:rPr>
              <a:t>WLAN (Wireless Local Area Network)</a:t>
            </a:r>
          </a:p>
          <a:p>
            <a:pPr>
              <a:lnSpc>
                <a:spcPct val="100000"/>
              </a:lnSpc>
              <a:spcBef>
                <a:spcPts val="135"/>
              </a:spcBef>
            </a:pPr>
            <a:endParaRPr sz="2400" dirty="0">
              <a:solidFill>
                <a:schemeClr val="tx2"/>
              </a:solidFill>
            </a:endParaRPr>
          </a:p>
          <a:p>
            <a:pPr marL="12700" marR="5080" algn="just">
              <a:lnSpc>
                <a:spcPct val="100000"/>
              </a:lnSpc>
            </a:pPr>
            <a:r>
              <a:rPr sz="2400" dirty="0">
                <a:solidFill>
                  <a:schemeClr val="tx2"/>
                </a:solidFill>
              </a:rPr>
              <a:t>En las redes de área local, se pueden encontrar tecnologías inalámbricas basadas en HiperLAN como HiperLAN2 o tecnologías basadas en WiFi</a:t>
            </a:r>
          </a:p>
        </p:txBody>
      </p:sp>
    </p:spTree>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70</TotalTime>
  <Words>929</Words>
  <Application>Microsoft Office PowerPoint</Application>
  <PresentationFormat>Presentación en pantalla (4:3)</PresentationFormat>
  <Paragraphs>114</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Franklin Gothic Book</vt:lpstr>
      <vt:lpstr>Georgia</vt:lpstr>
      <vt:lpstr>Times New Roman</vt:lpstr>
      <vt:lpstr>Wingdings</vt:lpstr>
      <vt:lpstr>Recorte</vt:lpstr>
      <vt:lpstr> Redes Wireless</vt:lpstr>
      <vt:lpstr>Presentación de PowerPoint</vt:lpstr>
      <vt:lpstr>Redes Inalámbricas</vt:lpstr>
      <vt:lpstr>Línea de Tiempo</vt:lpstr>
      <vt:lpstr>Tipos de Redes Inalámbricas</vt:lpstr>
      <vt:lpstr>Redes Inalámbricas</vt:lpstr>
      <vt:lpstr>Presentación de PowerPoint</vt:lpstr>
      <vt:lpstr>Presentación de PowerPoint</vt:lpstr>
      <vt:lpstr>Presentación de PowerPoint</vt:lpstr>
      <vt:lpstr>Estándares de las Redes Inalámbricas </vt:lpstr>
      <vt:lpstr>Elementos Básicos de una Red Wi-Fi</vt:lpstr>
      <vt:lpstr>Elementos Básicos de una Red Wi-Fi</vt:lpstr>
      <vt:lpstr>Presentación de PowerPoint</vt:lpstr>
      <vt:lpstr>Presentación de PowerPoint</vt:lpstr>
      <vt:lpstr>Los Estandares más Comunes</vt:lpstr>
      <vt:lpstr>Presentación de PowerPoint</vt:lpstr>
      <vt:lpstr>Presentación de PowerPoint</vt:lpstr>
      <vt:lpstr>Presentación de PowerPoint</vt:lpstr>
      <vt:lpstr>Presentación de PowerPoint</vt:lpstr>
      <vt:lpstr>Qué utilidades tiene una Red WiFi?</vt:lpstr>
      <vt:lpstr>COMPONENTES BÁSICOS</vt:lpstr>
      <vt:lpstr>¿Cómo Funciona el Wi-fi?</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PROFESOR</dc:creator>
  <cp:lastModifiedBy>CURNING</cp:lastModifiedBy>
  <cp:revision>21</cp:revision>
  <dcterms:created xsi:type="dcterms:W3CDTF">2024-05-14T18:32:45Z</dcterms:created>
  <dcterms:modified xsi:type="dcterms:W3CDTF">2024-05-14T19:44:29Z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2019-11-28T00:00:00Z</vt:filetime>
  </property>
  <property fmtid="{D5CDD505-2E9C-101B-9397-08002B2CF9AE}" pid="3" name="Creator">
    <vt:lpwstr>Microsoft® PowerPoint® 2016</vt:lpwstr>
  </property>
  <property fmtid="{D5CDD505-2E9C-101B-9397-08002B2CF9AE}" pid="4" name="LastSaved">
    <vt:filetime>2024-05-14T00:00:00Z</vt:filetime>
  </property>
  <property fmtid="{D5CDD505-2E9C-101B-9397-08002B2CF9AE}" pid="5" name="Producer">
    <vt:lpwstr>Microsoft® PowerPoint® 2016</vt:lpwstr>
  </property>
</Properties>
</file>