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93" d="100"/>
          <a:sy n="93" d="100"/>
        </p:scale>
        <p:origin x="12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February 12,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563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February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February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6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February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February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February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February 12,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February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86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February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February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February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February 12,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38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60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Prime_number_theore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lElb/zkSNARk-fibbonac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ACED068-0E25-47BA-94F9-38DB2B8E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651" y="1051551"/>
            <a:ext cx="4876058" cy="218427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Final project-</a:t>
            </a:r>
            <a:br>
              <a:rPr lang="en-US" sz="4800" dirty="0"/>
            </a:br>
            <a:r>
              <a:rPr lang="en-US" sz="4800" dirty="0"/>
              <a:t>prime selection</a:t>
            </a:r>
            <a:br>
              <a:rPr lang="en-US" sz="4800" dirty="0"/>
            </a:br>
            <a:endParaRPr lang="he-IL" sz="4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70C6F7E-3874-96E3-5B3D-A9EF67E6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50" y="3368389"/>
            <a:ext cx="5790459" cy="26609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Presenters: Ofir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Gurvits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, Ariel Elbaz ,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Ofek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Binder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Instructed by: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Eylon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Yogev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he-I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1A811C-F4C4-E9C0-12D4-6A2C24B6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9" r="7082"/>
          <a:stretch/>
        </p:blipFill>
        <p:spPr>
          <a:xfrm>
            <a:off x="7232072" y="45166"/>
            <a:ext cx="4959928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9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0A6FB3-E98A-2B7E-68AF-2B6F6EE4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ED5DF7-E832-7B2F-41EE-DD519D9E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57300"/>
            <a:ext cx="11090274" cy="513479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1. Cryptographic Key Generation:</a:t>
            </a:r>
          </a:p>
          <a:p>
            <a:r>
              <a:rPr lang="en-US" sz="2000" dirty="0"/>
              <a:t>   - Use Case: Generating secure cryptographic keys.</a:t>
            </a:r>
          </a:p>
          <a:p>
            <a:r>
              <a:rPr lang="en-US" sz="2000" dirty="0"/>
              <a:t>   - Explanation: The client and server could jointly derive a prime number from a random seed 𝑥 using the described protocol. The resulting prime number could then be used as a key in cryptographic applications.</a:t>
            </a:r>
          </a:p>
          <a:p>
            <a:pPr marL="0" indent="0">
              <a:buNone/>
            </a:pPr>
            <a:r>
              <a:rPr lang="en-US" sz="2000" dirty="0"/>
              <a:t>2. Token Generation in Blockchain:</a:t>
            </a:r>
          </a:p>
          <a:p>
            <a:r>
              <a:rPr lang="en-US" sz="2000" dirty="0"/>
              <a:t>   - Use Case: Creating unique tokens in a blockchain.</a:t>
            </a:r>
          </a:p>
          <a:p>
            <a:r>
              <a:rPr lang="en-US" sz="2000" dirty="0"/>
              <a:t>   - Explanation: The protocol could be employed to collaboratively generate unique token values based on the random seed 𝑥. These tokens could be used in blockchain transactions or smart contracts, ensuring a secure and decentralized method for token creation.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19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542B31-2F8E-0C50-80AD-163BABB0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196850"/>
            <a:ext cx="11091600" cy="1332000"/>
          </a:xfrm>
        </p:spPr>
        <p:txBody>
          <a:bodyPr/>
          <a:lstStyle/>
          <a:p>
            <a:r>
              <a:rPr lang="en-US" dirty="0"/>
              <a:t>Cont.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9D7E1-C4BE-7E55-9BCF-B45B48D5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28700"/>
            <a:ext cx="11090274" cy="563244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3. Random Number Generation for Gaming:</a:t>
            </a:r>
          </a:p>
          <a:p>
            <a:r>
              <a:rPr lang="en-US" sz="2000" dirty="0"/>
              <a:t>   - Use Case: Fair and secure random number generation for online gaming.</a:t>
            </a:r>
          </a:p>
          <a:p>
            <a:r>
              <a:rPr lang="en-US" sz="2000" dirty="0"/>
              <a:t>   - Explanation: In gaming applications, the protocol could be used to collaboratively generate a random number for various purposes, such as determining game outcomes or distributing resources. The prime number property ensures unpredictability and fairness.</a:t>
            </a:r>
          </a:p>
          <a:p>
            <a:pPr marL="0" indent="0">
              <a:buNone/>
            </a:pPr>
            <a:r>
              <a:rPr lang="en-US" sz="2000" dirty="0"/>
              <a:t>4. Secure Parameter Generation in Multi-Party Computation:</a:t>
            </a:r>
          </a:p>
          <a:p>
            <a:r>
              <a:rPr lang="en-US" sz="2000" dirty="0"/>
              <a:t>   - Use Case: Secure multi-party computation.</a:t>
            </a:r>
          </a:p>
          <a:p>
            <a:r>
              <a:rPr lang="en-US" sz="2000" dirty="0"/>
              <a:t>   - Explanation: The protocol can be utilized to generate secure parameters in multi-party computation scenarios. Each party can contribute to the determination of 𝑎, ensuring that the resulting value is not known by any single entity until the collaborative process is complete.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672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A03BB3-9E45-9C3C-A9D6-81EADF64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355311"/>
            <a:ext cx="11091600" cy="1085562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C4C8B4-140A-D268-0320-8DC3BBCE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40873"/>
            <a:ext cx="11090274" cy="4651951"/>
          </a:xfrm>
        </p:spPr>
        <p:txBody>
          <a:bodyPr/>
          <a:lstStyle/>
          <a:p>
            <a:r>
              <a:rPr lang="en-US" dirty="0"/>
              <a:t>Main Idea</a:t>
            </a:r>
          </a:p>
          <a:p>
            <a:r>
              <a:rPr lang="en-US" dirty="0"/>
              <a:t>Zero-knowledge , and SNARKs.</a:t>
            </a:r>
          </a:p>
          <a:p>
            <a:r>
              <a:rPr lang="en-US" dirty="0"/>
              <a:t>Technologies and framework.</a:t>
            </a:r>
          </a:p>
          <a:p>
            <a:r>
              <a:rPr lang="en-US" dirty="0"/>
              <a:t>Use cases.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415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F9B526-0AC1-0DD2-D343-72DBEC70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62AD94-B06F-0244-4B40-2A6ABE34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71601"/>
            <a:ext cx="11090274" cy="4721224"/>
          </a:xfrm>
        </p:spPr>
        <p:txBody>
          <a:bodyPr/>
          <a:lstStyle/>
          <a:p>
            <a:r>
              <a:rPr lang="en-US" dirty="0"/>
              <a:t>In cryptography there are many settings in which we use prime numbers.</a:t>
            </a:r>
          </a:p>
          <a:p>
            <a:r>
              <a:rPr lang="en-US" dirty="0"/>
              <a:t>Those prime numbers need to be agreed upon.</a:t>
            </a:r>
          </a:p>
          <a:p>
            <a:r>
              <a:rPr lang="en-US" dirty="0"/>
              <a:t>We don’t want the client to compute the prime number.</a:t>
            </a:r>
          </a:p>
          <a:p>
            <a:r>
              <a:rPr lang="en-US" dirty="0"/>
              <a:t>We don’t want the server to have full control on the choice of the prime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62C63E-7676-1A7D-B82E-495AA515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81856"/>
            <a:ext cx="11091600" cy="1332000"/>
          </a:xfrm>
        </p:spPr>
        <p:txBody>
          <a:bodyPr/>
          <a:lstStyle/>
          <a:p>
            <a:r>
              <a:rPr lang="en-US" dirty="0"/>
              <a:t>The protocol 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EA59AAE-CA5E-3E0D-3F4B-0F9CC9057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9537" y="1326743"/>
                <a:ext cx="11090274" cy="5066521"/>
              </a:xfrm>
            </p:spPr>
            <p:txBody>
              <a:bodyPr/>
              <a:lstStyle/>
              <a:p>
                <a:r>
                  <a:rPr lang="en-US" dirty="0"/>
                  <a:t>The client samples a random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The server knows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and the client and server agree on some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Now the server wants to do the complex computation and check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is a prime number using Miller-</a:t>
                </a:r>
                <a:r>
                  <a:rPr lang="en-US" dirty="0">
                    <a:ea typeface="Cambria Math" panose="02040503050406030204" pitchFamily="18" charset="0"/>
                  </a:rPr>
                  <a:t>R</a:t>
                </a:r>
                <a:r>
                  <a:rPr lang="en-US" b="0" dirty="0">
                    <a:ea typeface="Cambria Math" panose="02040503050406030204" pitchFamily="18" charset="0"/>
                  </a:rPr>
                  <a:t>abin algorithm.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We want to return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prime number.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Ideally,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prime number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is not necessarily a prime number.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So, we will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,…..,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).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EA59AAE-CA5E-3E0D-3F4B-0F9CC9057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537" y="1326743"/>
                <a:ext cx="11090274" cy="5066521"/>
              </a:xfrm>
              <a:blipFill>
                <a:blip r:embed="rId2"/>
                <a:stretch>
                  <a:fillRect l="-715" t="-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2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03E07A-FDCE-E850-5C7E-975E12CB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45680C8-8592-CD31-3007-1F049E8D9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3" y="1397479"/>
                <a:ext cx="11090274" cy="4695346"/>
              </a:xfrm>
            </p:spPr>
            <p:txBody>
              <a:bodyPr/>
              <a:lstStyle/>
              <a:p>
                <a:r>
                  <a:rPr lang="en-US" dirty="0"/>
                  <a:t>The server wants to provide a succinct proof to the client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,…..,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are not prime numbers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prime number.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The client wants to verify this proof in a short time and will be convinced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,…..,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are not prime numbers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prime number.</a:t>
                </a:r>
              </a:p>
              <a:p>
                <a:r>
                  <a:rPr lang="en-US" dirty="0"/>
                  <a:t>By the </a:t>
                </a:r>
                <a:r>
                  <a:rPr lang="en-US" dirty="0">
                    <a:hlinkClick r:id="rId2"/>
                  </a:rPr>
                  <a:t>Prime Number theorem </a:t>
                </a:r>
                <a:r>
                  <a:rPr lang="en-US" dirty="0"/>
                  <a:t> we get that It wont take long for the prover to find a prime number.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45680C8-8592-CD31-3007-1F049E8D9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3" y="1397479"/>
                <a:ext cx="11090274" cy="4695346"/>
              </a:xfrm>
              <a:blipFill>
                <a:blip r:embed="rId3"/>
                <a:stretch>
                  <a:fillRect l="-714" t="-2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05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91B698-60C4-6BCC-A37F-918127B6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zkSNARKS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C36DDC-CBFE-BE5C-D25E-2F6B4122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9F9F9"/>
                </a:solidFill>
                <a:effectLst/>
                <a:latin typeface="Söhne"/>
              </a:rPr>
              <a:t>zkSNARKs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 are cryptographic proofs that allow one party (the prover) to convince another party (the verifier) that they possess certain information without revealing the information itself.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Importance: Ensures privacy and security in various applications like blockchain, finance, and data verification.</a:t>
            </a:r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AAB773C-C707-8A5D-1A75-D1810B29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4262026"/>
            <a:ext cx="4911635" cy="25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C0E3EF2A-7F1F-7AA5-A7AA-6DF42CC8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Arkworks-rs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BCA7234E-E3C8-9CE9-CFE6-617082AF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58537"/>
            <a:ext cx="11090274" cy="5268686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arkworks</a:t>
            </a:r>
            <a:r>
              <a:rPr lang="en-US" dirty="0"/>
              <a:t> is a Rust ecosystem for </a:t>
            </a:r>
            <a:r>
              <a:rPr lang="en-US" dirty="0" err="1"/>
              <a:t>zkSNARK</a:t>
            </a:r>
            <a:r>
              <a:rPr lang="en-US" dirty="0"/>
              <a:t> programming. </a:t>
            </a:r>
          </a:p>
          <a:p>
            <a:r>
              <a:rPr lang="en-US" dirty="0"/>
              <a:t>Libraries in the </a:t>
            </a:r>
            <a:r>
              <a:rPr lang="en-US" dirty="0" err="1"/>
              <a:t>arkworks</a:t>
            </a:r>
            <a:r>
              <a:rPr lang="en-US" dirty="0"/>
              <a:t> ecosystem provide efficient implementations of all components required to implement </a:t>
            </a:r>
            <a:r>
              <a:rPr lang="en-US" dirty="0" err="1"/>
              <a:t>zkSNARK</a:t>
            </a:r>
            <a:r>
              <a:rPr lang="en-US" dirty="0"/>
              <a:t> applications, from generic finite fields to R1CS constraints for common functionalities.</a:t>
            </a:r>
          </a:p>
          <a:p>
            <a:r>
              <a:rPr lang="en-US" dirty="0"/>
              <a:t>R1CS is a NP-complete language that will help us represent our calculation.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652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DA9216C4-0701-AEF6-4842-B7DBBCF4A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49" y="282963"/>
            <a:ext cx="7262693" cy="62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0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45B16D-34CD-6B63-7FF3-12CE1095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Snark for Fibonacci: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0D92DD-3E9C-0CC5-483F-5F836C69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59131"/>
            <a:ext cx="11090274" cy="4333693"/>
          </a:xfrm>
        </p:spPr>
        <p:txBody>
          <a:bodyPr/>
          <a:lstStyle/>
          <a:p>
            <a:r>
              <a:rPr lang="en-US" dirty="0"/>
              <a:t>The user enters starting values </a:t>
            </a:r>
            <a:r>
              <a:rPr lang="en-US" dirty="0" err="1"/>
              <a:t>a,b</a:t>
            </a:r>
            <a:r>
              <a:rPr lang="en-US" dirty="0"/>
              <a:t> and number of steps - n</a:t>
            </a:r>
          </a:p>
          <a:p>
            <a:r>
              <a:rPr lang="en-US" dirty="0"/>
              <a:t>Prover calculates and generates proof for the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fibbonaci</a:t>
            </a:r>
            <a:r>
              <a:rPr lang="en-US" dirty="0"/>
              <a:t> number based on </a:t>
            </a:r>
            <a:r>
              <a:rPr lang="en-US" dirty="0" err="1"/>
              <a:t>a,b</a:t>
            </a:r>
            <a:r>
              <a:rPr lang="en-US" dirty="0"/>
              <a:t>.</a:t>
            </a:r>
          </a:p>
          <a:p>
            <a:r>
              <a:rPr lang="en-US" dirty="0"/>
              <a:t>Verifier checks that the prover doesn’t lie.</a:t>
            </a:r>
          </a:p>
          <a:p>
            <a:r>
              <a:rPr lang="en-US" dirty="0"/>
              <a:t>The size of the proof in bytes, Verification time, Proving time, Total time taken.</a:t>
            </a:r>
          </a:p>
          <a:p>
            <a:r>
              <a:rPr lang="en-US" dirty="0"/>
              <a:t>Link for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https://github.com/ArielElb/zkSNARk-fibbonaci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7533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Float">
      <a:majorFont>
        <a:latin typeface="FrankRueh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733</Words>
  <Application>Microsoft Office PowerPoint</Application>
  <PresentationFormat>מסך רחב</PresentationFormat>
  <Paragraphs>59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FrankRuehl</vt:lpstr>
      <vt:lpstr>Söhne</vt:lpstr>
      <vt:lpstr>3DFloatVTI</vt:lpstr>
      <vt:lpstr>Final project- prime selection </vt:lpstr>
      <vt:lpstr>Table of Contents</vt:lpstr>
      <vt:lpstr>Main idea </vt:lpstr>
      <vt:lpstr>The protocol </vt:lpstr>
      <vt:lpstr>Cont.</vt:lpstr>
      <vt:lpstr>What is zkSNARKS </vt:lpstr>
      <vt:lpstr>Arkworks-rs </vt:lpstr>
      <vt:lpstr>מצגת של PowerPoint‏</vt:lpstr>
      <vt:lpstr>Our Snark for Fibonacci:</vt:lpstr>
      <vt:lpstr>Use cases</vt:lpstr>
      <vt:lpstr>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prime selection </dc:title>
  <dc:creator>Ariel Elbaz</dc:creator>
  <cp:lastModifiedBy>Ariel Elbaz</cp:lastModifiedBy>
  <cp:revision>1</cp:revision>
  <dcterms:created xsi:type="dcterms:W3CDTF">2024-02-12T10:36:15Z</dcterms:created>
  <dcterms:modified xsi:type="dcterms:W3CDTF">2024-02-12T12:02:34Z</dcterms:modified>
</cp:coreProperties>
</file>