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7" r:id="rId2"/>
    <p:sldId id="310" r:id="rId3"/>
    <p:sldId id="311" r:id="rId4"/>
    <p:sldId id="323" r:id="rId5"/>
    <p:sldId id="260" r:id="rId6"/>
  </p:sldIdLst>
  <p:sldSz cx="9144000" cy="6858000" type="screen4x3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B8"/>
    <a:srgbClr val="B32E27"/>
    <a:srgbClr val="003F82"/>
    <a:srgbClr val="0000CC"/>
    <a:srgbClr val="661A16"/>
    <a:srgbClr val="FF4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12" d="100"/>
          <a:sy n="112" d="100"/>
        </p:scale>
        <p:origin x="13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6A78AE-4A38-4027-8572-9C8E03EF3F7C}" type="datetimeFigureOut">
              <a:rPr lang="es-MX" smtClean="0"/>
              <a:t>04/06/2022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14C625-720F-451B-9015-15F41A2556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598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7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83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1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69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16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40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83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18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94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59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D7CD-D4EB-4BE2-80BF-5DAB019A8DF7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11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D7CD-D4EB-4BE2-80BF-5DAB019A8DF7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37D7-DF3C-495A-B6A7-6B86AD89F5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2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048"/>
            <a:ext cx="9144000" cy="420368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9159" y="4203683"/>
            <a:ext cx="8707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24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Misión</a:t>
            </a:r>
            <a:r>
              <a:rPr lang="es-ES" sz="24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Visión y Valores</a:t>
            </a:r>
            <a:endParaRPr lang="es-ES" sz="2400" b="1" i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defRPr/>
            </a:pPr>
            <a:r>
              <a:rPr lang="es-ES" sz="24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CUBALUB</a:t>
            </a:r>
            <a:endParaRPr lang="es-ES" sz="24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1513"/>
              </p:ext>
            </p:extLst>
          </p:nvPr>
        </p:nvGraphicFramePr>
        <p:xfrm>
          <a:off x="3861238" y="662194"/>
          <a:ext cx="1383424" cy="1447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CorelDRAW" r:id="rId4" imgW="4951157" imgH="5180098" progId="CorelDraw.Graphic.17">
                  <p:embed/>
                </p:oleObj>
              </mc:Choice>
              <mc:Fallback>
                <p:oleObj name="CorelDRAW" r:id="rId4" imgW="4951157" imgH="5180098" progId="CorelDraw.Graphic.17">
                  <p:embed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1238" y="662194"/>
                        <a:ext cx="1383424" cy="1447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0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1"/>
            <a:ext cx="9144000" cy="988540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Etapa 1: Reflexión Estratégica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0" y="6664410"/>
            <a:ext cx="9144000" cy="193589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71563" y="187036"/>
            <a:ext cx="6763182" cy="7210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24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Text Box 1094"/>
          <p:cNvSpPr txBox="1">
            <a:spLocks noChangeArrowheads="1"/>
          </p:cNvSpPr>
          <p:nvPr/>
        </p:nvSpPr>
        <p:spPr bwMode="auto">
          <a:xfrm>
            <a:off x="4533900" y="190468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242454" y="2757631"/>
            <a:ext cx="8582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840">
              <a:lnSpc>
                <a:spcPts val="1200"/>
              </a:lnSpc>
              <a:spcBef>
                <a:spcPts val="600"/>
              </a:spcBef>
            </a:pPr>
            <a:endParaRPr lang="es-E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4840" algn="just">
              <a:lnSpc>
                <a:spcPts val="1200"/>
              </a:lnSpc>
              <a:spcBef>
                <a:spcPts val="600"/>
              </a:spcBef>
            </a:pPr>
            <a:r>
              <a:rPr lang="es-E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MX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4840" algn="just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endParaRPr lang="es-E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42455" y="1210685"/>
            <a:ext cx="85828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s-ES" sz="24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isión: 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Satisfacer la demanda de Lubricantes del cliente, con alto nivel competitivo, para preservar la vida útil de su equipamiento .</a:t>
            </a:r>
          </a:p>
          <a:p>
            <a:endParaRPr lang="es-E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24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es-ES" sz="24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isión:</a:t>
            </a:r>
            <a:r>
              <a:rPr lang="es-E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Consolidar el Liderazgo en el mercado nacional del lubricante y extenderlo al área del Caribe</a:t>
            </a:r>
            <a:r>
              <a:rPr lang="es-E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s-E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24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es-ES" sz="24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alores:</a:t>
            </a:r>
            <a:r>
              <a:rPr lang="es-E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2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Enfoque al cliente</a:t>
            </a:r>
            <a:r>
              <a:rPr lang="es-E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Conjunto de acciones orientadas a satisfacer las demandas del cliente, brindando una atención personalizada, mediante una actitud proactiva que satisfaga sus expectativas.</a:t>
            </a:r>
            <a:endParaRPr lang="es-MX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MX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1011" y="4678199"/>
            <a:ext cx="8164286" cy="611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MX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1"/>
            <a:ext cx="9144000" cy="988540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CUBALUB. Perfil  General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0" y="6664410"/>
            <a:ext cx="9144000" cy="193589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71563" y="187036"/>
            <a:ext cx="6763182" cy="7210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24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Text Box 1094"/>
          <p:cNvSpPr txBox="1">
            <a:spLocks noChangeArrowheads="1"/>
          </p:cNvSpPr>
          <p:nvPr/>
        </p:nvSpPr>
        <p:spPr bwMode="auto">
          <a:xfrm>
            <a:off x="4533900" y="190468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242454" y="2757631"/>
            <a:ext cx="8582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840">
              <a:lnSpc>
                <a:spcPts val="1200"/>
              </a:lnSpc>
              <a:spcBef>
                <a:spcPts val="600"/>
              </a:spcBef>
            </a:pPr>
            <a:endParaRPr lang="es-E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4840" algn="just">
              <a:lnSpc>
                <a:spcPts val="1200"/>
              </a:lnSpc>
              <a:spcBef>
                <a:spcPts val="600"/>
              </a:spcBef>
            </a:pPr>
            <a:r>
              <a:rPr lang="es-E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MX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4840" algn="just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endParaRPr lang="es-E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7201" y="1210685"/>
            <a:ext cx="83681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Profesionalidad</a:t>
            </a:r>
            <a:r>
              <a:rPr lang="es-E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s-E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Contar con personal competente para el desempeño del cargo, que permita alcanzar los objetivos de la organización.</a:t>
            </a:r>
          </a:p>
          <a:p>
            <a:endParaRPr lang="es-MX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28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Compromiso</a:t>
            </a:r>
            <a:r>
              <a:rPr lang="es-E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Conducta que implica motivación y entrega hacia el logro de las metas de la organización.</a:t>
            </a:r>
            <a:endParaRPr lang="es-MX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22225" y="15586"/>
            <a:ext cx="9144000" cy="764357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Marco Estratégico de CUBALUB</a:t>
            </a:r>
            <a:r>
              <a:rPr lang="es-ES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0" y="6664267"/>
            <a:ext cx="9144000" cy="193589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71563" y="187036"/>
            <a:ext cx="6763182" cy="7210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24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Text Box 1094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Text Box 1085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Text Box 1086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Text Box 1087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Text Box 1088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Text Box 1092"/>
          <p:cNvSpPr txBox="1">
            <a:spLocks noChangeArrowheads="1"/>
          </p:cNvSpPr>
          <p:nvPr/>
        </p:nvSpPr>
        <p:spPr bwMode="auto">
          <a:xfrm>
            <a:off x="4594225" y="18856325"/>
            <a:ext cx="790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Text Box 1093"/>
          <p:cNvSpPr txBox="1">
            <a:spLocks noChangeArrowheads="1"/>
          </p:cNvSpPr>
          <p:nvPr/>
        </p:nvSpPr>
        <p:spPr bwMode="auto">
          <a:xfrm>
            <a:off x="4546600" y="188563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Text Box 1094"/>
          <p:cNvSpPr txBox="1">
            <a:spLocks noChangeArrowheads="1"/>
          </p:cNvSpPr>
          <p:nvPr/>
        </p:nvSpPr>
        <p:spPr bwMode="auto">
          <a:xfrm>
            <a:off x="4533900" y="19046825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242454" y="2757631"/>
            <a:ext cx="8582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840">
              <a:lnSpc>
                <a:spcPts val="1200"/>
              </a:lnSpc>
              <a:spcBef>
                <a:spcPts val="600"/>
              </a:spcBef>
            </a:pPr>
            <a:endParaRPr lang="es-E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4840" algn="just">
              <a:lnSpc>
                <a:spcPts val="1200"/>
              </a:lnSpc>
              <a:spcBef>
                <a:spcPts val="600"/>
              </a:spcBef>
            </a:pPr>
            <a:r>
              <a:rPr lang="es-E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MX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4840" algn="just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endParaRPr lang="es-E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3" name="Group 3"/>
          <p:cNvGrpSpPr>
            <a:grpSpLocks/>
          </p:cNvGrpSpPr>
          <p:nvPr/>
        </p:nvGrpSpPr>
        <p:grpSpPr bwMode="auto">
          <a:xfrm>
            <a:off x="273377" y="810429"/>
            <a:ext cx="8641695" cy="5691119"/>
            <a:chOff x="82" y="95"/>
            <a:chExt cx="4127" cy="5258"/>
          </a:xfrm>
        </p:grpSpPr>
        <p:cxnSp>
          <p:nvCxnSpPr>
            <p:cNvPr id="85" name="AutoShape 5"/>
            <p:cNvCxnSpPr>
              <a:cxnSpLocks noChangeShapeType="1"/>
              <a:endCxn id="98" idx="0"/>
            </p:cNvCxnSpPr>
            <p:nvPr/>
          </p:nvCxnSpPr>
          <p:spPr bwMode="auto">
            <a:xfrm flipH="1">
              <a:off x="960" y="2940"/>
              <a:ext cx="368" cy="43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AutoShape 6"/>
            <p:cNvSpPr>
              <a:spLocks noChangeArrowheads="1"/>
            </p:cNvSpPr>
            <p:nvPr/>
          </p:nvSpPr>
          <p:spPr bwMode="auto">
            <a:xfrm>
              <a:off x="1600" y="95"/>
              <a:ext cx="1135" cy="377"/>
            </a:xfrm>
            <a:prstGeom prst="ribbon2">
              <a:avLst>
                <a:gd name="adj1" fmla="val 20833"/>
                <a:gd name="adj2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FFFF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63740" tIns="31870" rIns="63740" bIns="31870"/>
            <a:lstStyle/>
            <a:p>
              <a:pPr algn="ctr" eaLnBrk="1" hangingPunct="1">
                <a:defRPr/>
              </a:pPr>
              <a:r>
                <a:rPr lang="en-US" sz="100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ook Antiqua" pitchFamily="18" charset="0"/>
                </a:rPr>
                <a:t>MISIÓN</a:t>
              </a:r>
              <a:endParaRPr lang="en-US" sz="10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8" name="Text Box 8"/>
            <p:cNvSpPr txBox="1">
              <a:spLocks noChangeArrowheads="1"/>
            </p:cNvSpPr>
            <p:nvPr/>
          </p:nvSpPr>
          <p:spPr bwMode="auto">
            <a:xfrm>
              <a:off x="960" y="1248"/>
              <a:ext cx="1220" cy="6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80000">
                  <a:srgbClr val="005CB8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740" tIns="31870" rIns="63740" bIns="3187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2400" b="1" dirty="0"/>
                <a:t>D</a:t>
              </a:r>
              <a:r>
                <a:rPr lang="es-ES" altLang="es-MX" sz="1400" b="1" dirty="0"/>
                <a:t>ebilidades</a:t>
              </a:r>
              <a:endParaRPr lang="es-ES" altLang="es-MX" sz="4000" b="1" dirty="0"/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2170" y="1248"/>
              <a:ext cx="1190" cy="620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52000">
                  <a:srgbClr val="FFFFFF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740" tIns="31870" rIns="63740" bIns="3187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2400" b="1" dirty="0"/>
                <a:t>A</a:t>
              </a:r>
              <a:r>
                <a:rPr lang="es-ES" altLang="es-MX" sz="1400" b="1" dirty="0"/>
                <a:t>menazas</a:t>
              </a:r>
              <a:endParaRPr lang="es-ES" altLang="es-MX" sz="4000" b="1" dirty="0"/>
            </a:p>
          </p:txBody>
        </p:sp>
        <p:sp>
          <p:nvSpPr>
            <p:cNvPr id="90" name="Text Box 10"/>
            <p:cNvSpPr txBox="1">
              <a:spLocks noChangeArrowheads="1"/>
            </p:cNvSpPr>
            <p:nvPr/>
          </p:nvSpPr>
          <p:spPr bwMode="auto">
            <a:xfrm>
              <a:off x="961" y="1826"/>
              <a:ext cx="1248" cy="529"/>
            </a:xfrm>
            <a:prstGeom prst="rect">
              <a:avLst/>
            </a:prstGeom>
            <a:gradFill>
              <a:gsLst>
                <a:gs pos="100000">
                  <a:srgbClr val="005CB8"/>
                </a:gs>
                <a:gs pos="100000">
                  <a:srgbClr val="0000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740" tIns="31870" rIns="63740" bIns="3187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s-MX" sz="1400" b="0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2400" b="1" dirty="0"/>
                <a:t>F</a:t>
              </a:r>
              <a:r>
                <a:rPr lang="es-ES" altLang="es-MX" sz="1400" b="1" dirty="0"/>
                <a:t>ortalezas</a:t>
              </a:r>
              <a:endParaRPr lang="es-ES" altLang="es-MX" sz="4000" b="1" dirty="0"/>
            </a:p>
          </p:txBody>
        </p:sp>
        <p:sp>
          <p:nvSpPr>
            <p:cNvPr id="91" name="Text Box 11"/>
            <p:cNvSpPr txBox="1">
              <a:spLocks noChangeArrowheads="1"/>
            </p:cNvSpPr>
            <p:nvPr/>
          </p:nvSpPr>
          <p:spPr bwMode="auto">
            <a:xfrm>
              <a:off x="2210" y="1794"/>
              <a:ext cx="1150" cy="558"/>
            </a:xfrm>
            <a:prstGeom prst="rect">
              <a:avLst/>
            </a:prstGeom>
            <a:gradFill rotWithShape="1">
              <a:gsLst>
                <a:gs pos="18000">
                  <a:srgbClr val="B32E27"/>
                </a:gs>
                <a:gs pos="30000">
                  <a:srgbClr val="B32E27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740" tIns="31870" rIns="63740" bIns="3187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s-MX" sz="1400" b="0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2400" b="1" dirty="0"/>
                <a:t>O</a:t>
              </a:r>
              <a:r>
                <a:rPr lang="es-ES" altLang="es-MX" sz="1400" b="1" dirty="0"/>
                <a:t>portunidades</a:t>
              </a:r>
              <a:endParaRPr lang="es-ES" altLang="es-MX" sz="4000" b="1" dirty="0"/>
            </a:p>
          </p:txBody>
        </p:sp>
        <p:sp>
          <p:nvSpPr>
            <p:cNvPr id="92" name="Oval 12"/>
            <p:cNvSpPr>
              <a:spLocks noChangeArrowheads="1"/>
            </p:cNvSpPr>
            <p:nvPr/>
          </p:nvSpPr>
          <p:spPr bwMode="auto">
            <a:xfrm>
              <a:off x="1304" y="1580"/>
              <a:ext cx="1728" cy="37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63740" tIns="31870" rIns="63740" bIns="3187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400" b="1" dirty="0"/>
                <a:t>Diagnóstico Estratégico</a:t>
              </a:r>
              <a:endParaRPr lang="en-US" altLang="es-MX" sz="4000" b="1" dirty="0"/>
            </a:p>
          </p:txBody>
        </p:sp>
        <p:sp>
          <p:nvSpPr>
            <p:cNvPr id="93" name="AutoShape 13"/>
            <p:cNvSpPr>
              <a:spLocks noChangeArrowheads="1"/>
            </p:cNvSpPr>
            <p:nvPr/>
          </p:nvSpPr>
          <p:spPr bwMode="auto">
            <a:xfrm>
              <a:off x="1425" y="2500"/>
              <a:ext cx="1769" cy="283"/>
            </a:xfrm>
            <a:prstGeom prst="bevel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3740" tIns="31870" rIns="63740" bIns="3187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400" b="1" dirty="0">
                  <a:solidFill>
                    <a:srgbClr val="FF0000"/>
                  </a:solidFill>
                </a:rPr>
                <a:t>Estrategia de crecimiento</a:t>
              </a:r>
              <a:endParaRPr lang="es-ES" altLang="es-MX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AutoShape 14"/>
            <p:cNvSpPr>
              <a:spLocks noChangeArrowheads="1"/>
            </p:cNvSpPr>
            <p:nvPr/>
          </p:nvSpPr>
          <p:spPr bwMode="auto">
            <a:xfrm>
              <a:off x="1411" y="2925"/>
              <a:ext cx="1913" cy="326"/>
            </a:xfrm>
            <a:prstGeom prst="plaque">
              <a:avLst>
                <a:gd name="adj" fmla="val 16667"/>
              </a:avLst>
            </a:prstGeom>
            <a:noFill/>
            <a:ln w="12700" algn="ctr">
              <a:solidFill>
                <a:srgbClr val="005CB8"/>
              </a:solidFill>
              <a:miter lim="800000"/>
              <a:headEnd/>
              <a:tailEnd/>
            </a:ln>
          </p:spPr>
          <p:txBody>
            <a:bodyPr lIns="63740" tIns="31870" rIns="63740" bIns="3187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400" b="1" dirty="0">
                  <a:solidFill>
                    <a:srgbClr val="005CB8"/>
                  </a:solidFill>
                </a:rPr>
                <a:t>Estrategia de Consolidación Organizacional</a:t>
              </a:r>
              <a:endParaRPr lang="en-US" altLang="es-MX" sz="4000" b="1" dirty="0">
                <a:solidFill>
                  <a:srgbClr val="005CB8"/>
                </a:solidFill>
              </a:endParaRPr>
            </a:p>
          </p:txBody>
        </p:sp>
        <p:cxnSp>
          <p:nvCxnSpPr>
            <p:cNvPr id="95" name="AutoShape 15"/>
            <p:cNvCxnSpPr>
              <a:cxnSpLocks noChangeShapeType="1"/>
              <a:stCxn id="93" idx="2"/>
            </p:cNvCxnSpPr>
            <p:nvPr/>
          </p:nvCxnSpPr>
          <p:spPr bwMode="auto">
            <a:xfrm>
              <a:off x="2310" y="2783"/>
              <a:ext cx="39" cy="15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AutoShape 16"/>
            <p:cNvSpPr>
              <a:spLocks/>
            </p:cNvSpPr>
            <p:nvPr/>
          </p:nvSpPr>
          <p:spPr bwMode="auto">
            <a:xfrm>
              <a:off x="3361" y="1322"/>
              <a:ext cx="95" cy="1983"/>
            </a:xfrm>
            <a:prstGeom prst="rightBrace">
              <a:avLst>
                <a:gd name="adj1" fmla="val 173947"/>
                <a:gd name="adj2" fmla="val 50454"/>
              </a:avLst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600" b="0"/>
            </a:p>
          </p:txBody>
        </p:sp>
        <p:sp>
          <p:nvSpPr>
            <p:cNvPr id="97" name="Line 17"/>
            <p:cNvSpPr>
              <a:spLocks noChangeShapeType="1"/>
            </p:cNvSpPr>
            <p:nvPr/>
          </p:nvSpPr>
          <p:spPr bwMode="auto">
            <a:xfrm>
              <a:off x="2173" y="2266"/>
              <a:ext cx="0" cy="18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8" name="Oval 18"/>
            <p:cNvSpPr>
              <a:spLocks noChangeArrowheads="1"/>
            </p:cNvSpPr>
            <p:nvPr/>
          </p:nvSpPr>
          <p:spPr bwMode="auto">
            <a:xfrm>
              <a:off x="120" y="3378"/>
              <a:ext cx="1680" cy="37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5CB8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prstShdw prst="shdw13" dist="53882" dir="13500000">
                <a:srgbClr val="0000FF">
                  <a:alpha val="50000"/>
                </a:srgbClr>
              </a:prstShdw>
            </a:effectLst>
          </p:spPr>
          <p:txBody>
            <a:bodyPr lIns="63740" tIns="31870" rIns="63740" bIns="3187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400" b="1" dirty="0"/>
                <a:t>Objetivos Estratégicos</a:t>
              </a:r>
            </a:p>
          </p:txBody>
        </p:sp>
        <p:sp>
          <p:nvSpPr>
            <p:cNvPr id="100" name="AutoShape 20"/>
            <p:cNvSpPr>
              <a:spLocks noChangeArrowheads="1"/>
            </p:cNvSpPr>
            <p:nvPr/>
          </p:nvSpPr>
          <p:spPr bwMode="auto">
            <a:xfrm>
              <a:off x="442" y="3771"/>
              <a:ext cx="1128" cy="1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63740" tIns="31870" rIns="63740" bIns="3187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200" dirty="0"/>
                <a:t>Criterios de Medida</a:t>
              </a:r>
              <a:r>
                <a:rPr lang="es-ES" altLang="es-MX" sz="1200" baseline="30000" dirty="0"/>
                <a:t>1</a:t>
              </a:r>
              <a:endParaRPr lang="es-ES" altLang="es-MX" sz="3600" dirty="0"/>
            </a:p>
          </p:txBody>
        </p:sp>
        <p:sp>
          <p:nvSpPr>
            <p:cNvPr id="102" name="Oval 22"/>
            <p:cNvSpPr>
              <a:spLocks noChangeArrowheads="1"/>
            </p:cNvSpPr>
            <p:nvPr/>
          </p:nvSpPr>
          <p:spPr bwMode="auto">
            <a:xfrm>
              <a:off x="2332" y="3406"/>
              <a:ext cx="1572" cy="295"/>
            </a:xfrm>
            <a:prstGeom prst="ellipse">
              <a:avLst/>
            </a:prstGeom>
            <a:gradFill>
              <a:gsLst>
                <a:gs pos="0">
                  <a:srgbClr val="FF00FF"/>
                </a:gs>
                <a:gs pos="3000">
                  <a:srgbClr val="005CB8"/>
                </a:gs>
                <a:gs pos="0">
                  <a:srgbClr val="FF3FFF"/>
                </a:gs>
                <a:gs pos="100000">
                  <a:srgbClr val="FFFFFF"/>
                </a:gs>
                <a:gs pos="100000">
                  <a:srgbClr val="FF00FF"/>
                </a:gs>
              </a:gsLst>
              <a:lin ang="2700000" scaled="1"/>
            </a:gradFill>
            <a:ln w="9525">
              <a:solidFill>
                <a:srgbClr val="005CB8"/>
              </a:solidFill>
              <a:round/>
              <a:headEnd/>
              <a:tailEnd/>
            </a:ln>
            <a:effectLst>
              <a:outerShdw dist="107763" dir="2700000" algn="ctr" rotWithShape="0">
                <a:srgbClr val="0000FF">
                  <a:alpha val="50000"/>
                </a:srgbClr>
              </a:outerShdw>
            </a:effectLst>
          </p:spPr>
          <p:txBody>
            <a:bodyPr lIns="63740" tIns="31870" rIns="63740" bIns="3187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400" b="1" dirty="0"/>
                <a:t>Objetivos Anuales</a:t>
              </a:r>
              <a:endParaRPr lang="es-ES" altLang="es-MX" sz="4000" b="1" dirty="0"/>
            </a:p>
          </p:txBody>
        </p:sp>
        <p:sp>
          <p:nvSpPr>
            <p:cNvPr id="104" name="AutoShape 24"/>
            <p:cNvSpPr>
              <a:spLocks noChangeArrowheads="1"/>
            </p:cNvSpPr>
            <p:nvPr/>
          </p:nvSpPr>
          <p:spPr bwMode="auto">
            <a:xfrm>
              <a:off x="2679" y="3771"/>
              <a:ext cx="1204" cy="23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63740" tIns="31870" rIns="63740" bIns="3187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400" dirty="0"/>
                <a:t>Criterios de Medida</a:t>
              </a:r>
              <a:r>
                <a:rPr lang="es-ES" altLang="es-MX" sz="1400" baseline="30000" dirty="0"/>
                <a:t>1</a:t>
              </a:r>
              <a:endParaRPr lang="es-ES" altLang="es-MX" sz="4000" dirty="0"/>
            </a:p>
          </p:txBody>
        </p:sp>
        <p:cxnSp>
          <p:nvCxnSpPr>
            <p:cNvPr id="106" name="AutoShape 26"/>
            <p:cNvCxnSpPr>
              <a:cxnSpLocks noChangeShapeType="1"/>
              <a:endCxn id="102" idx="0"/>
            </p:cNvCxnSpPr>
            <p:nvPr/>
          </p:nvCxnSpPr>
          <p:spPr bwMode="auto">
            <a:xfrm>
              <a:off x="3034" y="3282"/>
              <a:ext cx="84" cy="1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" name="AutoShape 27"/>
            <p:cNvSpPr>
              <a:spLocks/>
            </p:cNvSpPr>
            <p:nvPr/>
          </p:nvSpPr>
          <p:spPr bwMode="auto">
            <a:xfrm>
              <a:off x="1253" y="2400"/>
              <a:ext cx="193" cy="864"/>
            </a:xfrm>
            <a:prstGeom prst="leftBrace">
              <a:avLst>
                <a:gd name="adj1" fmla="val 37306"/>
                <a:gd name="adj2" fmla="val 50000"/>
              </a:avLst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600" b="0"/>
            </a:p>
          </p:txBody>
        </p:sp>
        <p:cxnSp>
          <p:nvCxnSpPr>
            <p:cNvPr id="108" name="AutoShape 28"/>
            <p:cNvCxnSpPr>
              <a:cxnSpLocks noChangeShapeType="1"/>
              <a:stCxn id="98" idx="6"/>
            </p:cNvCxnSpPr>
            <p:nvPr/>
          </p:nvCxnSpPr>
          <p:spPr bwMode="auto">
            <a:xfrm>
              <a:off x="1800" y="3566"/>
              <a:ext cx="532" cy="1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AutoShape 29"/>
            <p:cNvSpPr>
              <a:spLocks/>
            </p:cNvSpPr>
            <p:nvPr/>
          </p:nvSpPr>
          <p:spPr bwMode="auto">
            <a:xfrm rot="5400000">
              <a:off x="2014" y="2717"/>
              <a:ext cx="264" cy="4127"/>
            </a:xfrm>
            <a:prstGeom prst="rightBrace">
              <a:avLst>
                <a:gd name="adj1" fmla="val 130271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600" b="0"/>
            </a:p>
          </p:txBody>
        </p:sp>
        <p:sp>
          <p:nvSpPr>
            <p:cNvPr id="110" name="AutoShape 30"/>
            <p:cNvSpPr>
              <a:spLocks noChangeArrowheads="1"/>
            </p:cNvSpPr>
            <p:nvPr/>
          </p:nvSpPr>
          <p:spPr bwMode="auto">
            <a:xfrm>
              <a:off x="1159" y="4883"/>
              <a:ext cx="2201" cy="470"/>
            </a:xfrm>
            <a:prstGeom prst="ribbon">
              <a:avLst>
                <a:gd name="adj1" fmla="val 33333"/>
                <a:gd name="adj2" fmla="val 50000"/>
              </a:avLst>
            </a:prstGeom>
            <a:gradFill rotWithShape="1">
              <a:gsLst>
                <a:gs pos="0">
                  <a:srgbClr val="005CB8"/>
                </a:gs>
                <a:gs pos="92000">
                  <a:srgbClr val="FFFFFF"/>
                </a:gs>
                <a:gs pos="100000">
                  <a:srgbClr val="0000FF"/>
                </a:gs>
              </a:gsLst>
              <a:lin ang="2700000" scaled="1"/>
            </a:gradFill>
            <a:ln w="12700">
              <a:solidFill>
                <a:srgbClr val="005CB8"/>
              </a:solidFill>
              <a:round/>
              <a:headEnd/>
              <a:tailEnd/>
            </a:ln>
          </p:spPr>
          <p:txBody>
            <a:bodyPr lIns="63740" tIns="31870" rIns="63740" bIns="3187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4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Sistema de Control</a:t>
              </a:r>
              <a:endParaRPr lang="es-ES" altLang="es-MX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2" name="WordArt 32"/>
            <p:cNvSpPr>
              <a:spLocks noChangeArrowheads="1" noChangeShapeType="1" noTextEdit="1"/>
            </p:cNvSpPr>
            <p:nvPr/>
          </p:nvSpPr>
          <p:spPr bwMode="auto">
            <a:xfrm rot="-5400000">
              <a:off x="2846" y="2173"/>
              <a:ext cx="1567" cy="24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Wave1">
                <a:avLst>
                  <a:gd name="adj1" fmla="val 17079"/>
                  <a:gd name="adj2" fmla="val -28"/>
                </a:avLst>
              </a:prstTxWarp>
            </a:bodyPr>
            <a:lstStyle/>
            <a:p>
              <a:pPr algn="ctr"/>
              <a:r>
                <a:rPr lang="es-MX" sz="2400" b="1" kern="10" dirty="0">
                  <a:effectLst>
                    <a:outerShdw dist="53882" dir="2700000" algn="ctr" rotWithShape="0">
                      <a:srgbClr val="C0C0C0">
                        <a:alpha val="79999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ESCENARIO</a:t>
              </a:r>
              <a:r>
                <a:rPr lang="es-MX" sz="2400" kern="10" dirty="0">
                  <a:effectLst>
                    <a:outerShdw dist="53882" dir="2700000" algn="ctr" rotWithShape="0">
                      <a:srgbClr val="C0C0C0">
                        <a:alpha val="79999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113" name="AutoShape 33"/>
            <p:cNvCxnSpPr>
              <a:cxnSpLocks noChangeShapeType="1"/>
              <a:stCxn id="96" idx="1"/>
              <a:endCxn id="112" idx="0"/>
            </p:cNvCxnSpPr>
            <p:nvPr/>
          </p:nvCxnSpPr>
          <p:spPr bwMode="auto">
            <a:xfrm flipV="1">
              <a:off x="3456" y="2296"/>
              <a:ext cx="94" cy="26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Oval 35" descr="Papel seda azul"/>
            <p:cNvSpPr>
              <a:spLocks noChangeArrowheads="1"/>
            </p:cNvSpPr>
            <p:nvPr/>
          </p:nvSpPr>
          <p:spPr bwMode="auto">
            <a:xfrm>
              <a:off x="1800" y="566"/>
              <a:ext cx="720" cy="284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63740" tIns="31870" rIns="63740" bIns="3187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Visión</a:t>
              </a:r>
              <a:endParaRPr lang="es-ES" altLang="es-MX" sz="4400" b="0"/>
            </a:p>
          </p:txBody>
        </p:sp>
        <p:sp>
          <p:nvSpPr>
            <p:cNvPr id="116" name="Oval 36"/>
            <p:cNvSpPr>
              <a:spLocks noChangeArrowheads="1"/>
            </p:cNvSpPr>
            <p:nvPr/>
          </p:nvSpPr>
          <p:spPr bwMode="auto">
            <a:xfrm>
              <a:off x="1728" y="944"/>
              <a:ext cx="864" cy="2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5CB8"/>
              </a:solidFill>
              <a:round/>
              <a:headEnd/>
              <a:tailEnd/>
            </a:ln>
          </p:spPr>
          <p:txBody>
            <a:bodyPr lIns="63740" tIns="31870" rIns="63740" bIns="3187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1600" b="1" dirty="0">
                  <a:solidFill>
                    <a:srgbClr val="0000FF"/>
                  </a:solidFill>
                  <a:latin typeface="Book Antiqua" panose="02040602050305030304" pitchFamily="18" charset="0"/>
                </a:rPr>
                <a:t>Valores</a:t>
              </a:r>
              <a:endParaRPr lang="es-ES" altLang="es-MX" sz="4400" b="1" dirty="0"/>
            </a:p>
          </p:txBody>
        </p:sp>
        <p:cxnSp>
          <p:nvCxnSpPr>
            <p:cNvPr id="117" name="AutoShape 37"/>
            <p:cNvCxnSpPr>
              <a:cxnSpLocks noChangeShapeType="1"/>
              <a:stCxn id="86" idx="2"/>
              <a:endCxn id="115" idx="0"/>
            </p:cNvCxnSpPr>
            <p:nvPr/>
          </p:nvCxnSpPr>
          <p:spPr bwMode="auto">
            <a:xfrm flipH="1">
              <a:off x="2160" y="393"/>
              <a:ext cx="8" cy="17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AutoShape 38"/>
            <p:cNvCxnSpPr>
              <a:cxnSpLocks noChangeShapeType="1"/>
              <a:stCxn id="115" idx="4"/>
              <a:endCxn id="116" idx="0"/>
            </p:cNvCxnSpPr>
            <p:nvPr/>
          </p:nvCxnSpPr>
          <p:spPr bwMode="auto">
            <a:xfrm>
              <a:off x="2160" y="850"/>
              <a:ext cx="0" cy="9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AutoShape 39"/>
            <p:cNvCxnSpPr>
              <a:cxnSpLocks noChangeShapeType="1"/>
              <a:stCxn id="116" idx="4"/>
              <a:endCxn id="92" idx="0"/>
            </p:cNvCxnSpPr>
            <p:nvPr/>
          </p:nvCxnSpPr>
          <p:spPr bwMode="auto">
            <a:xfrm>
              <a:off x="2160" y="1227"/>
              <a:ext cx="8" cy="35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AutoShape 40"/>
            <p:cNvCxnSpPr>
              <a:cxnSpLocks noChangeShapeType="1"/>
              <a:stCxn id="112" idx="3"/>
              <a:endCxn id="115" idx="6"/>
            </p:cNvCxnSpPr>
            <p:nvPr/>
          </p:nvCxnSpPr>
          <p:spPr bwMode="auto">
            <a:xfrm rot="5400000" flipH="1">
              <a:off x="2672" y="556"/>
              <a:ext cx="805" cy="1110"/>
            </a:xfrm>
            <a:prstGeom prst="curvedConnector2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6" name="Oval 18"/>
          <p:cNvSpPr>
            <a:spLocks noChangeArrowheads="1"/>
          </p:cNvSpPr>
          <p:nvPr/>
        </p:nvSpPr>
        <p:spPr bwMode="auto">
          <a:xfrm>
            <a:off x="5243830" y="5366604"/>
            <a:ext cx="3517821" cy="341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93000">
                <a:srgbClr val="005CB8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prstShdw prst="shdw13" dist="53882" dir="13500000">
              <a:srgbClr val="0000FF">
                <a:alpha val="50000"/>
              </a:srgbClr>
            </a:prstShdw>
          </a:effectLst>
        </p:spPr>
        <p:txBody>
          <a:bodyPr lIns="63740" tIns="31870" rIns="63740" bIns="3187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1200" dirty="0"/>
              <a:t>Cambio Cultural</a:t>
            </a:r>
            <a:endParaRPr lang="es-ES" altLang="es-MX" sz="3600" dirty="0"/>
          </a:p>
        </p:txBody>
      </p:sp>
      <p:sp>
        <p:nvSpPr>
          <p:cNvPr id="132" name="AutoShape 25"/>
          <p:cNvSpPr>
            <a:spLocks noChangeArrowheads="1"/>
          </p:cNvSpPr>
          <p:nvPr/>
        </p:nvSpPr>
        <p:spPr bwMode="auto">
          <a:xfrm>
            <a:off x="611484" y="5397624"/>
            <a:ext cx="3000746" cy="358703"/>
          </a:xfrm>
          <a:prstGeom prst="homePlate">
            <a:avLst>
              <a:gd name="adj" fmla="val 700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3" dist="53882" dir="13500000">
              <a:srgbClr val="0000FF">
                <a:alpha val="50000"/>
              </a:srgbClr>
            </a:prstShdw>
          </a:effectLst>
        </p:spPr>
        <p:txBody>
          <a:bodyPr lIns="63740" tIns="31870" rIns="63740" bIns="3187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 dirty="0"/>
              <a:t>Competencias Organizacionales</a:t>
            </a:r>
            <a:endParaRPr lang="es-ES" altLang="es-MX" sz="4000" dirty="0"/>
          </a:p>
        </p:txBody>
      </p:sp>
      <p:cxnSp>
        <p:nvCxnSpPr>
          <p:cNvPr id="133" name="AutoShape 28"/>
          <p:cNvCxnSpPr>
            <a:cxnSpLocks noChangeShapeType="1"/>
          </p:cNvCxnSpPr>
          <p:nvPr/>
        </p:nvCxnSpPr>
        <p:spPr bwMode="auto">
          <a:xfrm>
            <a:off x="3672272" y="5533588"/>
            <a:ext cx="1511515" cy="22589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3584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gradFill>
            <a:gsLst>
              <a:gs pos="0">
                <a:srgbClr val="005CB8"/>
              </a:gs>
              <a:gs pos="80000">
                <a:srgbClr val="003F82"/>
              </a:gs>
              <a:gs pos="100000">
                <a:srgbClr val="005CB8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5"/>
          <a:stretch/>
        </p:blipFill>
        <p:spPr>
          <a:xfrm flipH="1" flipV="1">
            <a:off x="11151" y="3670983"/>
            <a:ext cx="9144000" cy="318701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81307" y="3198167"/>
            <a:ext cx="720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88541" y="5894032"/>
            <a:ext cx="717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005C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2022</a:t>
            </a:r>
            <a:endParaRPr lang="es-ES" sz="2400" dirty="0">
              <a:solidFill>
                <a:srgbClr val="005CB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5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" id="{99BE1FCB-63EE-4319-BB9C-005888573D1D}" vid="{836F6177-5FAD-4A8F-B559-119756F2F4E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PLANTILLA_PRESENTACIÓN</Template>
  <TotalTime>2825</TotalTime>
  <Words>172</Words>
  <Application>Microsoft Office PowerPoint</Application>
  <PresentationFormat>Presentación en pantalla (4:3)</PresentationFormat>
  <Paragraphs>42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Times New Roman</vt:lpstr>
      <vt:lpstr>Verdana</vt:lpstr>
      <vt:lpstr>Tema de Office</vt:lpstr>
      <vt:lpstr>CorelDRAW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Cozzis</dc:creator>
  <cp:lastModifiedBy>Guadalupe Puig Domínguez</cp:lastModifiedBy>
  <cp:revision>294</cp:revision>
  <cp:lastPrinted>2021-10-12T21:26:08Z</cp:lastPrinted>
  <dcterms:created xsi:type="dcterms:W3CDTF">2015-11-25T20:35:57Z</dcterms:created>
  <dcterms:modified xsi:type="dcterms:W3CDTF">2022-06-04T13:01:16Z</dcterms:modified>
</cp:coreProperties>
</file>