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5" r:id="rId11"/>
    <p:sldId id="264" r:id="rId12"/>
    <p:sldId id="267" r:id="rId13"/>
    <p:sldId id="268" r:id="rId14"/>
    <p:sldId id="266"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46BC645-983A-445B-A391-D42D19CA5155}" type="datetimeFigureOut">
              <a:rPr lang="es-ES" smtClean="0"/>
              <a:t>16/05/2017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84738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46BC645-983A-445B-A391-D42D19CA5155}" type="datetimeFigureOut">
              <a:rPr lang="es-ES" smtClean="0"/>
              <a:t>16/05/2017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424132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46BC645-983A-445B-A391-D42D19CA5155}" type="datetimeFigureOut">
              <a:rPr lang="es-ES" smtClean="0"/>
              <a:t>16/05/2017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218196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46BC645-983A-445B-A391-D42D19CA5155}" type="datetimeFigureOut">
              <a:rPr lang="es-ES" smtClean="0"/>
              <a:t>16/05/2017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140649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46BC645-983A-445B-A391-D42D19CA5155}" type="datetimeFigureOut">
              <a:rPr lang="es-ES" smtClean="0"/>
              <a:t>16/05/2017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123415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46BC645-983A-445B-A391-D42D19CA5155}" type="datetimeFigureOut">
              <a:rPr lang="es-ES" smtClean="0"/>
              <a:t>16/05/2017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351992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46BC645-983A-445B-A391-D42D19CA5155}" type="datetimeFigureOut">
              <a:rPr lang="es-ES" smtClean="0"/>
              <a:t>16/05/2017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180176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46BC645-983A-445B-A391-D42D19CA5155}" type="datetimeFigureOut">
              <a:rPr lang="es-ES" smtClean="0"/>
              <a:t>16/05/2017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340619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46BC645-983A-445B-A391-D42D19CA5155}" type="datetimeFigureOut">
              <a:rPr lang="es-ES" smtClean="0"/>
              <a:t>16/05/2017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158792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46BC645-983A-445B-A391-D42D19CA5155}" type="datetimeFigureOut">
              <a:rPr lang="es-ES" smtClean="0"/>
              <a:t>16/05/2017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424626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46BC645-983A-445B-A391-D42D19CA5155}" type="datetimeFigureOut">
              <a:rPr lang="es-ES" smtClean="0"/>
              <a:t>16/05/2017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C12BDF2-1356-4DAF-99C2-B84D587DCEFA}" type="slidenum">
              <a:rPr lang="es-ES" smtClean="0"/>
              <a:t>‹Nº›</a:t>
            </a:fld>
            <a:endParaRPr lang="es-ES"/>
          </a:p>
        </p:txBody>
      </p:sp>
    </p:spTree>
    <p:extLst>
      <p:ext uri="{BB962C8B-B14F-4D97-AF65-F5344CB8AC3E}">
        <p14:creationId xmlns:p14="http://schemas.microsoft.com/office/powerpoint/2010/main" val="213523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BC645-983A-445B-A391-D42D19CA5155}" type="datetimeFigureOut">
              <a:rPr lang="es-ES" smtClean="0"/>
              <a:t>16/05/2017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2BDF2-1356-4DAF-99C2-B84D587DCEFA}" type="slidenum">
              <a:rPr lang="es-ES" smtClean="0"/>
              <a:t>‹Nº›</a:t>
            </a:fld>
            <a:endParaRPr lang="es-ES"/>
          </a:p>
        </p:txBody>
      </p:sp>
    </p:spTree>
    <p:extLst>
      <p:ext uri="{BB962C8B-B14F-4D97-AF65-F5344CB8AC3E}">
        <p14:creationId xmlns:p14="http://schemas.microsoft.com/office/powerpoint/2010/main" val="170101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_Toc469668346"/><Relationship Id="rId13" Type="http://schemas.openxmlformats.org/officeDocument/2006/relationships/hyperlink" Target="#_Toc469668351"/><Relationship Id="rId3" Type="http://schemas.openxmlformats.org/officeDocument/2006/relationships/hyperlink" Target="#_Toc469668341"/><Relationship Id="rId7" Type="http://schemas.openxmlformats.org/officeDocument/2006/relationships/hyperlink" Target="#_Toc469668345"/><Relationship Id="rId12" Type="http://schemas.openxmlformats.org/officeDocument/2006/relationships/hyperlink" Target="#_Toc469668350"/><Relationship Id="rId17" Type="http://schemas.openxmlformats.org/officeDocument/2006/relationships/hyperlink" Target="#_Toc469668355"/><Relationship Id="rId2" Type="http://schemas.openxmlformats.org/officeDocument/2006/relationships/hyperlink" Target="#_Toc469668340"/><Relationship Id="rId16" Type="http://schemas.openxmlformats.org/officeDocument/2006/relationships/hyperlink" Target="#_Toc469668354"/><Relationship Id="rId1" Type="http://schemas.openxmlformats.org/officeDocument/2006/relationships/slideLayout" Target="../slideLayouts/slideLayout7.xml"/><Relationship Id="rId6" Type="http://schemas.openxmlformats.org/officeDocument/2006/relationships/hyperlink" Target="#_Toc469668344"/><Relationship Id="rId11" Type="http://schemas.openxmlformats.org/officeDocument/2006/relationships/hyperlink" Target="#_Toc469668349"/><Relationship Id="rId5" Type="http://schemas.openxmlformats.org/officeDocument/2006/relationships/hyperlink" Target="#_Toc469668343"/><Relationship Id="rId15" Type="http://schemas.openxmlformats.org/officeDocument/2006/relationships/hyperlink" Target="#_Toc469668353"/><Relationship Id="rId10" Type="http://schemas.openxmlformats.org/officeDocument/2006/relationships/hyperlink" Target="#_Toc469668348"/><Relationship Id="rId4" Type="http://schemas.openxmlformats.org/officeDocument/2006/relationships/hyperlink" Target="#_Toc469668342"/><Relationship Id="rId9" Type="http://schemas.openxmlformats.org/officeDocument/2006/relationships/hyperlink" Target="#_Toc469668347"/><Relationship Id="rId14" Type="http://schemas.openxmlformats.org/officeDocument/2006/relationships/hyperlink" Target="#_Toc469668352"/></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EJEMPLOS</a:t>
            </a:r>
            <a:endParaRPr lang="es-ES" dirty="0"/>
          </a:p>
        </p:txBody>
      </p:sp>
      <p:sp>
        <p:nvSpPr>
          <p:cNvPr id="3" name="Subtítulo 2"/>
          <p:cNvSpPr>
            <a:spLocks noGrp="1"/>
          </p:cNvSpPr>
          <p:nvPr>
            <p:ph type="subTitle" idx="1"/>
          </p:nvPr>
        </p:nvSpPr>
        <p:spPr/>
        <p:txBody>
          <a:bodyPr/>
          <a:lstStyle/>
          <a:p>
            <a:r>
              <a:rPr lang="es-ES" dirty="0" smtClean="0"/>
              <a:t>Tema, problema, justificación, objetivos, bosquejo</a:t>
            </a:r>
            <a:endParaRPr lang="es-ES" dirty="0"/>
          </a:p>
        </p:txBody>
      </p:sp>
    </p:spTree>
    <p:extLst>
      <p:ext uri="{BB962C8B-B14F-4D97-AF65-F5344CB8AC3E}">
        <p14:creationId xmlns:p14="http://schemas.microsoft.com/office/powerpoint/2010/main" val="297214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64948" y="232097"/>
            <a:ext cx="11546238" cy="6191439"/>
          </a:xfrm>
          <a:prstGeom prst="rect">
            <a:avLst/>
          </a:prstGeom>
        </p:spPr>
        <p:txBody>
          <a:bodyPr wrap="square">
            <a:spAutoFit/>
          </a:bodyPr>
          <a:lstStyle/>
          <a:p>
            <a:pPr marL="179705" algn="just">
              <a:lnSpc>
                <a:spcPct val="150000"/>
              </a:lnSpc>
              <a:spcAft>
                <a:spcPts val="0"/>
              </a:spcAft>
            </a:pPr>
            <a:r>
              <a:rPr lang="es-NI" dirty="0" smtClean="0">
                <a:effectLst/>
                <a:latin typeface="Arial" panose="020B0604020202020204" pitchFamily="34" charset="0"/>
                <a:ea typeface="Calibri" panose="020F0502020204030204" pitchFamily="34" charset="0"/>
                <a:cs typeface="Times New Roman" panose="02020603050405020304" pitchFamily="18" charset="0"/>
              </a:rPr>
              <a:t>La publicidad del negocio es limitada, se realiza con medios físicos como camisetas y calcomanías, esto ha ocasiona que no se den a conocer muchos de los productos que ofrece en la empresa.</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endParaRPr lang="es-NI" dirty="0">
              <a:latin typeface="Arial" panose="020B060402020202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dirty="0" smtClean="0">
                <a:effectLst/>
                <a:latin typeface="Arial" panose="020B0604020202020204" pitchFamily="34" charset="0"/>
                <a:ea typeface="Calibri" panose="020F0502020204030204" pitchFamily="34" charset="0"/>
                <a:cs typeface="Times New Roman" panose="02020603050405020304" pitchFamily="18" charset="0"/>
              </a:rPr>
              <a:t>Se puede concluir que la empresa tiene una serie de dificultades, entre ellas: carencia de formación profesional por parte del personal en el uso e importancia de las </a:t>
            </a:r>
            <a:r>
              <a:rPr lang="es-ES" dirty="0" err="1" smtClean="0">
                <a:effectLst/>
                <a:latin typeface="Arial" panose="020B0604020202020204" pitchFamily="34" charset="0"/>
                <a:ea typeface="Calibri" panose="020F0502020204030204" pitchFamily="34" charset="0"/>
                <a:cs typeface="Times New Roman" panose="02020603050405020304" pitchFamily="18" charset="0"/>
              </a:rPr>
              <a:t>TICs</a:t>
            </a:r>
            <a:r>
              <a:rPr lang="es-ES" dirty="0" smtClean="0">
                <a:effectLst/>
                <a:latin typeface="Arial" panose="020B0604020202020204" pitchFamily="34" charset="0"/>
                <a:ea typeface="Calibri" panose="020F0502020204030204" pitchFamily="34" charset="0"/>
                <a:cs typeface="Times New Roman" panose="02020603050405020304" pitchFamily="18" charset="0"/>
              </a:rPr>
              <a:t>,</a:t>
            </a:r>
            <a:r>
              <a:rPr lang="es-NI" dirty="0" smtClean="0">
                <a:effectLst/>
                <a:latin typeface="Arial" panose="020B0604020202020204" pitchFamily="34" charset="0"/>
                <a:ea typeface="Calibri" panose="020F0502020204030204" pitchFamily="34" charset="0"/>
                <a:cs typeface="Times New Roman" panose="02020603050405020304" pitchFamily="18" charset="0"/>
              </a:rPr>
              <a:t> información desactualizada en compras y ventas, ausencia de un control de inventario, ausencia de un archivo digitalizado, bajo nivel publicitario, ausencia de estrategias para el uso de </a:t>
            </a:r>
            <a:r>
              <a:rPr lang="es-ES" dirty="0" err="1" smtClean="0">
                <a:effectLst/>
                <a:latin typeface="Arial" panose="020B0604020202020204" pitchFamily="34" charset="0"/>
                <a:ea typeface="Calibri" panose="020F0502020204030204" pitchFamily="34" charset="0"/>
                <a:cs typeface="Times New Roman" panose="02020603050405020304" pitchFamily="18" charset="0"/>
              </a:rPr>
              <a:t>TICs</a:t>
            </a:r>
            <a:r>
              <a:rPr lang="es-ES" dirty="0" smtClean="0">
                <a:effectLst/>
                <a:latin typeface="Arial" panose="020B0604020202020204" pitchFamily="34" charset="0"/>
                <a:ea typeface="Calibri" panose="020F0502020204030204" pitchFamily="34" charset="0"/>
                <a:cs typeface="Times New Roman" panose="02020603050405020304" pitchFamily="18" charset="0"/>
              </a:rPr>
              <a:t>,</a:t>
            </a:r>
            <a:r>
              <a:rPr lang="es-NI" dirty="0" smtClean="0">
                <a:effectLst/>
                <a:latin typeface="Arial" panose="020B0604020202020204" pitchFamily="34" charset="0"/>
                <a:ea typeface="Calibri" panose="020F0502020204030204" pitchFamily="34" charset="0"/>
                <a:cs typeface="Times New Roman" panose="02020603050405020304" pitchFamily="18" charset="0"/>
              </a:rPr>
              <a:t> por lo cual se considera que los recursos tecnológicos con que cuenta la empresa no están siendo aprovechados. </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s-NI" b="1" dirty="0" smtClean="0">
                <a:effectLst/>
                <a:latin typeface="Arial" panose="020B0604020202020204" pitchFamily="34" charset="0"/>
                <a:ea typeface="Calibri" panose="020F0502020204030204" pitchFamily="34" charset="0"/>
                <a:cs typeface="Times New Roman" panose="02020603050405020304" pitchFamily="18" charset="0"/>
              </a:rPr>
              <a:t>Pregunta problema</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NI" dirty="0" smtClean="0">
                <a:effectLst/>
                <a:latin typeface="Arial" panose="020B0604020202020204" pitchFamily="34" charset="0"/>
                <a:ea typeface="Calibri" panose="020F0502020204030204" pitchFamily="34" charset="0"/>
                <a:cs typeface="Times New Roman" panose="02020603050405020304" pitchFamily="18" charset="0"/>
              </a:rPr>
              <a:t>¿Cómo facilitar la implementación de </a:t>
            </a:r>
            <a:r>
              <a:rPr lang="es-ES" dirty="0" err="1" smtClean="0">
                <a:effectLst/>
                <a:latin typeface="Arial" panose="020B0604020202020204" pitchFamily="34" charset="0"/>
                <a:ea typeface="Calibri" panose="020F0502020204030204" pitchFamily="34" charset="0"/>
                <a:cs typeface="Times New Roman" panose="02020603050405020304" pitchFamily="18" charset="0"/>
              </a:rPr>
              <a:t>TICs</a:t>
            </a:r>
            <a:r>
              <a:rPr lang="es-ES" dirty="0" smtClean="0">
                <a:effectLst/>
                <a:latin typeface="Arial" panose="020B0604020202020204" pitchFamily="34" charset="0"/>
                <a:ea typeface="Calibri" panose="020F0502020204030204" pitchFamily="34" charset="0"/>
                <a:cs typeface="Times New Roman" panose="02020603050405020304" pitchFamily="18" charset="0"/>
              </a:rPr>
              <a:t> en la empresa Repuestos Mairena Flores, Estelí?</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200"/>
              </a:spcBef>
              <a:spcAft>
                <a:spcPts val="0"/>
              </a:spcAft>
            </a:pPr>
            <a:r>
              <a:rPr lang="es-ES" b="1" dirty="0" smtClean="0">
                <a:effectLst/>
                <a:latin typeface="Arial" panose="020B0604020202020204" pitchFamily="34" charset="0"/>
                <a:ea typeface="Times New Roman" panose="02020603050405020304" pitchFamily="18" charset="0"/>
                <a:cs typeface="Times New Roman" panose="02020603050405020304" pitchFamily="18" charset="0"/>
              </a:rPr>
              <a:t>Preguntas problemas</a:t>
            </a:r>
            <a:endParaRPr lang="es-ES" sz="1600" b="1" dirty="0" smtClean="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600"/>
              </a:spcAft>
            </a:pPr>
            <a:r>
              <a:rPr lang="es-ES" dirty="0" smtClean="0">
                <a:effectLst/>
                <a:latin typeface="Arial" panose="020B0604020202020204" pitchFamily="34" charset="0"/>
                <a:ea typeface="Calibri" panose="020F0502020204030204" pitchFamily="34" charset="0"/>
                <a:cs typeface="Times New Roman" panose="02020603050405020304" pitchFamily="18" charset="0"/>
              </a:rPr>
              <a:t>¿Cuál es la situación actual en la empresa Repuestos Mairena Flores, Estelí en relaciona al uso de </a:t>
            </a:r>
            <a:r>
              <a:rPr lang="es-ES" dirty="0" err="1" smtClean="0">
                <a:effectLst/>
                <a:latin typeface="Arial" panose="020B0604020202020204" pitchFamily="34" charset="0"/>
                <a:ea typeface="Calibri" panose="020F0502020204030204" pitchFamily="34" charset="0"/>
                <a:cs typeface="Times New Roman" panose="02020603050405020304" pitchFamily="18" charset="0"/>
              </a:rPr>
              <a:t>TICs</a:t>
            </a:r>
            <a:r>
              <a:rPr lang="es-ES"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 dirty="0" smtClean="0">
                <a:effectLst/>
                <a:latin typeface="Arial" panose="020B0604020202020204" pitchFamily="34" charset="0"/>
                <a:ea typeface="Calibri" panose="020F0502020204030204" pitchFamily="34" charset="0"/>
                <a:cs typeface="Times New Roman" panose="02020603050405020304" pitchFamily="18" charset="0"/>
              </a:rPr>
              <a:t>¿Cuáles son las estrategias más apropiadas para incluir en el plan </a:t>
            </a:r>
            <a:r>
              <a:rPr lang="es-ES" dirty="0" err="1" smtClean="0">
                <a:effectLst/>
                <a:latin typeface="Arial" panose="020B0604020202020204" pitchFamily="34" charset="0"/>
                <a:ea typeface="Calibri" panose="020F0502020204030204" pitchFamily="34" charset="0"/>
                <a:cs typeface="Times New Roman" panose="02020603050405020304" pitchFamily="18" charset="0"/>
              </a:rPr>
              <a:t>TICs</a:t>
            </a:r>
            <a:r>
              <a:rPr lang="es-ES" dirty="0" smtClean="0">
                <a:effectLst/>
                <a:latin typeface="Arial" panose="020B0604020202020204" pitchFamily="34" charset="0"/>
                <a:ea typeface="Calibri" panose="020F0502020204030204" pitchFamily="34" charset="0"/>
                <a:cs typeface="Times New Roman" panose="02020603050405020304" pitchFamily="18" charset="0"/>
              </a:rPr>
              <a:t> en la empresa Repuestos Mairena Flores, Estelí?</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21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4468" y="0"/>
            <a:ext cx="11344759" cy="6791603"/>
          </a:xfrm>
          <a:prstGeom prst="rect">
            <a:avLst/>
          </a:prstGeom>
        </p:spPr>
        <p:txBody>
          <a:bodyPr wrap="square">
            <a:spAutoFit/>
          </a:bodyPr>
          <a:lstStyle/>
          <a:p>
            <a:pPr lvl="1" algn="just">
              <a:lnSpc>
                <a:spcPct val="150000"/>
              </a:lnSpc>
              <a:spcBef>
                <a:spcPts val="200"/>
              </a:spcBef>
              <a:spcAft>
                <a:spcPts val="0"/>
              </a:spcAft>
              <a:buSzPts val="1200"/>
            </a:pPr>
            <a:r>
              <a:rPr lang="es-NI" b="1" dirty="0" smtClean="0">
                <a:effectLst/>
                <a:latin typeface="Arial" panose="020B0604020202020204" pitchFamily="34" charset="0"/>
                <a:ea typeface="Times New Roman" panose="02020603050405020304" pitchFamily="18" charset="0"/>
                <a:cs typeface="Times New Roman" panose="02020603050405020304" pitchFamily="18" charset="0"/>
              </a:rPr>
              <a:t>Justificación </a:t>
            </a: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lvl="1" algn="just">
              <a:lnSpc>
                <a:spcPct val="150000"/>
              </a:lnSpc>
              <a:spcBef>
                <a:spcPts val="200"/>
              </a:spcBef>
              <a:spcAft>
                <a:spcPts val="0"/>
              </a:spcAft>
              <a:buSzPts val="1200"/>
            </a:pPr>
            <a:r>
              <a:rPr lang="es-ES" dirty="0" smtClean="0">
                <a:effectLst/>
                <a:latin typeface="Arial" panose="020B0604020202020204" pitchFamily="34" charset="0"/>
                <a:ea typeface="Calibri" panose="020F0502020204030204" pitchFamily="34" charset="0"/>
                <a:cs typeface="Times New Roman" panose="02020603050405020304" pitchFamily="18" charset="0"/>
              </a:rPr>
              <a:t>Las Tecnologías de la Información y las Comunicaciones (TIC) son cada vez más usadas para el apoyo y automatización de todas las actividades de las empresas. Gracias a ellas, las organizaciones han conseguido obtener importantes beneficios, entre los que caben mencionar la mejora de sus operaciones, llegada a una mayor cantidad de clientes, la optimización de sus recursos, la apertura a nuevos mercados, un conocimiento más profundo acerca de las necesidades de la clientela para brindarles un servicio de mejor calidad y una comunicación más fluida, no sólo con sus empleados sino también con sus clientes y proveedores. En pocas palabras, las TIC les permiten lograr aumentar considerablemente eficiencia </a:t>
            </a:r>
            <a:r>
              <a:rPr lang="es-NI" dirty="0" smtClean="0">
                <a:effectLst/>
                <a:latin typeface="Arial" panose="020B0604020202020204" pitchFamily="34" charset="0"/>
                <a:ea typeface="Calibri" panose="020F0502020204030204" pitchFamily="34" charset="0"/>
                <a:cs typeface="Times New Roman" panose="02020603050405020304" pitchFamily="18" charset="0"/>
              </a:rPr>
              <a:t> (ANIEL, 2013)</a:t>
            </a:r>
            <a:r>
              <a:rPr lang="es-ES"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ES"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 dirty="0" smtClean="0">
                <a:effectLst/>
                <a:latin typeface="Arial" panose="020B0604020202020204" pitchFamily="34" charset="0"/>
                <a:ea typeface="Calibri" panose="020F0502020204030204" pitchFamily="34" charset="0"/>
                <a:cs typeface="Times New Roman" panose="02020603050405020304" pitchFamily="18" charset="0"/>
              </a:rPr>
              <a:t>Según Fajardo (2009), en el caso de Nicaragua los sectores económicos, tanto la grande, mediana, pequeña y micro empresa, han aumentado su productividad y competitividad mediante un uso adecuado de las </a:t>
            </a:r>
            <a:r>
              <a:rPr lang="es-ES" dirty="0" err="1" smtClean="0">
                <a:effectLst/>
                <a:latin typeface="Arial" panose="020B0604020202020204" pitchFamily="34" charset="0"/>
                <a:ea typeface="Calibri" panose="020F0502020204030204" pitchFamily="34" charset="0"/>
                <a:cs typeface="Times New Roman" panose="02020603050405020304" pitchFamily="18" charset="0"/>
              </a:rPr>
              <a:t>TICs</a:t>
            </a:r>
            <a:r>
              <a:rPr lang="es-ES"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ES"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ES" dirty="0">
                <a:latin typeface="Arial" panose="020B0604020202020204" pitchFamily="34" charset="0"/>
                <a:ea typeface="Calibri" panose="020F0502020204030204" pitchFamily="34" charset="0"/>
                <a:cs typeface="Times New Roman" panose="02020603050405020304" pitchFamily="18" charset="0"/>
              </a:rPr>
              <a:t>Considerando que la empresa Repuesto Mairena Flores cuenta con herramientas </a:t>
            </a:r>
            <a:r>
              <a:rPr lang="es-ES" dirty="0" err="1">
                <a:latin typeface="Arial" panose="020B0604020202020204" pitchFamily="34" charset="0"/>
                <a:ea typeface="Calibri" panose="020F0502020204030204" pitchFamily="34" charset="0"/>
                <a:cs typeface="Times New Roman" panose="02020603050405020304" pitchFamily="18" charset="0"/>
              </a:rPr>
              <a:t>TICs</a:t>
            </a:r>
            <a:r>
              <a:rPr lang="es-ES" dirty="0">
                <a:latin typeface="Arial" panose="020B0604020202020204" pitchFamily="34" charset="0"/>
                <a:ea typeface="Calibri" panose="020F0502020204030204" pitchFamily="34" charset="0"/>
                <a:cs typeface="Times New Roman" panose="02020603050405020304" pitchFamily="18" charset="0"/>
              </a:rPr>
              <a:t> y que hay un bajo aprovechamiento para el funcionamiento de la misma, surgió el interés por diseñar estrategias que permiten la implementación de éstas, con el objetivo de que el negocio pueda lograr mayor posicionamiento en el mercado, de lo contrario sino se utilizan estas herramientas no se alcanzarán las ventas proyectadas e incluso quedar atrás en cuanto a las empresas que están en línea con los avances tecnológicos. </a:t>
            </a:r>
          </a:p>
        </p:txBody>
      </p:sp>
    </p:spTree>
    <p:extLst>
      <p:ext uri="{BB962C8B-B14F-4D97-AF65-F5344CB8AC3E}">
        <p14:creationId xmlns:p14="http://schemas.microsoft.com/office/powerpoint/2010/main" val="114532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02955" y="537260"/>
            <a:ext cx="11267268" cy="5355312"/>
          </a:xfrm>
          <a:prstGeom prst="rect">
            <a:avLst/>
          </a:prstGeom>
        </p:spPr>
        <p:txBody>
          <a:bodyPr wrap="square">
            <a:spAutoFit/>
          </a:bodyPr>
          <a:lstStyle/>
          <a:p>
            <a:pPr lvl="1" algn="just">
              <a:lnSpc>
                <a:spcPct val="150000"/>
              </a:lnSpc>
              <a:spcBef>
                <a:spcPts val="200"/>
              </a:spcBef>
              <a:spcAft>
                <a:spcPts val="0"/>
              </a:spcAft>
              <a:buSzPts val="1200"/>
            </a:pPr>
            <a:r>
              <a:rPr lang="es-NI" b="1" dirty="0" smtClean="0">
                <a:effectLst/>
                <a:latin typeface="Arial" panose="020B0604020202020204" pitchFamily="34" charset="0"/>
                <a:ea typeface="Times New Roman" panose="02020603050405020304" pitchFamily="18" charset="0"/>
                <a:cs typeface="Times New Roman" panose="02020603050405020304" pitchFamily="18" charset="0"/>
              </a:rPr>
              <a:t>Justificación </a:t>
            </a: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algn="just"/>
            <a:r>
              <a:rPr lang="es-ES" dirty="0"/>
              <a:t>Esta investigación es de vital importancia porque contribuye a que</a:t>
            </a:r>
            <a:r>
              <a:rPr lang="es-NI" dirty="0"/>
              <a:t> la empresa </a:t>
            </a:r>
            <a:r>
              <a:rPr lang="es-ES" dirty="0"/>
              <a:t>incorpore la </a:t>
            </a:r>
            <a:r>
              <a:rPr lang="es-ES" dirty="0" err="1"/>
              <a:t>TICs</a:t>
            </a:r>
            <a:r>
              <a:rPr lang="es-NI" dirty="0"/>
              <a:t> para agilizar los procesos de ventas, compras, facturación, </a:t>
            </a:r>
            <a:r>
              <a:rPr lang="es-ES" dirty="0"/>
              <a:t>inventarios, disponibilidad de información, </a:t>
            </a:r>
            <a:r>
              <a:rPr lang="es-NI" dirty="0"/>
              <a:t>atención al cliente, a llevar </a:t>
            </a:r>
            <a:r>
              <a:rPr lang="es-ES" dirty="0"/>
              <a:t>un mejor control en la administración, a capacitar a los trabajadores y por tanto se mantendrá</a:t>
            </a:r>
            <a:r>
              <a:rPr lang="es-NI" dirty="0"/>
              <a:t> la fidelización de los clientes, aumento de mercado y ganancias. </a:t>
            </a:r>
            <a:endParaRPr lang="es-NI" dirty="0" smtClean="0"/>
          </a:p>
          <a:p>
            <a:pPr algn="just"/>
            <a:endParaRPr lang="es-ES" dirty="0"/>
          </a:p>
          <a:p>
            <a:pPr algn="just"/>
            <a:r>
              <a:rPr lang="es-ES" dirty="0"/>
              <a:t>Para el aprovechamiento de los recursos </a:t>
            </a:r>
            <a:r>
              <a:rPr lang="es-ES" dirty="0" err="1"/>
              <a:t>TICs</a:t>
            </a:r>
            <a:r>
              <a:rPr lang="es-ES" dirty="0"/>
              <a:t> en el negocio; se diseña un plan que integra estrategias relacionadas a las actividades fundamentales que permitan un mejor control para el manejo de información, a que el negocio tenga más cobertura mediante una adecuada publicidad, a mejorar los conocimientos informáticos del personal, a que el propietario tenga una clara noción y le facilite la gerencia de la empresa y por ende el crecimiento de la misma. </a:t>
            </a:r>
            <a:endParaRPr lang="es-ES" dirty="0" smtClean="0"/>
          </a:p>
          <a:p>
            <a:pPr algn="just"/>
            <a:endParaRPr lang="es-ES" dirty="0"/>
          </a:p>
          <a:p>
            <a:pPr algn="just"/>
            <a:r>
              <a:rPr lang="es-ES" dirty="0"/>
              <a:t>Con la implementación de </a:t>
            </a:r>
            <a:r>
              <a:rPr lang="es-ES" dirty="0" err="1"/>
              <a:t>TICs</a:t>
            </a:r>
            <a:r>
              <a:rPr lang="es-ES" dirty="0"/>
              <a:t> en el negocio se beneficia, en primer lugar, al propietario de la empresa porque le permite que esta tenga un mejor funcionamiento y crecimiento en el mercado, y, en segundo lugar, el personal que labora porque mejoran el</a:t>
            </a:r>
            <a:r>
              <a:rPr lang="es-NI" dirty="0"/>
              <a:t> desarrollo de habilidades profesionales y personales. Los beneficiarios indirectos son los clientes porque la atención que recibirán será más eficiente.</a:t>
            </a:r>
            <a:endParaRPr lang="es-ES" dirty="0"/>
          </a:p>
          <a:p>
            <a:pPr algn="just"/>
            <a:r>
              <a:rPr lang="es-ES" dirty="0"/>
              <a:t>En un tiempo oportuno </a:t>
            </a:r>
            <a:r>
              <a:rPr lang="es-NI" dirty="0"/>
              <a:t>l</a:t>
            </a:r>
            <a:r>
              <a:rPr lang="es-ES" dirty="0"/>
              <a:t>a empresa maximizará el número de clientes, ampliará el posicionamiento de los productos en otros sitios del país y figurará una ventaja competitiva en los sectores establecidos.</a:t>
            </a:r>
          </a:p>
          <a:p>
            <a:pPr algn="just">
              <a:lnSpc>
                <a:spcPct val="150000"/>
              </a:lnSpc>
            </a:pPr>
            <a:endParaRPr lang="es-ES"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770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84881" y="1451660"/>
            <a:ext cx="9949912" cy="2862322"/>
          </a:xfrm>
          <a:prstGeom prst="rect">
            <a:avLst/>
          </a:prstGeom>
        </p:spPr>
        <p:txBody>
          <a:bodyPr wrap="square">
            <a:spAutoFit/>
          </a:bodyPr>
          <a:lstStyle/>
          <a:p>
            <a:pPr lvl="0"/>
            <a:r>
              <a:rPr lang="es-NI" b="1" dirty="0" smtClean="0"/>
              <a:t>OBJETIVOS</a:t>
            </a:r>
            <a:endParaRPr lang="es-ES" b="1" dirty="0"/>
          </a:p>
          <a:p>
            <a:r>
              <a:rPr lang="es-NI" dirty="0"/>
              <a:t> </a:t>
            </a:r>
            <a:endParaRPr lang="es-ES" dirty="0"/>
          </a:p>
          <a:p>
            <a:r>
              <a:rPr lang="es-NI" b="1" dirty="0" smtClean="0"/>
              <a:t>Objetivos </a:t>
            </a:r>
            <a:r>
              <a:rPr lang="es-NI" b="1" dirty="0"/>
              <a:t>General</a:t>
            </a:r>
            <a:endParaRPr lang="es-ES" b="1" dirty="0"/>
          </a:p>
          <a:p>
            <a:endParaRPr lang="es-ES" dirty="0" smtClean="0"/>
          </a:p>
          <a:p>
            <a:r>
              <a:rPr lang="es-ES" dirty="0" smtClean="0"/>
              <a:t>Diseñar </a:t>
            </a:r>
            <a:r>
              <a:rPr lang="es-ES" dirty="0"/>
              <a:t>estrategias para implementación de </a:t>
            </a:r>
            <a:r>
              <a:rPr lang="es-ES" dirty="0" err="1"/>
              <a:t>TICs</a:t>
            </a:r>
            <a:r>
              <a:rPr lang="es-ES" dirty="0"/>
              <a:t> en la empresa Repuestos Mairena Flores, Estelí.</a:t>
            </a:r>
          </a:p>
          <a:p>
            <a:endParaRPr lang="es-NI" b="1" dirty="0" smtClean="0"/>
          </a:p>
          <a:p>
            <a:r>
              <a:rPr lang="es-NI" b="1" dirty="0" smtClean="0"/>
              <a:t>Objetivos </a:t>
            </a:r>
            <a:r>
              <a:rPr lang="es-NI" b="1" dirty="0"/>
              <a:t>específicos</a:t>
            </a:r>
            <a:endParaRPr lang="es-ES" b="1" dirty="0"/>
          </a:p>
          <a:p>
            <a:r>
              <a:rPr lang="es-NI" dirty="0"/>
              <a:t> </a:t>
            </a:r>
            <a:endParaRPr lang="es-ES" dirty="0"/>
          </a:p>
          <a:p>
            <a:pPr lvl="0"/>
            <a:r>
              <a:rPr lang="es-NI" dirty="0"/>
              <a:t>Caracterizar la empresa Repuesto Mairena </a:t>
            </a:r>
            <a:r>
              <a:rPr lang="es-ES" dirty="0"/>
              <a:t>Flores, Estelí en relación con el uso de las </a:t>
            </a:r>
            <a:r>
              <a:rPr lang="es-ES" dirty="0" err="1"/>
              <a:t>TICs</a:t>
            </a:r>
            <a:r>
              <a:rPr lang="es-ES" dirty="0"/>
              <a:t>.</a:t>
            </a:r>
          </a:p>
          <a:p>
            <a:r>
              <a:rPr lang="es-NI" dirty="0"/>
              <a:t>Elaborar </a:t>
            </a:r>
            <a:r>
              <a:rPr lang="es-ES" dirty="0"/>
              <a:t>plan </a:t>
            </a:r>
            <a:r>
              <a:rPr lang="es-ES" dirty="0" err="1"/>
              <a:t>TICs</a:t>
            </a:r>
            <a:r>
              <a:rPr lang="es-ES" dirty="0"/>
              <a:t> para la empresa Repuesto Mairena Flores, Estelí.</a:t>
            </a:r>
            <a:endParaRPr lang="es-ES"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166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96327" y="1696013"/>
            <a:ext cx="81366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1pPr>
            <a:lvl2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2pPr>
            <a:lvl3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3pPr>
            <a:lvl4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4pPr>
            <a:lvl5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5pPr>
            <a:lvl6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6pPr>
            <a:lvl7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7pPr>
            <a:lvl8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8pPr>
            <a:lvl9pPr eaLnBrk="0" fontAlgn="base" hangingPunct="0">
              <a:spcBef>
                <a:spcPct val="0"/>
              </a:spcBef>
              <a:spcAft>
                <a:spcPct val="0"/>
              </a:spcAft>
              <a:tabLst>
                <a:tab pos="977900" algn="l"/>
                <a:tab pos="5605463"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NI"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2"/>
              </a:rPr>
              <a:t>III.</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2"/>
              </a:rPr>
              <a:t>	</a:t>
            </a:r>
            <a:r>
              <a:rPr kumimoji="0" lang="es-NI"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2"/>
              </a:rPr>
              <a:t>MARCO CONCEPTUAL</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3"/>
              </a:rPr>
              <a:t>3.1.</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3"/>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3"/>
              </a:rPr>
              <a:t>Empresas</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4"/>
              </a:rPr>
              <a:t>3.1.1.</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4"/>
              </a:rPr>
              <a:t>	</a:t>
            </a:r>
            <a:r>
              <a:rPr kumimoji="0" lang="es-ES"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4"/>
              </a:rPr>
              <a:t>¿</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4"/>
              </a:rPr>
              <a:t>Qu</a:t>
            </a:r>
            <a:r>
              <a:rPr kumimoji="0" lang="es-ES"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4"/>
              </a:rPr>
              <a:t>é</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4"/>
              </a:rPr>
              <a:t> es una empresa?</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5"/>
              </a:rPr>
              <a:t>3.1.2.</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5"/>
              </a:rPr>
              <a:t>	</a:t>
            </a:r>
            <a:r>
              <a:rPr kumimoji="0" lang="es-ES"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5"/>
              </a:rPr>
              <a:t>Funciones b</a:t>
            </a:r>
            <a:r>
              <a:rPr kumimoji="0" lang="es-ES"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hlinkClick r:id="rId5"/>
              </a:rPr>
              <a:t>á</a:t>
            </a:r>
            <a:r>
              <a:rPr kumimoji="0" lang="es-ES"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5"/>
              </a:rPr>
              <a:t>sicas de una empresa</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6"/>
              </a:rPr>
              <a:t>3.1.3.</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6"/>
              </a:rPr>
              <a:t>	</a:t>
            </a:r>
            <a:r>
              <a:rPr kumimoji="0" lang="es-ES"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6"/>
              </a:rPr>
              <a:t>Estructura organizativa de las empresas</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7"/>
              </a:rPr>
              <a:t>3.1.4.</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7"/>
              </a:rPr>
              <a:t>	</a:t>
            </a:r>
            <a:r>
              <a:rPr kumimoji="0" lang="es-ES"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7"/>
              </a:rPr>
              <a:t>Clasificaci</a:t>
            </a:r>
            <a:r>
              <a:rPr kumimoji="0" lang="es-ES"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hlinkClick r:id="rId7"/>
              </a:rPr>
              <a:t>ó</a:t>
            </a:r>
            <a:r>
              <a:rPr kumimoji="0" lang="es-ES" b="1" i="0" u="sng" strike="noStrike" cap="none" normalizeH="0" baseline="0" dirty="0" smtClean="0">
                <a:ln>
                  <a:noFill/>
                </a:ln>
                <a:solidFill>
                  <a:schemeClr val="tx1"/>
                </a:solidFill>
                <a:effectLst/>
                <a:ea typeface="Times New Roman" panose="02020603050405020304" pitchFamily="18" charset="0"/>
                <a:cs typeface="Arial" panose="020B0604020202020204" pitchFamily="34" charset="0"/>
                <a:hlinkClick r:id="rId7"/>
              </a:rPr>
              <a:t>n de empresas en Nicaragua</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8"/>
              </a:rPr>
              <a:t>3.2.</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8"/>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8"/>
              </a:rPr>
              <a:t>Estrategia </a:t>
            </a:r>
            <a:r>
              <a:rPr kumimoji="0" lang="es-ES" b="1" i="0" u="sng" strike="noStrike" cap="none" normalizeH="0" baseline="0" dirty="0" smtClean="0">
                <a:ln>
                  <a:noFill/>
                </a:ln>
                <a:effectLst/>
                <a:ea typeface="Calibri" panose="020F0502020204030204" pitchFamily="34" charset="0"/>
                <a:cs typeface="Arial" panose="020B0604020202020204" pitchFamily="34" charset="0"/>
                <a:hlinkClick r:id="rId8"/>
              </a:rPr>
              <a:t>Empresarial</a:t>
            </a:r>
            <a:endParaRPr kumimoji="0" lang="es-ES" b="0" i="0" u="sng"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9"/>
              </a:rPr>
              <a:t>3.2.1.</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9"/>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9"/>
              </a:rPr>
              <a:t>Concepto de Estrategia Empresarial</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0"/>
              </a:rPr>
              <a:t>3.2.2.</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0"/>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0"/>
              </a:rPr>
              <a:t>Fundamentos de las </a:t>
            </a:r>
            <a:r>
              <a:rPr kumimoji="0" lang="es-ES" b="1" i="0" u="sng" strike="noStrike" cap="none" normalizeH="0" baseline="0" dirty="0" err="1" smtClean="0">
                <a:ln>
                  <a:noFill/>
                </a:ln>
                <a:solidFill>
                  <a:schemeClr val="tx1"/>
                </a:solidFill>
                <a:effectLst/>
                <a:ea typeface="Calibri" panose="020F0502020204030204" pitchFamily="34" charset="0"/>
                <a:cs typeface="Arial" panose="020B0604020202020204" pitchFamily="34" charset="0"/>
                <a:hlinkClick r:id="rId10"/>
              </a:rPr>
              <a:t>TICs</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0"/>
              </a:rPr>
              <a:t> desde un enfoque estrat</a:t>
            </a:r>
            <a:r>
              <a:rPr kumimoji="0" lang="es-ES"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0"/>
              </a:rPr>
              <a:t>é</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0"/>
              </a:rPr>
              <a:t>gico</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1"/>
              </a:rPr>
              <a:t>3.2.2.1.</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1"/>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1"/>
              </a:rPr>
              <a:t>Concepto de estrategia </a:t>
            </a:r>
            <a:r>
              <a:rPr kumimoji="0" lang="es-ES" b="1" i="0" u="sng" strike="noStrike" cap="none" normalizeH="0" baseline="0" dirty="0" err="1" smtClean="0">
                <a:ln>
                  <a:noFill/>
                </a:ln>
                <a:solidFill>
                  <a:schemeClr val="tx1"/>
                </a:solidFill>
                <a:effectLst/>
                <a:ea typeface="Calibri" panose="020F0502020204030204" pitchFamily="34" charset="0"/>
                <a:cs typeface="Arial" panose="020B0604020202020204" pitchFamily="34" charset="0"/>
                <a:hlinkClick r:id="rId11"/>
              </a:rPr>
              <a:t>TICs</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2"/>
              </a:rPr>
              <a:t>3.2.2.2.</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2"/>
              </a:rPr>
              <a:t>Importancia de estrategias </a:t>
            </a:r>
            <a:r>
              <a:rPr kumimoji="0" lang="es-ES" b="1" i="0" u="sng" strike="noStrike" cap="none" normalizeH="0" baseline="0" dirty="0" err="1" smtClean="0">
                <a:ln>
                  <a:noFill/>
                </a:ln>
                <a:solidFill>
                  <a:schemeClr val="tx1"/>
                </a:solidFill>
                <a:effectLst/>
                <a:ea typeface="Calibri" panose="020F0502020204030204" pitchFamily="34" charset="0"/>
                <a:cs typeface="Arial" panose="020B0604020202020204" pitchFamily="34" charset="0"/>
                <a:hlinkClick r:id="rId12"/>
              </a:rPr>
              <a:t>TICs</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2"/>
              </a:rPr>
              <a:t> en las empresas</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3"/>
              </a:rPr>
              <a:t>3.2.2.3.</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3"/>
              </a:rPr>
              <a:t>Tipos de estrategias </a:t>
            </a:r>
            <a:r>
              <a:rPr kumimoji="0" lang="es-ES" b="1" i="0" u="sng" strike="noStrike" cap="none" normalizeH="0" baseline="0" dirty="0" err="1" smtClean="0">
                <a:ln>
                  <a:noFill/>
                </a:ln>
                <a:solidFill>
                  <a:schemeClr val="tx1"/>
                </a:solidFill>
                <a:effectLst/>
                <a:ea typeface="Calibri" panose="020F0502020204030204" pitchFamily="34" charset="0"/>
                <a:cs typeface="Arial" panose="020B0604020202020204" pitchFamily="34" charset="0"/>
                <a:hlinkClick r:id="rId13"/>
              </a:rPr>
              <a:t>TICs</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4"/>
              </a:rPr>
              <a:t>3.2.3.</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4"/>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4"/>
              </a:rPr>
              <a:t>Plan estrat</a:t>
            </a:r>
            <a:r>
              <a:rPr kumimoji="0" lang="es-ES"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4"/>
              </a:rPr>
              <a:t>é</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4"/>
              </a:rPr>
              <a:t>gico.</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5"/>
              </a:rPr>
              <a:t>3.2.3.1.</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5"/>
              </a:rPr>
              <a:t>	</a:t>
            </a:r>
            <a:r>
              <a:rPr kumimoji="0" lang="es-ES"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5"/>
              </a:rPr>
              <a:t>¿</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5"/>
              </a:rPr>
              <a:t>Qu</a:t>
            </a:r>
            <a:r>
              <a:rPr kumimoji="0" lang="es-ES"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5"/>
              </a:rPr>
              <a:t>é</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5"/>
              </a:rPr>
              <a:t> es Plan Estrat</a:t>
            </a:r>
            <a:r>
              <a:rPr kumimoji="0" lang="es-ES"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5"/>
              </a:rPr>
              <a:t>é</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5"/>
              </a:rPr>
              <a:t>gico?</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6"/>
              </a:rPr>
              <a:t>3.2.3.2.</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6"/>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6"/>
              </a:rPr>
              <a:t>Plan de TI</a:t>
            </a:r>
            <a:endParaRPr kumimoji="0" lang="es-ES"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77900" algn="l"/>
                <a:tab pos="5605463" algn="r"/>
              </a:tabLst>
            </a:pP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7"/>
              </a:rPr>
              <a:t>3.2.3.3.</a:t>
            </a:r>
            <a:r>
              <a:rPr kumimoji="0" lang="es-NI" b="1" i="0"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7"/>
              </a:rPr>
              <a:t>	</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7"/>
              </a:rPr>
              <a:t>Metodolog</a:t>
            </a:r>
            <a:r>
              <a:rPr kumimoji="0" lang="es-ES"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7"/>
              </a:rPr>
              <a:t>í</a:t>
            </a:r>
            <a:r>
              <a:rPr kumimoji="0" lang="es-ES" b="1" i="0" u="sng" strike="noStrike" cap="none" normalizeH="0" baseline="0" dirty="0" smtClean="0">
                <a:ln>
                  <a:noFill/>
                </a:ln>
                <a:solidFill>
                  <a:schemeClr val="tx1"/>
                </a:solidFill>
                <a:effectLst/>
                <a:ea typeface="Calibri" panose="020F0502020204030204" pitchFamily="34" charset="0"/>
                <a:cs typeface="Arial" panose="020B0604020202020204" pitchFamily="34" charset="0"/>
                <a:hlinkClick r:id="rId17"/>
              </a:rPr>
              <a:t>a PETI</a:t>
            </a:r>
            <a:endParaRPr kumimoji="0" lang="es-ES" b="0" i="0" u="sng" strike="noStrike" cap="none" normalizeH="0" baseline="0" dirty="0" smtClean="0">
              <a:ln>
                <a:noFill/>
              </a:ln>
              <a:solidFill>
                <a:schemeClr val="tx1"/>
              </a:solidFill>
              <a:effectLst/>
            </a:endParaRPr>
          </a:p>
        </p:txBody>
      </p:sp>
      <p:sp>
        <p:nvSpPr>
          <p:cNvPr id="6" name="Rectángulo 5"/>
          <p:cNvSpPr/>
          <p:nvPr/>
        </p:nvSpPr>
        <p:spPr>
          <a:xfrm>
            <a:off x="712921" y="548613"/>
            <a:ext cx="10988299" cy="369332"/>
          </a:xfrm>
          <a:prstGeom prst="rect">
            <a:avLst/>
          </a:prstGeom>
        </p:spPr>
        <p:txBody>
          <a:bodyPr wrap="square">
            <a:spAutoFit/>
          </a:bodyPr>
          <a:lstStyle/>
          <a:p>
            <a:r>
              <a:rPr lang="es-ES" b="1" dirty="0" smtClean="0">
                <a:effectLst/>
                <a:latin typeface="Arial" panose="020B0604020202020204" pitchFamily="34" charset="0"/>
                <a:ea typeface="Calibri" panose="020F0502020204030204" pitchFamily="34" charset="0"/>
              </a:rPr>
              <a:t>Tema: Estrategias para la implementación de </a:t>
            </a:r>
            <a:r>
              <a:rPr lang="es-ES" b="1" dirty="0" err="1" smtClean="0">
                <a:effectLst/>
                <a:latin typeface="Arial" panose="020B0604020202020204" pitchFamily="34" charset="0"/>
                <a:ea typeface="Calibri" panose="020F0502020204030204" pitchFamily="34" charset="0"/>
              </a:rPr>
              <a:t>TICs</a:t>
            </a:r>
            <a:r>
              <a:rPr lang="es-ES" b="1" dirty="0" smtClean="0">
                <a:effectLst/>
                <a:latin typeface="Arial" panose="020B0604020202020204" pitchFamily="34" charset="0"/>
                <a:ea typeface="Calibri" panose="020F0502020204030204" pitchFamily="34" charset="0"/>
              </a:rPr>
              <a:t> en la empresa Repuestos Mairena Flores, Estelí</a:t>
            </a:r>
            <a:endParaRPr lang="es-ES" dirty="0"/>
          </a:p>
        </p:txBody>
      </p:sp>
      <p:sp>
        <p:nvSpPr>
          <p:cNvPr id="3" name="CuadroTexto 2"/>
          <p:cNvSpPr txBox="1"/>
          <p:nvPr/>
        </p:nvSpPr>
        <p:spPr>
          <a:xfrm>
            <a:off x="1177871" y="1286359"/>
            <a:ext cx="2309248" cy="369332"/>
          </a:xfrm>
          <a:prstGeom prst="rect">
            <a:avLst/>
          </a:prstGeom>
          <a:noFill/>
        </p:spPr>
        <p:txBody>
          <a:bodyPr wrap="square" rtlCol="0">
            <a:spAutoFit/>
          </a:bodyPr>
          <a:lstStyle/>
          <a:p>
            <a:r>
              <a:rPr lang="es-ES" b="1" dirty="0" smtClean="0"/>
              <a:t>Ejemplo de Bosquejo:</a:t>
            </a:r>
            <a:endParaRPr lang="es-ES" b="1" dirty="0"/>
          </a:p>
        </p:txBody>
      </p:sp>
    </p:spTree>
    <p:extLst>
      <p:ext uri="{BB962C8B-B14F-4D97-AF65-F5344CB8AC3E}">
        <p14:creationId xmlns:p14="http://schemas.microsoft.com/office/powerpoint/2010/main" val="71604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3200" b="1" dirty="0" smtClean="0"/>
              <a:t>Tema1:</a:t>
            </a:r>
            <a:r>
              <a:rPr lang="es-NI" sz="3200" b="1" dirty="0" smtClean="0"/>
              <a:t>Implementación de </a:t>
            </a:r>
            <a:r>
              <a:rPr lang="es-ES" sz="3200" b="1" dirty="0" smtClean="0"/>
              <a:t>herramientas de gestión y monitoreo de los asuntos de internacionalización en UNAN Managua</a:t>
            </a:r>
            <a:r>
              <a:rPr lang="es-ES" sz="3200" dirty="0" smtClean="0"/>
              <a:t/>
            </a:r>
            <a:br>
              <a:rPr lang="es-ES" sz="3200" dirty="0" smtClean="0"/>
            </a:br>
            <a:endParaRPr lang="es-ES" sz="3200" dirty="0"/>
          </a:p>
        </p:txBody>
      </p:sp>
      <p:sp>
        <p:nvSpPr>
          <p:cNvPr id="3" name="Marcador de contenido 2"/>
          <p:cNvSpPr>
            <a:spLocks noGrp="1"/>
          </p:cNvSpPr>
          <p:nvPr>
            <p:ph idx="1"/>
          </p:nvPr>
        </p:nvSpPr>
        <p:spPr/>
        <p:txBody>
          <a:bodyPr/>
          <a:lstStyle/>
          <a:p>
            <a:r>
              <a:rPr lang="es-NI" b="1" dirty="0"/>
              <a:t>Planteamiento del problema</a:t>
            </a:r>
            <a:endParaRPr lang="es-ES" b="1" dirty="0"/>
          </a:p>
          <a:p>
            <a:pPr marL="0" indent="0">
              <a:buNone/>
            </a:pPr>
            <a:r>
              <a:rPr lang="es-NI" dirty="0"/>
              <a:t>Escasez de implementación de herramientas informáticas destinadas exclusivamente a la gestión y monitoreo de información de los asuntos de internacionalización de UNAN Managua.</a:t>
            </a:r>
            <a:endParaRPr lang="es-ES" dirty="0"/>
          </a:p>
          <a:p>
            <a:endParaRPr lang="es-ES" dirty="0"/>
          </a:p>
        </p:txBody>
      </p:sp>
    </p:spTree>
    <p:extLst>
      <p:ext uri="{BB962C8B-B14F-4D97-AF65-F5344CB8AC3E}">
        <p14:creationId xmlns:p14="http://schemas.microsoft.com/office/powerpoint/2010/main" val="194830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1223" y="523767"/>
            <a:ext cx="10515600" cy="5722049"/>
          </a:xfrm>
        </p:spPr>
        <p:txBody>
          <a:bodyPr>
            <a:normAutofit fontScale="77500" lnSpcReduction="20000"/>
          </a:bodyPr>
          <a:lstStyle/>
          <a:p>
            <a:r>
              <a:rPr lang="es-NI" b="1" dirty="0"/>
              <a:t>Descripción del problema</a:t>
            </a:r>
            <a:endParaRPr lang="es-ES" b="1" dirty="0"/>
          </a:p>
          <a:p>
            <a:r>
              <a:rPr lang="es-NI" dirty="0"/>
              <a:t>La Dirección de Relaciones Públicas y Divulgación de UNAN Managua es un área encargada de establecer relaciones con instituciones y personalidades a nivel nacional e internacional. También, planifica proyectos, ejecuta políticas de internacionalización institucional y concibe, elabora y ejecuta programas relacionados con las actividades protocolarias.</a:t>
            </a:r>
            <a:endParaRPr lang="es-ES" dirty="0"/>
          </a:p>
          <a:p>
            <a:r>
              <a:rPr lang="es-NI" dirty="0"/>
              <a:t>Con lo anterior se puede denotar que la cantidad de información obtenida es considerablemente enorme y el proceso de gestión de ésta no es el más adecuado debido a que existe escasez de herramientas que estén destinadas exclusivamente al tratamiento de los datos y en su lugar se hace uso de procesadores de textos (Word), hojas de cálculo (Excel) y presentaciones (PowerPoint). </a:t>
            </a:r>
            <a:endParaRPr lang="es-ES" dirty="0"/>
          </a:p>
          <a:p>
            <a:r>
              <a:rPr lang="es-NI" dirty="0"/>
              <a:t>Los ejecutivos poseen conocimientos en cuanto al uso de las </a:t>
            </a:r>
            <a:r>
              <a:rPr lang="es-NI" dirty="0" err="1"/>
              <a:t>TICs</a:t>
            </a:r>
            <a:r>
              <a:rPr lang="es-NI" dirty="0"/>
              <a:t> sin embargo por diversas razones como el temor al cambio, poco interés en la implementación de nuevas herramientas y desconocimiento de las ventajas de usar herramientas de gestión modernas, continúan haciendo uso de medios tradicionales para el tratamiento de la información. </a:t>
            </a:r>
            <a:endParaRPr lang="es-ES" dirty="0"/>
          </a:p>
          <a:p>
            <a:r>
              <a:rPr lang="es-NI" dirty="0"/>
              <a:t>Por lo tanto, se genera un control inadecuado de la información, un procesamiento de datos con menor eficiencia, susceptibilidad a que la información sea robada, eliminada o modificada y que los tiempos de respuestas ante solicitudes no sean los más óptimos.</a:t>
            </a:r>
            <a:endParaRPr lang="es-ES" dirty="0"/>
          </a:p>
          <a:p>
            <a:endParaRPr lang="es-ES" dirty="0"/>
          </a:p>
        </p:txBody>
      </p:sp>
    </p:spTree>
    <p:extLst>
      <p:ext uri="{BB962C8B-B14F-4D97-AF65-F5344CB8AC3E}">
        <p14:creationId xmlns:p14="http://schemas.microsoft.com/office/powerpoint/2010/main" val="378376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1223" y="523767"/>
            <a:ext cx="10515600" cy="5722049"/>
          </a:xfrm>
        </p:spPr>
        <p:txBody>
          <a:bodyPr>
            <a:normAutofit fontScale="92500"/>
          </a:bodyPr>
          <a:lstStyle/>
          <a:p>
            <a:pPr marL="0" indent="0">
              <a:buNone/>
            </a:pPr>
            <a:r>
              <a:rPr lang="es-NI" b="1" dirty="0"/>
              <a:t>Preguntas problemas</a:t>
            </a:r>
            <a:endParaRPr lang="es-ES" b="1" dirty="0"/>
          </a:p>
          <a:p>
            <a:r>
              <a:rPr lang="es-NI" b="1" dirty="0"/>
              <a:t>Pregunta general</a:t>
            </a:r>
            <a:endParaRPr lang="es-ES" dirty="0"/>
          </a:p>
          <a:p>
            <a:r>
              <a:rPr lang="es-NI" dirty="0"/>
              <a:t>¿Cuáles son las causas de la escasez de implementación de herramientas informáticas en el proceso de gestión y monitoreo de la información de los asuntos de internacionalización de UNAN Managua?</a:t>
            </a:r>
            <a:endParaRPr lang="es-ES" dirty="0"/>
          </a:p>
          <a:p>
            <a:r>
              <a:rPr lang="es-NI" b="1" dirty="0"/>
              <a:t>Preguntas específicas</a:t>
            </a:r>
            <a:endParaRPr lang="es-ES" dirty="0"/>
          </a:p>
          <a:p>
            <a:r>
              <a:rPr lang="es-NI" dirty="0"/>
              <a:t>¿De qué manera se puede aumentar la implementación de herramientas informáticas para la gestión y monitoreo de la información de los asuntos de internacionalización de UNAN Managua?</a:t>
            </a:r>
            <a:endParaRPr lang="es-ES" dirty="0"/>
          </a:p>
          <a:p>
            <a:r>
              <a:rPr lang="es-NI" dirty="0"/>
              <a:t>¿Qué procesos requieren de la implementación de herramientas informáticas de manera prioritaria?</a:t>
            </a:r>
            <a:endParaRPr lang="es-ES" dirty="0"/>
          </a:p>
          <a:p>
            <a:r>
              <a:rPr lang="es-NI" dirty="0"/>
              <a:t>¿Qué beneficios obtendrá el área con la implementación de herramientas informáticas modernas para la gestión y monitoreo de la información?</a:t>
            </a:r>
            <a:endParaRPr lang="es-ES" dirty="0"/>
          </a:p>
        </p:txBody>
      </p:sp>
    </p:spTree>
    <p:extLst>
      <p:ext uri="{BB962C8B-B14F-4D97-AF65-F5344CB8AC3E}">
        <p14:creationId xmlns:p14="http://schemas.microsoft.com/office/powerpoint/2010/main" val="346854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1223" y="523767"/>
            <a:ext cx="10515600" cy="5722049"/>
          </a:xfrm>
        </p:spPr>
        <p:txBody>
          <a:bodyPr>
            <a:normAutofit fontScale="62500" lnSpcReduction="20000"/>
          </a:bodyPr>
          <a:lstStyle/>
          <a:p>
            <a:r>
              <a:rPr lang="es-NI" b="1" dirty="0"/>
              <a:t>Justificación </a:t>
            </a:r>
            <a:endParaRPr lang="es-ES" dirty="0"/>
          </a:p>
          <a:p>
            <a:r>
              <a:rPr lang="es-NI" dirty="0"/>
              <a:t>Hoy en día la utilización de sistemas de información constituye una herramienta básica dentro de una empresa o institución, esto debido a que la información es considerada uno de los elementos más importantes para prolongar la vida útil o hacer crecer el mercado al que se está llegando.</a:t>
            </a:r>
            <a:endParaRPr lang="es-ES" dirty="0"/>
          </a:p>
          <a:p>
            <a:r>
              <a:rPr lang="es-NI" dirty="0"/>
              <a:t>Un registro adecuado de todos los datos y un acceso óptimo a éstos, permitirá a los operarios de una empresa tener acceso inmediato a la información procesada, optimizando de ésta manera las labores y reduciendo el tiempo de respuesta ante una solicitud de algún cliente o usuario (Clavel </a:t>
            </a:r>
            <a:r>
              <a:rPr lang="es-NI" dirty="0" err="1"/>
              <a:t>Maqueda</a:t>
            </a:r>
            <a:r>
              <a:rPr lang="es-NI" dirty="0"/>
              <a:t> &amp; Cornejo Velázquez, 2014). </a:t>
            </a:r>
            <a:endParaRPr lang="es-ES" dirty="0"/>
          </a:p>
          <a:p>
            <a:r>
              <a:rPr lang="es-NI" dirty="0"/>
              <a:t>Hacer uso de herramientas proveídas en los sistemas operativos como hojas de cálculo, procesadores de texto, entre otros, permite almacenar la información de manera electrónica, sin embargo, no asegura la confidencialidad, integridad y acceso inmediata a ésta.</a:t>
            </a:r>
            <a:endParaRPr lang="es-ES" dirty="0"/>
          </a:p>
          <a:p>
            <a:r>
              <a:rPr lang="es-NI" dirty="0"/>
              <a:t>Por lo tanto, La Dirección de Relaciones Públicas y Divulgación en lo que respecta a la gestión de la información de </a:t>
            </a:r>
            <a:r>
              <a:rPr lang="es-ES" dirty="0"/>
              <a:t>los asuntos de internacionalización en UNAN Managua, requiere implementar herramientas modernas de gestión de información que le permita en primer lugar, realizar un registro adecuado de todos los datos y posteriormente permita monitorear de forma eficiente la información. </a:t>
            </a:r>
          </a:p>
          <a:p>
            <a:r>
              <a:rPr lang="es-ES" dirty="0"/>
              <a:t>De tal manera que se les brinde a los ejecutivos, medios, en los que puedan tener acceso a los datos en tiempo real y además de esto, contribuir a la toma de decisiones eficaz. </a:t>
            </a:r>
          </a:p>
          <a:p>
            <a:r>
              <a:rPr lang="es-ES" dirty="0"/>
              <a:t>Las herramientas deben diseñarse en base a las prioridades que el área tenga establecidas en cuanto al tratamiento de la información, considerando como elemento principal, la integridad de los datos y la delimitación de los tipos de usuarios que tendrán acceso a éstos de tal manera que se provea seguridad a la información que se registre. </a:t>
            </a:r>
          </a:p>
          <a:p>
            <a:r>
              <a:rPr lang="es-ES" dirty="0"/>
              <a:t>En síntesis, acceso en tiempo real, mantenimiento de la integridad de la información, seguridad de los datos, acceso al sistema desde cualquier dispositivo y cualquier parte del mundo, son algunos de los muchos beneficios que traerá consigo la implementación de herramientas informáticas de gestión de información. </a:t>
            </a:r>
          </a:p>
        </p:txBody>
      </p:sp>
    </p:spTree>
    <p:extLst>
      <p:ext uri="{BB962C8B-B14F-4D97-AF65-F5344CB8AC3E}">
        <p14:creationId xmlns:p14="http://schemas.microsoft.com/office/powerpoint/2010/main" val="26084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1223" y="523767"/>
            <a:ext cx="10515600" cy="5722049"/>
          </a:xfrm>
        </p:spPr>
        <p:txBody>
          <a:bodyPr>
            <a:normAutofit/>
          </a:bodyPr>
          <a:lstStyle/>
          <a:p>
            <a:pPr marL="0" indent="0">
              <a:buNone/>
            </a:pPr>
            <a:r>
              <a:rPr lang="es-NI" b="1" dirty="0"/>
              <a:t>Objetivos</a:t>
            </a:r>
            <a:endParaRPr lang="es-ES" b="1" dirty="0"/>
          </a:p>
          <a:p>
            <a:pPr marL="0" indent="0">
              <a:buNone/>
            </a:pPr>
            <a:r>
              <a:rPr lang="es-NI" b="1" dirty="0"/>
              <a:t>Objetivo general</a:t>
            </a:r>
            <a:endParaRPr lang="es-ES" b="1" dirty="0"/>
          </a:p>
          <a:p>
            <a:r>
              <a:rPr lang="es-NI" dirty="0"/>
              <a:t>Implementar el uso de </a:t>
            </a:r>
            <a:r>
              <a:rPr lang="es-ES" dirty="0"/>
              <a:t>herramientas de gestión y monitoreo de información de los asuntos de internacionalización en UNAN Managua</a:t>
            </a:r>
            <a:r>
              <a:rPr lang="es-NI" dirty="0"/>
              <a:t>. </a:t>
            </a:r>
            <a:endParaRPr lang="es-ES" dirty="0"/>
          </a:p>
          <a:p>
            <a:pPr marL="0" indent="0">
              <a:buNone/>
            </a:pPr>
            <a:r>
              <a:rPr lang="es-NI" b="1" dirty="0"/>
              <a:t>Objetivos específicos</a:t>
            </a:r>
            <a:endParaRPr lang="es-ES" dirty="0"/>
          </a:p>
          <a:p>
            <a:pPr lvl="0"/>
            <a:r>
              <a:rPr lang="es-NI" dirty="0" smtClean="0"/>
              <a:t>Diagnosticar el </a:t>
            </a:r>
            <a:r>
              <a:rPr lang="es-NI" dirty="0"/>
              <a:t>área en relación al uso e implementación de </a:t>
            </a:r>
            <a:r>
              <a:rPr lang="es-NI" dirty="0" err="1"/>
              <a:t>TICs</a:t>
            </a:r>
            <a:r>
              <a:rPr lang="es-NI" dirty="0"/>
              <a:t>. </a:t>
            </a:r>
            <a:endParaRPr lang="es-ES" dirty="0"/>
          </a:p>
          <a:p>
            <a:pPr lvl="0"/>
            <a:r>
              <a:rPr lang="es-NI" dirty="0" smtClean="0"/>
              <a:t>Diseñar un </a:t>
            </a:r>
            <a:r>
              <a:rPr lang="es-NI" dirty="0"/>
              <a:t>plan de TI basado en prioridades. </a:t>
            </a:r>
            <a:endParaRPr lang="es-ES" dirty="0"/>
          </a:p>
          <a:p>
            <a:pPr lvl="0"/>
            <a:r>
              <a:rPr lang="es-NI" dirty="0"/>
              <a:t>Desarrollar herramientas para la </a:t>
            </a:r>
            <a:r>
              <a:rPr lang="es-ES" dirty="0"/>
              <a:t>gestión y monitoreo de información de los asuntos de internacionalización en UNAN Managua.</a:t>
            </a:r>
          </a:p>
          <a:p>
            <a:pPr marL="0" indent="0">
              <a:buNone/>
            </a:pPr>
            <a:endParaRPr lang="es-ES" dirty="0"/>
          </a:p>
        </p:txBody>
      </p:sp>
    </p:spTree>
    <p:extLst>
      <p:ext uri="{BB962C8B-B14F-4D97-AF65-F5344CB8AC3E}">
        <p14:creationId xmlns:p14="http://schemas.microsoft.com/office/powerpoint/2010/main" val="396693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838200" y="1472339"/>
            <a:ext cx="5113149" cy="5014590"/>
          </a:xfrm>
        </p:spPr>
        <p:txBody>
          <a:bodyPr>
            <a:normAutofit fontScale="25000" lnSpcReduction="20000"/>
          </a:bodyPr>
          <a:lstStyle/>
          <a:p>
            <a:r>
              <a:rPr lang="es-NI" sz="4900" b="1" dirty="0"/>
              <a:t>1.      Gestión de la información</a:t>
            </a:r>
            <a:endParaRPr lang="es-ES" sz="4900" dirty="0"/>
          </a:p>
          <a:p>
            <a:r>
              <a:rPr lang="es-NI" sz="4900" b="1" dirty="0"/>
              <a:t>1.1. Definición de Datos</a:t>
            </a:r>
            <a:endParaRPr lang="es-ES" sz="4900" dirty="0"/>
          </a:p>
          <a:p>
            <a:r>
              <a:rPr lang="es-NI" sz="4900" b="1" dirty="0"/>
              <a:t>1.2. Definición de información</a:t>
            </a:r>
            <a:endParaRPr lang="es-ES" sz="4900" dirty="0"/>
          </a:p>
          <a:p>
            <a:r>
              <a:rPr lang="es-NI" sz="4900" b="1" dirty="0"/>
              <a:t>1.3. Definición de la gestión de información</a:t>
            </a:r>
            <a:endParaRPr lang="es-ES" sz="4900" dirty="0"/>
          </a:p>
          <a:p>
            <a:r>
              <a:rPr lang="es-NI" sz="4900" b="1" dirty="0"/>
              <a:t>1.4. Objetivos de la gestión de la información</a:t>
            </a:r>
            <a:endParaRPr lang="es-ES" sz="4900" dirty="0"/>
          </a:p>
          <a:p>
            <a:r>
              <a:rPr lang="es-NI" sz="4900" b="1" dirty="0"/>
              <a:t>1.5. Procesos principales de la gestión de la información</a:t>
            </a:r>
            <a:endParaRPr lang="es-ES" sz="4900" dirty="0"/>
          </a:p>
          <a:p>
            <a:r>
              <a:rPr lang="es-NI" sz="4900" b="1" dirty="0"/>
              <a:t>1.6. Procesamiento de los datos</a:t>
            </a:r>
            <a:endParaRPr lang="es-ES" sz="4900" dirty="0"/>
          </a:p>
          <a:p>
            <a:r>
              <a:rPr lang="es-NI" sz="4900" b="1" dirty="0"/>
              <a:t>1.7. Importancia de la correcta gestión de la información</a:t>
            </a:r>
            <a:endParaRPr lang="es-ES" sz="4900" dirty="0"/>
          </a:p>
          <a:p>
            <a:r>
              <a:rPr lang="es-NI" sz="4900" b="1" dirty="0"/>
              <a:t>2.      Monitoreo de la Información</a:t>
            </a:r>
            <a:endParaRPr lang="es-ES" sz="4900" dirty="0"/>
          </a:p>
          <a:p>
            <a:r>
              <a:rPr lang="es-NI" sz="4900" b="1" dirty="0"/>
              <a:t>2.1. Definición</a:t>
            </a:r>
            <a:endParaRPr lang="es-ES" sz="4900" dirty="0"/>
          </a:p>
          <a:p>
            <a:r>
              <a:rPr lang="es-NI" sz="4900" b="1" dirty="0"/>
              <a:t>2.2. Importancia</a:t>
            </a:r>
            <a:endParaRPr lang="es-ES" sz="4900" dirty="0"/>
          </a:p>
          <a:p>
            <a:r>
              <a:rPr lang="es-NI" sz="4900" b="1" dirty="0"/>
              <a:t>2.3. Forma de implementación</a:t>
            </a:r>
            <a:endParaRPr lang="es-ES" sz="4900" dirty="0"/>
          </a:p>
          <a:p>
            <a:pPr marL="0" indent="0">
              <a:buNone/>
            </a:pPr>
            <a:endParaRPr lang="es-ES" sz="1400" dirty="0"/>
          </a:p>
        </p:txBody>
      </p:sp>
      <p:sp>
        <p:nvSpPr>
          <p:cNvPr id="4" name="Marcador de contenido 3"/>
          <p:cNvSpPr>
            <a:spLocks noGrp="1"/>
          </p:cNvSpPr>
          <p:nvPr>
            <p:ph sz="half" idx="2"/>
          </p:nvPr>
        </p:nvSpPr>
        <p:spPr>
          <a:xfrm>
            <a:off x="5951349" y="1252188"/>
            <a:ext cx="5181600" cy="4351338"/>
          </a:xfrm>
        </p:spPr>
        <p:txBody>
          <a:bodyPr>
            <a:normAutofit fontScale="25000" lnSpcReduction="20000"/>
          </a:bodyPr>
          <a:lstStyle/>
          <a:p>
            <a:r>
              <a:rPr lang="es-NI" sz="4900" b="1" dirty="0" smtClean="0"/>
              <a:t>3.      </a:t>
            </a:r>
            <a:r>
              <a:rPr lang="es-NI" sz="4900" b="1" dirty="0" err="1" smtClean="0"/>
              <a:t>TICs</a:t>
            </a:r>
            <a:endParaRPr lang="es-ES" sz="4900" dirty="0" smtClean="0"/>
          </a:p>
          <a:p>
            <a:r>
              <a:rPr lang="es-NI" sz="4900" b="1" dirty="0" smtClean="0"/>
              <a:t>3.1. Definición</a:t>
            </a:r>
            <a:endParaRPr lang="es-ES" sz="4900" dirty="0" smtClean="0"/>
          </a:p>
          <a:p>
            <a:r>
              <a:rPr lang="es-NI" sz="4900" b="1" dirty="0" smtClean="0"/>
              <a:t>3.2. Características</a:t>
            </a:r>
            <a:endParaRPr lang="es-ES" sz="4900" dirty="0" smtClean="0"/>
          </a:p>
          <a:p>
            <a:r>
              <a:rPr lang="es-NI" sz="4900" b="1" dirty="0" smtClean="0"/>
              <a:t>3.3. Tipos</a:t>
            </a:r>
            <a:endParaRPr lang="es-ES" sz="4900" dirty="0" smtClean="0"/>
          </a:p>
          <a:p>
            <a:r>
              <a:rPr lang="es-NI" sz="4900" b="1" dirty="0" smtClean="0"/>
              <a:t>3.4. Función</a:t>
            </a:r>
            <a:endParaRPr lang="es-ES" sz="4900" dirty="0" smtClean="0"/>
          </a:p>
          <a:p>
            <a:r>
              <a:rPr lang="es-NI" sz="4900" b="1" dirty="0" smtClean="0"/>
              <a:t>3.5. Importancia</a:t>
            </a:r>
            <a:endParaRPr lang="es-ES" sz="4900" dirty="0" smtClean="0"/>
          </a:p>
          <a:p>
            <a:r>
              <a:rPr lang="es-NI" sz="4900" b="1" dirty="0" smtClean="0"/>
              <a:t>3.6. Herramientas de gestión y monitoreo</a:t>
            </a:r>
            <a:endParaRPr lang="es-ES" sz="4900" dirty="0" smtClean="0"/>
          </a:p>
          <a:p>
            <a:r>
              <a:rPr lang="es-NI" sz="4900" b="1" dirty="0" smtClean="0"/>
              <a:t>3.6.1.   Definición</a:t>
            </a:r>
            <a:endParaRPr lang="es-ES" sz="4900" dirty="0" smtClean="0"/>
          </a:p>
          <a:p>
            <a:r>
              <a:rPr lang="es-NI" sz="4900" b="1" dirty="0" smtClean="0"/>
              <a:t>3.6.2.   Características</a:t>
            </a:r>
            <a:endParaRPr lang="es-ES" sz="4900" dirty="0" smtClean="0"/>
          </a:p>
          <a:p>
            <a:r>
              <a:rPr lang="es-NI" sz="4900" b="1" dirty="0" smtClean="0"/>
              <a:t>3.6.3.   Importancia</a:t>
            </a:r>
            <a:endParaRPr lang="es-ES" sz="4900" dirty="0" smtClean="0"/>
          </a:p>
          <a:p>
            <a:r>
              <a:rPr lang="es-NI" sz="4900" b="1" dirty="0" smtClean="0"/>
              <a:t>3.7. Herramientas Existentes</a:t>
            </a:r>
            <a:endParaRPr lang="es-ES" sz="4900" dirty="0" smtClean="0"/>
          </a:p>
          <a:p>
            <a:r>
              <a:rPr lang="es-NI" sz="4900" b="1" dirty="0" smtClean="0"/>
              <a:t>4.      Internalización</a:t>
            </a:r>
            <a:endParaRPr lang="es-ES" sz="4900" dirty="0" smtClean="0"/>
          </a:p>
          <a:p>
            <a:r>
              <a:rPr lang="es-NI" sz="4900" b="1" dirty="0" smtClean="0"/>
              <a:t>4.1.  Definición</a:t>
            </a:r>
            <a:endParaRPr lang="es-ES" sz="4900" dirty="0" smtClean="0"/>
          </a:p>
          <a:p>
            <a:r>
              <a:rPr lang="es-NI" sz="4900" b="1" dirty="0" smtClean="0"/>
              <a:t>4.2.  Características</a:t>
            </a:r>
            <a:endParaRPr lang="es-ES" sz="4900" dirty="0" smtClean="0"/>
          </a:p>
          <a:p>
            <a:r>
              <a:rPr lang="es-NI" sz="4900" b="1" dirty="0" smtClean="0"/>
              <a:t>4.3.  Tipos</a:t>
            </a:r>
            <a:endParaRPr lang="es-ES" sz="4900" dirty="0" smtClean="0"/>
          </a:p>
          <a:p>
            <a:r>
              <a:rPr lang="es-NI" sz="4900" b="1" dirty="0" smtClean="0"/>
              <a:t>4.4.  Función</a:t>
            </a:r>
            <a:endParaRPr lang="es-ES" sz="4900" dirty="0" smtClean="0"/>
          </a:p>
          <a:p>
            <a:r>
              <a:rPr lang="es-NI" sz="4900" b="1" dirty="0" smtClean="0"/>
              <a:t>4.5.  Importancia</a:t>
            </a:r>
            <a:endParaRPr lang="es-ES" sz="4900" dirty="0" smtClean="0"/>
          </a:p>
          <a:p>
            <a:endParaRPr lang="es-ES" sz="4900" dirty="0" smtClean="0"/>
          </a:p>
          <a:p>
            <a:endParaRPr lang="es-ES" dirty="0"/>
          </a:p>
        </p:txBody>
      </p:sp>
      <p:sp>
        <p:nvSpPr>
          <p:cNvPr id="5" name="Rectángulo 4"/>
          <p:cNvSpPr/>
          <p:nvPr/>
        </p:nvSpPr>
        <p:spPr>
          <a:xfrm>
            <a:off x="2446149" y="0"/>
            <a:ext cx="6096000" cy="923330"/>
          </a:xfrm>
          <a:prstGeom prst="rect">
            <a:avLst/>
          </a:prstGeom>
        </p:spPr>
        <p:txBody>
          <a:bodyPr>
            <a:spAutoFit/>
          </a:bodyPr>
          <a:lstStyle/>
          <a:p>
            <a:r>
              <a:rPr lang="es-NI" b="1" dirty="0" smtClean="0"/>
              <a:t>Implementación de </a:t>
            </a:r>
            <a:r>
              <a:rPr lang="es-ES" b="1" dirty="0" smtClean="0"/>
              <a:t>herramientas de gestión y monitoreo de los asuntos de internacionalización en UNAN Managua</a:t>
            </a:r>
            <a:r>
              <a:rPr lang="es-ES" dirty="0" smtClean="0"/>
              <a:t/>
            </a:r>
            <a:br>
              <a:rPr lang="es-ES" dirty="0" smtClean="0"/>
            </a:br>
            <a:endParaRPr lang="es-ES" dirty="0"/>
          </a:p>
        </p:txBody>
      </p:sp>
    </p:spTree>
    <p:extLst>
      <p:ext uri="{BB962C8B-B14F-4D97-AF65-F5344CB8AC3E}">
        <p14:creationId xmlns:p14="http://schemas.microsoft.com/office/powerpoint/2010/main" val="425078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2738033" y="2262753"/>
            <a:ext cx="6979403" cy="923330"/>
          </a:xfrm>
          <a:prstGeom prst="rect">
            <a:avLst/>
          </a:prstGeom>
        </p:spPr>
        <p:txBody>
          <a:bodyPr wrap="square">
            <a:spAutoFit/>
          </a:bodyPr>
          <a:lstStyle/>
          <a:p>
            <a:pPr algn="ctr">
              <a:lnSpc>
                <a:spcPct val="150000"/>
              </a:lnSpc>
              <a:spcAft>
                <a:spcPts val="600"/>
              </a:spcAft>
            </a:pPr>
            <a:r>
              <a:rPr lang="es-ES" b="1" dirty="0" smtClean="0">
                <a:effectLst/>
                <a:latin typeface="Arial" panose="020B0604020202020204" pitchFamily="34" charset="0"/>
                <a:ea typeface="Calibri" panose="020F0502020204030204" pitchFamily="34" charset="0"/>
                <a:cs typeface="Times New Roman" panose="02020603050405020304" pitchFamily="18" charset="0"/>
              </a:rPr>
              <a:t>Tema2: Estrategias para la implementación de </a:t>
            </a:r>
            <a:r>
              <a:rPr lang="es-ES" b="1" dirty="0" err="1" smtClean="0">
                <a:effectLst/>
                <a:latin typeface="Arial" panose="020B0604020202020204" pitchFamily="34" charset="0"/>
                <a:ea typeface="Calibri" panose="020F0502020204030204" pitchFamily="34" charset="0"/>
                <a:cs typeface="Times New Roman" panose="02020603050405020304" pitchFamily="18" charset="0"/>
              </a:rPr>
              <a:t>TICs</a:t>
            </a:r>
            <a:r>
              <a:rPr lang="es-ES" b="1" dirty="0" smtClean="0">
                <a:effectLst/>
                <a:latin typeface="Arial" panose="020B0604020202020204" pitchFamily="34" charset="0"/>
                <a:ea typeface="Calibri" panose="020F0502020204030204" pitchFamily="34" charset="0"/>
                <a:cs typeface="Times New Roman" panose="02020603050405020304" pitchFamily="18" charset="0"/>
              </a:rPr>
              <a:t> en la empresa Repuestos Mairena Flores, Estelí</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298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23986" y="0"/>
            <a:ext cx="11840705" cy="6878806"/>
          </a:xfrm>
          <a:prstGeom prst="rect">
            <a:avLst/>
          </a:prstGeom>
        </p:spPr>
        <p:txBody>
          <a:bodyPr wrap="square">
            <a:spAutoFit/>
          </a:bodyPr>
          <a:lstStyle/>
          <a:p>
            <a:pPr lvl="1">
              <a:lnSpc>
                <a:spcPct val="150000"/>
              </a:lnSpc>
              <a:spcBef>
                <a:spcPts val="200"/>
              </a:spcBef>
              <a:spcAft>
                <a:spcPts val="0"/>
              </a:spcAft>
              <a:buSzPts val="1200"/>
              <a:tabLst>
                <a:tab pos="270510" algn="l"/>
              </a:tabLst>
            </a:pPr>
            <a:r>
              <a:rPr lang="es-NI" sz="1400" b="1" dirty="0" smtClean="0">
                <a:effectLst/>
                <a:latin typeface="Arial" panose="020B0604020202020204" pitchFamily="34" charset="0"/>
                <a:ea typeface="Times New Roman" panose="02020603050405020304" pitchFamily="18" charset="0"/>
                <a:cs typeface="Times New Roman" panose="02020603050405020304" pitchFamily="18" charset="0"/>
              </a:rPr>
              <a:t>Planteamiento del problema</a:t>
            </a:r>
            <a:endParaRPr lang="es-ES" sz="1400" b="1" dirty="0" smtClean="0">
              <a:effectLst/>
              <a:latin typeface="Calibri Light" panose="020F0302020204030204" pitchFamily="34" charset="0"/>
              <a:ea typeface="Times New Roman" panose="02020603050405020304" pitchFamily="18"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La empresa Repuestos Mairena Flores dedicada a la venta de repuestos, motos y bicicletas, cuenta con dos sucursales ubicadas en diferentes puntos en la ciudad de Estelí. Asimismo, realiza entregas a otros negocios en los departamentos de Madriz, Nueva Segovia y Jinotega. </a:t>
            </a:r>
            <a:r>
              <a:rPr lang="es-ES" sz="14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una empresa que tiene expectativas de ir creciendo y extenderse a otras zonas del país.</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ES" sz="14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Es administrada por su propietario, el que tiene a su cargo 8 colaboradores de apoyo. Aunque él cuenta con conocimientos básicos de informática y está consciente de la importancia que tienen las </a:t>
            </a:r>
            <a:r>
              <a:rPr lang="es-NI" sz="1400" dirty="0" err="1" smtClean="0">
                <a:effectLst/>
                <a:latin typeface="Arial" panose="020B0604020202020204" pitchFamily="34" charset="0"/>
                <a:ea typeface="Calibri" panose="020F0502020204030204" pitchFamily="34" charset="0"/>
                <a:cs typeface="Times New Roman" panose="02020603050405020304" pitchFamily="18" charset="0"/>
              </a:rPr>
              <a:t>TICs</a:t>
            </a: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 en los negocios, el resto de personal no tiene formación profesional en esta área.</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Posee diferentes dispositivos electrónicos como computadoras de escritorio,</a:t>
            </a:r>
            <a:r>
              <a:rPr lang="es-NI" sz="1400" dirty="0" smtClean="0">
                <a:solidFill>
                  <a:srgbClr val="1D2129"/>
                </a:solidFill>
                <a:effectLst/>
                <a:latin typeface="Arial" panose="020B0604020202020204" pitchFamily="34" charset="0"/>
                <a:ea typeface="Calibri" panose="020F0502020204030204" pitchFamily="34" charset="0"/>
                <a:cs typeface="Times New Roman" panose="02020603050405020304" pitchFamily="18" charset="0"/>
              </a:rPr>
              <a:t> </a:t>
            </a:r>
            <a:r>
              <a:rPr lang="es-ES" sz="1400" dirty="0" smtClean="0">
                <a:effectLst/>
                <a:latin typeface="Arial" panose="020B0604020202020204" pitchFamily="34" charset="0"/>
                <a:ea typeface="Calibri" panose="020F0502020204030204" pitchFamily="34" charset="0"/>
                <a:cs typeface="Times New Roman" panose="02020603050405020304" pitchFamily="18" charset="0"/>
              </a:rPr>
              <a:t>Smartphone y teléfono fijo los</a:t>
            </a: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 que son utilizados para respaldar información de facturas, registro de productos en Excel, comunicación con los clientes y proveedores respectivamente.</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En consecuencia, las actividades relacionadas con el registro de información de ventas y compras de repuestos son automatizadas de manera básica por parte del propietario de la empresa, lo que genera carga excesiva de trabajo para él y poca atención en otros procesos de la empresa.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El registro de facturas para el control de entradas y salidas de productos, así como el de verificar y actualizar inventarios</a:t>
            </a:r>
            <a:r>
              <a:rPr lang="es-ES" sz="1400" dirty="0" smtClean="0">
                <a:effectLst/>
                <a:latin typeface="Arial" panose="020B0604020202020204" pitchFamily="34" charset="0"/>
                <a:ea typeface="Calibri" panose="020F0502020204030204" pitchFamily="34" charset="0"/>
                <a:cs typeface="Times New Roman" panose="02020603050405020304" pitchFamily="18" charset="0"/>
              </a:rPr>
              <a:t> se realizan de forma manual, lo que </a:t>
            </a: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genera errores periódicamente, hay una inversión de tiempo considerable en el desarrollo de las mismas y en consecuencia la atención pronta y oportuna para los clientes ha disminuido.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600"/>
              </a:spcAft>
            </a:pPr>
            <a:r>
              <a:rPr lang="es-NI" sz="1400" dirty="0" smtClean="0">
                <a:effectLst/>
                <a:latin typeface="Arial" panose="020B0604020202020204" pitchFamily="34" charset="0"/>
                <a:ea typeface="Calibri" panose="020F0502020204030204" pitchFamily="34" charset="0"/>
                <a:cs typeface="Times New Roman" panose="02020603050405020304" pitchFamily="18" charset="0"/>
              </a:rPr>
              <a:t>Además, la información no está debidamente organizada mediante un sistema de archivo, dificultándose la búsqueda de datos y atraso para realizar otras tareas, así como para la toma de decisiones oportuna por parte de la gerencia.</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0422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1369</Words>
  <Application>Microsoft Office PowerPoint</Application>
  <PresentationFormat>Panorámica</PresentationFormat>
  <Paragraphs>122</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Times New Roman</vt:lpstr>
      <vt:lpstr>Tema de Office</vt:lpstr>
      <vt:lpstr>EJEMPLOS</vt:lpstr>
      <vt:lpstr>Tema1:Implementación de herramientas de gestión y monitoreo de los asuntos de internacionalización en UNAN Managua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Ejemplo para el caso de las carreras de ingeniería en sistemas de información sería: Otro ejemplo:</dc:title>
  <dc:creator>Marlene Rizo</dc:creator>
  <cp:lastModifiedBy>Marlene Rizo</cp:lastModifiedBy>
  <cp:revision>9</cp:revision>
  <dcterms:created xsi:type="dcterms:W3CDTF">2017-05-16T08:01:50Z</dcterms:created>
  <dcterms:modified xsi:type="dcterms:W3CDTF">2017-05-16T08:57:49Z</dcterms:modified>
</cp:coreProperties>
</file>