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1" r:id="rId1"/>
  </p:sldMasterIdLst>
  <p:handoutMasterIdLst>
    <p:handoutMasterId r:id="rId36"/>
  </p:handoutMasterIdLst>
  <p:sldIdLst>
    <p:sldId id="257" r:id="rId2"/>
    <p:sldId id="258" r:id="rId3"/>
    <p:sldId id="263" r:id="rId4"/>
    <p:sldId id="292" r:id="rId5"/>
    <p:sldId id="264" r:id="rId6"/>
    <p:sldId id="268" r:id="rId7"/>
    <p:sldId id="260" r:id="rId8"/>
    <p:sldId id="265" r:id="rId9"/>
    <p:sldId id="261" r:id="rId10"/>
    <p:sldId id="270" r:id="rId11"/>
    <p:sldId id="271" r:id="rId12"/>
    <p:sldId id="269" r:id="rId13"/>
    <p:sldId id="266" r:id="rId14"/>
    <p:sldId id="267" r:id="rId15"/>
    <p:sldId id="272" r:id="rId16"/>
    <p:sldId id="262" r:id="rId17"/>
    <p:sldId id="294" r:id="rId18"/>
    <p:sldId id="293" r:id="rId19"/>
    <p:sldId id="296" r:id="rId20"/>
    <p:sldId id="278" r:id="rId21"/>
    <p:sldId id="279" r:id="rId22"/>
    <p:sldId id="281" r:id="rId23"/>
    <p:sldId id="282" r:id="rId24"/>
    <p:sldId id="283" r:id="rId25"/>
    <p:sldId id="273" r:id="rId26"/>
    <p:sldId id="276" r:id="rId27"/>
    <p:sldId id="286" r:id="rId28"/>
    <p:sldId id="288" r:id="rId29"/>
    <p:sldId id="290" r:id="rId30"/>
    <p:sldId id="295" r:id="rId31"/>
    <p:sldId id="291" r:id="rId32"/>
    <p:sldId id="284" r:id="rId33"/>
    <p:sldId id="285" r:id="rId34"/>
    <p:sldId id="274" r:id="rId35"/>
  </p:sldIdLst>
  <p:sldSz cx="12192000" cy="6858000"/>
  <p:notesSz cx="9947275"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10" autoAdjust="0"/>
    <p:restoredTop sz="94660"/>
  </p:normalViewPr>
  <p:slideViewPr>
    <p:cSldViewPr snapToGrid="0">
      <p:cViewPr varScale="1">
        <p:scale>
          <a:sx n="64" d="100"/>
          <a:sy n="64" d="100"/>
        </p:scale>
        <p:origin x="72"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5634487" y="0"/>
            <a:ext cx="4310486" cy="342900"/>
          </a:xfrm>
          <a:prstGeom prst="rect">
            <a:avLst/>
          </a:prstGeom>
        </p:spPr>
        <p:txBody>
          <a:bodyPr vert="horz" lIns="91440" tIns="45720" rIns="91440" bIns="45720" rtlCol="0"/>
          <a:lstStyle>
            <a:lvl1pPr algn="r">
              <a:defRPr sz="1200"/>
            </a:lvl1pPr>
          </a:lstStyle>
          <a:p>
            <a:fld id="{F44CBA1A-CC08-4DC4-912D-3406A2A7F686}" type="datetimeFigureOut">
              <a:rPr lang="es-ES" smtClean="0"/>
              <a:t>09/05/2017</a:t>
            </a:fld>
            <a:endParaRPr lang="es-ES"/>
          </a:p>
        </p:txBody>
      </p:sp>
      <p:sp>
        <p:nvSpPr>
          <p:cNvPr id="4" name="3 Marcador de pie de página"/>
          <p:cNvSpPr>
            <a:spLocks noGrp="1"/>
          </p:cNvSpPr>
          <p:nvPr>
            <p:ph type="ftr" sz="quarter" idx="2"/>
          </p:nvPr>
        </p:nvSpPr>
        <p:spPr>
          <a:xfrm>
            <a:off x="0" y="6513910"/>
            <a:ext cx="4310486" cy="3429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5634487" y="6513910"/>
            <a:ext cx="4310486" cy="342900"/>
          </a:xfrm>
          <a:prstGeom prst="rect">
            <a:avLst/>
          </a:prstGeom>
        </p:spPr>
        <p:txBody>
          <a:bodyPr vert="horz" lIns="91440" tIns="45720" rIns="91440" bIns="45720" rtlCol="0" anchor="b"/>
          <a:lstStyle>
            <a:lvl1pPr algn="r">
              <a:defRPr sz="1200"/>
            </a:lvl1pPr>
          </a:lstStyle>
          <a:p>
            <a:fld id="{662AE3B8-A717-49F6-B086-24A7B6B3361F}" type="slidenum">
              <a:rPr lang="es-ES" smtClean="0"/>
              <a:t>‹Nº›</a:t>
            </a:fld>
            <a:endParaRPr lang="es-ES"/>
          </a:p>
        </p:txBody>
      </p:sp>
    </p:spTree>
    <p:extLst>
      <p:ext uri="{BB962C8B-B14F-4D97-AF65-F5344CB8AC3E}">
        <p14:creationId xmlns:p14="http://schemas.microsoft.com/office/powerpoint/2010/main" val="106614416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78948493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88831324"/>
      </p:ext>
    </p:extLst>
  </p:cSld>
  <p:clrMapOvr>
    <a:masterClrMapping/>
  </p:clrMapOvr>
  <p:transition spd="slow">
    <p:push dir="u"/>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5415415"/>
      </p:ext>
    </p:extLst>
  </p:cSld>
  <p:clrMapOvr>
    <a:masterClrMapping/>
  </p:clrMapOvr>
  <p:transition spd="slow">
    <p:push dir="u"/>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76245292"/>
      </p:ext>
    </p:extLst>
  </p:cSld>
  <p:clrMapOvr>
    <a:masterClrMapping/>
  </p:clrMapOvr>
  <p:transition spd="slow">
    <p:push dir="u"/>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9997245"/>
      </p:ext>
    </p:extLst>
  </p:cSld>
  <p:clrMapOvr>
    <a:masterClrMapping/>
  </p:clrMapOvr>
  <p:transition spd="slow">
    <p:push dir="u"/>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26867481"/>
      </p:ext>
    </p:extLst>
  </p:cSld>
  <p:clrMapOvr>
    <a:masterClrMapping/>
  </p:clrMapOvr>
  <p:transition spd="slow">
    <p:push dir="u"/>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1778557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5718658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609600" y="274639"/>
            <a:ext cx="10972800" cy="5851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FAE9AEFC-18F3-4AB4-97AA-0F0F820D6362}" type="slidenum">
              <a:rPr lang="es-ES"/>
              <a:pPr>
                <a:defRPr/>
              </a:pPr>
              <a:t>‹Nº›</a:t>
            </a:fld>
            <a:endParaRPr lang="es-ES"/>
          </a:p>
        </p:txBody>
      </p:sp>
    </p:spTree>
    <p:extLst>
      <p:ext uri="{BB962C8B-B14F-4D97-AF65-F5344CB8AC3E}">
        <p14:creationId xmlns:p14="http://schemas.microsoft.com/office/powerpoint/2010/main" val="382709617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4876261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37788410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5917825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5/9/2017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1046845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5/9/2017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8513205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5/9/2017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7994018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F6E2C9B-5FA2-460D-9BE7-B0812FC2A6FF}" type="datetimeFigureOut">
              <a:rPr lang="en-US" smtClean="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38804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15089949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5/9/2017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2585068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ransition spd="slow">
    <p:push dir="u"/>
  </p:transition>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872623" y="2377020"/>
            <a:ext cx="7237351" cy="1646302"/>
          </a:xfrm>
        </p:spPr>
        <p:txBody>
          <a:bodyPr>
            <a:normAutofit fontScale="90000"/>
          </a:bodyPr>
          <a:lstStyle/>
          <a:p>
            <a:pPr algn="ctr"/>
            <a:r>
              <a:rPr lang="es-NI" sz="6600" dirty="0" smtClean="0"/>
              <a:t>El diseño metodológico</a:t>
            </a:r>
            <a:endParaRPr lang="es-NI" sz="6600" dirty="0"/>
          </a:p>
        </p:txBody>
      </p:sp>
      <p:sp>
        <p:nvSpPr>
          <p:cNvPr id="3" name="Subtítulo 2"/>
          <p:cNvSpPr>
            <a:spLocks noGrp="1"/>
          </p:cNvSpPr>
          <p:nvPr>
            <p:ph type="subTitle" idx="1"/>
          </p:nvPr>
        </p:nvSpPr>
        <p:spPr>
          <a:xfrm>
            <a:off x="8358555" y="6446497"/>
            <a:ext cx="3502841" cy="287200"/>
          </a:xfrm>
        </p:spPr>
        <p:txBody>
          <a:bodyPr>
            <a:normAutofit fontScale="85000" lnSpcReduction="20000"/>
          </a:bodyPr>
          <a:lstStyle/>
          <a:p>
            <a:pPr algn="r"/>
            <a:r>
              <a:rPr lang="es-NI" b="1" dirty="0" smtClean="0">
                <a:solidFill>
                  <a:schemeClr val="tx1"/>
                </a:solidFill>
              </a:rPr>
              <a:t>09 de mayo 2017</a:t>
            </a:r>
            <a:endParaRPr lang="es-NI" b="1" dirty="0">
              <a:solidFill>
                <a:schemeClr val="tx1"/>
              </a:solidFill>
            </a:endParaRPr>
          </a:p>
        </p:txBody>
      </p:sp>
    </p:spTree>
    <p:extLst>
      <p:ext uri="{BB962C8B-B14F-4D97-AF65-F5344CB8AC3E}">
        <p14:creationId xmlns:p14="http://schemas.microsoft.com/office/powerpoint/2010/main" val="79534477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p:txBody>
          <a:bodyPr>
            <a:normAutofit/>
          </a:bodyPr>
          <a:lstStyle/>
          <a:p>
            <a:r>
              <a:rPr lang="es-NI" sz="3000" dirty="0" smtClean="0">
                <a:solidFill>
                  <a:srgbClr val="FF0000"/>
                </a:solidFill>
              </a:rPr>
              <a:t>Ejemplo del uso de los métodos</a:t>
            </a:r>
          </a:p>
          <a:p>
            <a:pPr marL="0" indent="0" algn="just">
              <a:buNone/>
            </a:pPr>
            <a:r>
              <a:rPr lang="es-NI" sz="3000" u="sng" dirty="0" smtClean="0"/>
              <a:t>Análisis-</a:t>
            </a:r>
            <a:r>
              <a:rPr lang="es-NI" sz="3000" u="sng" dirty="0" err="1" smtClean="0"/>
              <a:t>sintesis</a:t>
            </a:r>
            <a:r>
              <a:rPr lang="es-NI" sz="3000" dirty="0" smtClean="0"/>
              <a:t>, porque se analizaron documentos para extraer los elementos esenciales.</a:t>
            </a:r>
          </a:p>
        </p:txBody>
      </p:sp>
      <p:sp>
        <p:nvSpPr>
          <p:cNvPr id="5" name="Título 1"/>
          <p:cNvSpPr txBox="1">
            <a:spLocks/>
          </p:cNvSpPr>
          <p:nvPr/>
        </p:nvSpPr>
        <p:spPr>
          <a:xfrm>
            <a:off x="1844041" y="349790"/>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smtClean="0"/>
              <a:t>Elementos del diseño metodológico</a:t>
            </a:r>
            <a:endParaRPr lang="es-NI" sz="4800" b="1" dirty="0"/>
          </a:p>
        </p:txBody>
      </p:sp>
    </p:spTree>
    <p:extLst>
      <p:ext uri="{BB962C8B-B14F-4D97-AF65-F5344CB8AC3E}">
        <p14:creationId xmlns:p14="http://schemas.microsoft.com/office/powerpoint/2010/main" val="93910213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2101532" y="1630680"/>
            <a:ext cx="8915400" cy="3777622"/>
          </a:xfrm>
        </p:spPr>
        <p:txBody>
          <a:bodyPr>
            <a:noAutofit/>
          </a:bodyPr>
          <a:lstStyle/>
          <a:p>
            <a:r>
              <a:rPr lang="es-NI" sz="2800" dirty="0" smtClean="0">
                <a:solidFill>
                  <a:srgbClr val="FF0000"/>
                </a:solidFill>
              </a:rPr>
              <a:t>Ejemplo del uso de los métodos</a:t>
            </a:r>
          </a:p>
          <a:p>
            <a:pPr marL="0" indent="0" algn="just">
              <a:buNone/>
            </a:pPr>
            <a:r>
              <a:rPr lang="es-NI" sz="2800" u="sng" dirty="0" smtClean="0">
                <a:solidFill>
                  <a:schemeClr val="tx1"/>
                </a:solidFill>
              </a:rPr>
              <a:t>Observació</a:t>
            </a:r>
            <a:r>
              <a:rPr lang="es-NI" sz="2800" dirty="0" smtClean="0">
                <a:solidFill>
                  <a:schemeClr val="tx1"/>
                </a:solidFill>
              </a:rPr>
              <a:t>n. Se aplicó al momento de hacer visitas a los productores, lo que permitió conocer la aplicación de sus conocimientos, sobre diversificación de cultivos y tecnologías agrícolas. Este método también se aplicó al evaluar la sincronización de movimientos de sonidos e imágenes al momento de diseñar las pantallas de la aplicación, de igual manera en programación cuando se hizo el ensamblaje en el lenguaje autor.</a:t>
            </a:r>
          </a:p>
          <a:p>
            <a:pPr marL="0" indent="0">
              <a:buNone/>
            </a:pPr>
            <a:endParaRPr lang="es-NI" sz="2800" dirty="0"/>
          </a:p>
        </p:txBody>
      </p:sp>
      <p:sp>
        <p:nvSpPr>
          <p:cNvPr id="5" name="Título 1"/>
          <p:cNvSpPr txBox="1">
            <a:spLocks/>
          </p:cNvSpPr>
          <p:nvPr/>
        </p:nvSpPr>
        <p:spPr>
          <a:xfrm>
            <a:off x="1844041" y="349790"/>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smtClean="0"/>
              <a:t>Elementos del diseño metodológico</a:t>
            </a:r>
            <a:endParaRPr lang="es-NI" sz="4800" b="1" dirty="0"/>
          </a:p>
        </p:txBody>
      </p:sp>
    </p:spTree>
    <p:extLst>
      <p:ext uri="{BB962C8B-B14F-4D97-AF65-F5344CB8AC3E}">
        <p14:creationId xmlns:p14="http://schemas.microsoft.com/office/powerpoint/2010/main" val="175128977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2065020" y="1645920"/>
            <a:ext cx="9111932" cy="4236720"/>
          </a:xfrm>
        </p:spPr>
        <p:txBody>
          <a:bodyPr>
            <a:normAutofit fontScale="32500" lnSpcReduction="20000"/>
          </a:bodyPr>
          <a:lstStyle/>
          <a:p>
            <a:r>
              <a:rPr lang="es-NI" sz="7400" dirty="0" smtClean="0">
                <a:solidFill>
                  <a:srgbClr val="FF0000"/>
                </a:solidFill>
              </a:rPr>
              <a:t>Ejemplo de las técnicas de recolección de datos</a:t>
            </a:r>
            <a:endParaRPr lang="es-NI" sz="7400" dirty="0" smtClean="0">
              <a:solidFill>
                <a:schemeClr val="tx1"/>
              </a:solidFill>
            </a:endParaRPr>
          </a:p>
          <a:p>
            <a:pPr algn="just"/>
            <a:r>
              <a:rPr lang="es-NI" sz="7400" dirty="0" smtClean="0">
                <a:solidFill>
                  <a:schemeClr val="tx1"/>
                </a:solidFill>
              </a:rPr>
              <a:t>Se utilizaron diversos medios para la recopilación de la información.</a:t>
            </a:r>
          </a:p>
          <a:p>
            <a:pPr algn="just"/>
            <a:r>
              <a:rPr lang="es-NI" sz="7400" b="1" dirty="0">
                <a:solidFill>
                  <a:schemeClr val="tx1"/>
                </a:solidFill>
              </a:rPr>
              <a:t>Primero citar el concepto de </a:t>
            </a:r>
            <a:r>
              <a:rPr lang="es-NI" sz="7400" b="1" dirty="0" smtClean="0">
                <a:solidFill>
                  <a:schemeClr val="tx1"/>
                </a:solidFill>
              </a:rPr>
              <a:t>entrevista.</a:t>
            </a:r>
            <a:endParaRPr lang="es-NI" sz="7400" b="1" dirty="0">
              <a:solidFill>
                <a:schemeClr val="tx1"/>
              </a:solidFill>
            </a:endParaRPr>
          </a:p>
          <a:p>
            <a:pPr algn="just"/>
            <a:r>
              <a:rPr lang="es-NI" sz="7400" dirty="0" smtClean="0">
                <a:solidFill>
                  <a:schemeClr val="tx1"/>
                </a:solidFill>
              </a:rPr>
              <a:t>Se </a:t>
            </a:r>
            <a:r>
              <a:rPr lang="es-NI" sz="7400" dirty="0">
                <a:solidFill>
                  <a:schemeClr val="tx1"/>
                </a:solidFill>
              </a:rPr>
              <a:t>realizaron</a:t>
            </a:r>
            <a:r>
              <a:rPr lang="es-NI" sz="7400" dirty="0" smtClean="0">
                <a:solidFill>
                  <a:schemeClr val="tx1"/>
                </a:solidFill>
              </a:rPr>
              <a:t> entrevistas a las maestras del tercer grado del colegio Nuestra Señora del Rosario, el objetivo era conocer los métodos que ellas utilizan para planear un tema determinado y cómo abordan el tema en un aula de clase.</a:t>
            </a:r>
          </a:p>
          <a:p>
            <a:pPr algn="just"/>
            <a:r>
              <a:rPr lang="es-NI" sz="7400" dirty="0">
                <a:solidFill>
                  <a:schemeClr val="tx1"/>
                </a:solidFill>
              </a:rPr>
              <a:t>Se realizaron </a:t>
            </a:r>
            <a:r>
              <a:rPr lang="es-NI" sz="7400" dirty="0">
                <a:solidFill>
                  <a:srgbClr val="FF0000"/>
                </a:solidFill>
              </a:rPr>
              <a:t>entrevistas</a:t>
            </a:r>
            <a:r>
              <a:rPr lang="es-NI" sz="7400" dirty="0">
                <a:solidFill>
                  <a:schemeClr val="tx1"/>
                </a:solidFill>
              </a:rPr>
              <a:t> a maestros para ver la necesidad que se tiene del uso de un software de matemática. </a:t>
            </a:r>
          </a:p>
          <a:p>
            <a:pPr algn="just"/>
            <a:endParaRPr lang="es-NI" sz="3800" dirty="0" smtClean="0">
              <a:solidFill>
                <a:schemeClr val="tx1"/>
              </a:solidFill>
            </a:endParaRPr>
          </a:p>
          <a:p>
            <a:pPr marL="457200" indent="-457200">
              <a:buFont typeface="Arial" panose="020B0604020202020204" pitchFamily="34" charset="0"/>
              <a:buChar char="•"/>
            </a:pPr>
            <a:endParaRPr lang="es-NI" sz="3000" dirty="0"/>
          </a:p>
        </p:txBody>
      </p:sp>
      <p:sp>
        <p:nvSpPr>
          <p:cNvPr id="5" name="Título 1"/>
          <p:cNvSpPr>
            <a:spLocks noGrp="1"/>
          </p:cNvSpPr>
          <p:nvPr>
            <p:ph type="title"/>
          </p:nvPr>
        </p:nvSpPr>
        <p:spPr>
          <a:xfrm>
            <a:off x="1737360" y="365030"/>
            <a:ext cx="9767252" cy="1280890"/>
          </a:xfrm>
        </p:spPr>
        <p:txBody>
          <a:bodyPr>
            <a:normAutofit fontScale="90000"/>
          </a:bodyPr>
          <a:lstStyle/>
          <a:p>
            <a:r>
              <a:rPr lang="es-NI" sz="4800" b="1" dirty="0" smtClean="0"/>
              <a:t>Elementos del diseño metodológico</a:t>
            </a:r>
            <a:endParaRPr lang="es-NI" sz="4800" b="1" dirty="0"/>
          </a:p>
        </p:txBody>
      </p:sp>
    </p:spTree>
    <p:extLst>
      <p:ext uri="{BB962C8B-B14F-4D97-AF65-F5344CB8AC3E}">
        <p14:creationId xmlns:p14="http://schemas.microsoft.com/office/powerpoint/2010/main" val="60506409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2269967" y="2026920"/>
            <a:ext cx="8915400" cy="3777622"/>
          </a:xfrm>
        </p:spPr>
        <p:txBody>
          <a:bodyPr>
            <a:normAutofit/>
          </a:bodyPr>
          <a:lstStyle/>
          <a:p>
            <a:pPr algn="just"/>
            <a:r>
              <a:rPr lang="es-NI" sz="3000" dirty="0">
                <a:solidFill>
                  <a:srgbClr val="FF0000"/>
                </a:solidFill>
              </a:rPr>
              <a:t>Ejemplo de las técnicas de recolección de </a:t>
            </a:r>
            <a:r>
              <a:rPr lang="es-NI" sz="3000" dirty="0" smtClean="0">
                <a:solidFill>
                  <a:srgbClr val="FF0000"/>
                </a:solidFill>
              </a:rPr>
              <a:t>datos</a:t>
            </a:r>
          </a:p>
          <a:p>
            <a:pPr algn="just"/>
            <a:r>
              <a:rPr lang="es-NI" sz="2800" b="1" dirty="0">
                <a:solidFill>
                  <a:schemeClr val="tx1"/>
                </a:solidFill>
              </a:rPr>
              <a:t>Primero citar el concepto de </a:t>
            </a:r>
            <a:r>
              <a:rPr lang="es-NI" sz="2800" b="1" dirty="0" smtClean="0">
                <a:solidFill>
                  <a:schemeClr val="tx1"/>
                </a:solidFill>
              </a:rPr>
              <a:t>observación.</a:t>
            </a:r>
            <a:endParaRPr lang="es-NI" sz="2800" b="1" dirty="0">
              <a:solidFill>
                <a:schemeClr val="tx1"/>
              </a:solidFill>
            </a:endParaRPr>
          </a:p>
          <a:p>
            <a:pPr algn="just"/>
            <a:r>
              <a:rPr lang="es-NI" sz="3000" dirty="0" smtClean="0">
                <a:solidFill>
                  <a:schemeClr val="tx1"/>
                </a:solidFill>
              </a:rPr>
              <a:t>Se utilizaron </a:t>
            </a:r>
            <a:r>
              <a:rPr lang="es-NI" sz="3000" dirty="0" smtClean="0">
                <a:solidFill>
                  <a:srgbClr val="FF0000"/>
                </a:solidFill>
              </a:rPr>
              <a:t>guías de observación </a:t>
            </a:r>
            <a:r>
              <a:rPr lang="es-NI" sz="3000" dirty="0" smtClean="0">
                <a:solidFill>
                  <a:schemeClr val="tx1"/>
                </a:solidFill>
              </a:rPr>
              <a:t>en las sesiones de clase para visualizar el proceso de enseñanza y el efecto que éste tiene en los alumnos. </a:t>
            </a:r>
          </a:p>
          <a:p>
            <a:endParaRPr lang="es-NI" sz="3000" dirty="0"/>
          </a:p>
          <a:p>
            <a:pPr marL="457200" indent="-457200">
              <a:buFont typeface="Arial" panose="020B0604020202020204" pitchFamily="34" charset="0"/>
              <a:buChar char="•"/>
            </a:pPr>
            <a:endParaRPr lang="es-NI" sz="3000" dirty="0"/>
          </a:p>
        </p:txBody>
      </p:sp>
      <p:sp>
        <p:nvSpPr>
          <p:cNvPr id="5" name="Título 1"/>
          <p:cNvSpPr>
            <a:spLocks noGrp="1"/>
          </p:cNvSpPr>
          <p:nvPr>
            <p:ph type="title"/>
          </p:nvPr>
        </p:nvSpPr>
        <p:spPr>
          <a:xfrm>
            <a:off x="1844041" y="349790"/>
            <a:ext cx="9767252" cy="1280890"/>
          </a:xfrm>
        </p:spPr>
        <p:txBody>
          <a:bodyPr>
            <a:normAutofit fontScale="90000"/>
          </a:bodyPr>
          <a:lstStyle/>
          <a:p>
            <a:r>
              <a:rPr lang="es-NI" sz="4800" b="1" dirty="0" smtClean="0"/>
              <a:t>Elementos del diseño metodológico</a:t>
            </a:r>
            <a:endParaRPr lang="es-NI" sz="4800" b="1" dirty="0"/>
          </a:p>
        </p:txBody>
      </p:sp>
    </p:spTree>
    <p:extLst>
      <p:ext uri="{BB962C8B-B14F-4D97-AF65-F5344CB8AC3E}">
        <p14:creationId xmlns:p14="http://schemas.microsoft.com/office/powerpoint/2010/main" val="239946516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1679449" y="1752600"/>
            <a:ext cx="9720072" cy="4572000"/>
          </a:xfrm>
        </p:spPr>
        <p:txBody>
          <a:bodyPr>
            <a:noAutofit/>
          </a:bodyPr>
          <a:lstStyle/>
          <a:p>
            <a:pPr algn="just"/>
            <a:r>
              <a:rPr lang="es-NI" sz="3000" dirty="0">
                <a:solidFill>
                  <a:srgbClr val="FF0000"/>
                </a:solidFill>
              </a:rPr>
              <a:t>Ejemplo de las técnicas de recolección de datos</a:t>
            </a:r>
            <a:endParaRPr lang="es-NI" sz="3000" dirty="0"/>
          </a:p>
          <a:p>
            <a:pPr algn="just"/>
            <a:r>
              <a:rPr lang="es-NI" sz="3000" dirty="0" smtClean="0">
                <a:solidFill>
                  <a:schemeClr val="tx1"/>
                </a:solidFill>
              </a:rPr>
              <a:t>Investigación documental</a:t>
            </a:r>
          </a:p>
          <a:p>
            <a:pPr algn="just"/>
            <a:r>
              <a:rPr lang="es-NI" sz="3000" b="1" dirty="0" smtClean="0">
                <a:solidFill>
                  <a:schemeClr val="tx1"/>
                </a:solidFill>
              </a:rPr>
              <a:t>Concepto de investigación documental.</a:t>
            </a:r>
          </a:p>
          <a:p>
            <a:pPr algn="just"/>
            <a:r>
              <a:rPr lang="es-NI" sz="3000" dirty="0" smtClean="0">
                <a:solidFill>
                  <a:schemeClr val="tx1"/>
                </a:solidFill>
              </a:rPr>
              <a:t>Se consultó material bibliográfico emitido por el Ministerio de Educación, tales como libros de matemática, libros de pedagogía, estándares educativos de tercer grado de primaria, plan de estudio, planes de clase, guías didácticas y las matrices de planificación. </a:t>
            </a:r>
            <a:endParaRPr lang="es-NI" sz="3000" dirty="0"/>
          </a:p>
        </p:txBody>
      </p:sp>
      <p:sp>
        <p:nvSpPr>
          <p:cNvPr id="5" name="Título 1"/>
          <p:cNvSpPr>
            <a:spLocks noGrp="1"/>
          </p:cNvSpPr>
          <p:nvPr>
            <p:ph type="title"/>
          </p:nvPr>
        </p:nvSpPr>
        <p:spPr>
          <a:xfrm>
            <a:off x="1844041" y="349790"/>
            <a:ext cx="9767252" cy="1280890"/>
          </a:xfrm>
        </p:spPr>
        <p:txBody>
          <a:bodyPr>
            <a:normAutofit fontScale="90000"/>
          </a:bodyPr>
          <a:lstStyle/>
          <a:p>
            <a:r>
              <a:rPr lang="es-NI" sz="4800" b="1" dirty="0" smtClean="0"/>
              <a:t>Elementos del diseño metodológico</a:t>
            </a:r>
            <a:endParaRPr lang="es-NI" sz="4800" b="1" dirty="0"/>
          </a:p>
        </p:txBody>
      </p:sp>
    </p:spTree>
    <p:extLst>
      <p:ext uri="{BB962C8B-B14F-4D97-AF65-F5344CB8AC3E}">
        <p14:creationId xmlns:p14="http://schemas.microsoft.com/office/powerpoint/2010/main" val="220414174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1557529" y="1798320"/>
            <a:ext cx="9720072" cy="4572000"/>
          </a:xfrm>
        </p:spPr>
        <p:txBody>
          <a:bodyPr>
            <a:noAutofit/>
          </a:bodyPr>
          <a:lstStyle/>
          <a:p>
            <a:pPr algn="just"/>
            <a:r>
              <a:rPr lang="es-NI" sz="3000" dirty="0">
                <a:solidFill>
                  <a:srgbClr val="FF0000"/>
                </a:solidFill>
              </a:rPr>
              <a:t>Ejemplo de las técnicas de recolección de datos</a:t>
            </a:r>
            <a:endParaRPr lang="es-NI" sz="3000" dirty="0"/>
          </a:p>
          <a:p>
            <a:pPr algn="just"/>
            <a:r>
              <a:rPr lang="es-NI" sz="3000" dirty="0" smtClean="0">
                <a:solidFill>
                  <a:schemeClr val="tx1"/>
                </a:solidFill>
              </a:rPr>
              <a:t>Investigación documental</a:t>
            </a:r>
          </a:p>
          <a:p>
            <a:pPr algn="just"/>
            <a:r>
              <a:rPr lang="es-NI" sz="3000" dirty="0" smtClean="0">
                <a:solidFill>
                  <a:schemeClr val="tx1"/>
                </a:solidFill>
              </a:rPr>
              <a:t>Con esta información se procedió al análisis del material didáctico utilizado por los maestros. Otra fuente consultada es INTERNET y trabajos monográficos relacionados al tema en estudio. Aplicaciones multimedia y trabajos realizados en la FAREM Estelí.</a:t>
            </a:r>
          </a:p>
          <a:p>
            <a:endParaRPr lang="es-NI" sz="3000" dirty="0"/>
          </a:p>
          <a:p>
            <a:pPr marL="457200" indent="-457200">
              <a:buFont typeface="Arial" panose="020B0604020202020204" pitchFamily="34" charset="0"/>
              <a:buChar char="•"/>
            </a:pPr>
            <a:endParaRPr lang="es-NI" sz="3000" dirty="0"/>
          </a:p>
        </p:txBody>
      </p:sp>
      <p:sp>
        <p:nvSpPr>
          <p:cNvPr id="5" name="Título 1"/>
          <p:cNvSpPr>
            <a:spLocks noGrp="1"/>
          </p:cNvSpPr>
          <p:nvPr>
            <p:ph type="title"/>
          </p:nvPr>
        </p:nvSpPr>
        <p:spPr>
          <a:xfrm>
            <a:off x="1844041" y="349790"/>
            <a:ext cx="9767252" cy="1280890"/>
          </a:xfrm>
        </p:spPr>
        <p:txBody>
          <a:bodyPr>
            <a:normAutofit fontScale="90000"/>
          </a:bodyPr>
          <a:lstStyle/>
          <a:p>
            <a:r>
              <a:rPr lang="es-NI" sz="4800" b="1" dirty="0" smtClean="0"/>
              <a:t>Elementos del diseño metodológico</a:t>
            </a:r>
            <a:endParaRPr lang="es-NI" sz="4800" b="1" dirty="0"/>
          </a:p>
        </p:txBody>
      </p:sp>
    </p:spTree>
    <p:extLst>
      <p:ext uri="{BB962C8B-B14F-4D97-AF65-F5344CB8AC3E}">
        <p14:creationId xmlns:p14="http://schemas.microsoft.com/office/powerpoint/2010/main" val="19322879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44041" y="349790"/>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smtClean="0"/>
              <a:t>Elementos del diseño metodológico</a:t>
            </a:r>
            <a:endParaRPr lang="es-NI" sz="4800" b="1" dirty="0"/>
          </a:p>
        </p:txBody>
      </p:sp>
      <p:graphicFrame>
        <p:nvGraphicFramePr>
          <p:cNvPr id="4" name="Tabla 3"/>
          <p:cNvGraphicFramePr>
            <a:graphicFrameLocks noGrp="1"/>
          </p:cNvGraphicFramePr>
          <p:nvPr>
            <p:extLst>
              <p:ext uri="{D42A27DB-BD31-4B8C-83A1-F6EECF244321}">
                <p14:modId xmlns:p14="http://schemas.microsoft.com/office/powerpoint/2010/main" val="1343374917"/>
              </p:ext>
            </p:extLst>
          </p:nvPr>
        </p:nvGraphicFramePr>
        <p:xfrm>
          <a:off x="2308736" y="2005434"/>
          <a:ext cx="8127999" cy="24739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s-ES" dirty="0" smtClean="0"/>
                        <a:t>Diseño</a:t>
                      </a:r>
                      <a:endParaRPr lang="es-ES" dirty="0"/>
                    </a:p>
                  </a:txBody>
                  <a:tcPr/>
                </a:tc>
                <a:tc>
                  <a:txBody>
                    <a:bodyPr/>
                    <a:lstStyle/>
                    <a:p>
                      <a:r>
                        <a:rPr lang="es-ES" dirty="0" smtClean="0"/>
                        <a:t>Técnicas</a:t>
                      </a:r>
                      <a:endParaRPr lang="es-ES" dirty="0"/>
                    </a:p>
                  </a:txBody>
                  <a:tcPr/>
                </a:tc>
                <a:tc>
                  <a:txBody>
                    <a:bodyPr/>
                    <a:lstStyle/>
                    <a:p>
                      <a:r>
                        <a:rPr lang="es-ES" dirty="0" smtClean="0"/>
                        <a:t>Instrumentos</a:t>
                      </a:r>
                      <a:endParaRPr lang="es-ES" dirty="0"/>
                    </a:p>
                  </a:txBody>
                  <a:tcPr/>
                </a:tc>
              </a:tr>
              <a:tr h="370840">
                <a:tc rowSpan="2">
                  <a:txBody>
                    <a:bodyPr/>
                    <a:lstStyle/>
                    <a:p>
                      <a:r>
                        <a:rPr lang="es-ES" dirty="0" smtClean="0"/>
                        <a:t>Diseño de Investigación Documental</a:t>
                      </a:r>
                      <a:endParaRPr lang="es-ES" dirty="0"/>
                    </a:p>
                  </a:txBody>
                  <a:tcPr anchor="ctr"/>
                </a:tc>
                <a:tc>
                  <a:txBody>
                    <a:bodyPr/>
                    <a:lstStyle/>
                    <a:p>
                      <a:r>
                        <a:rPr lang="es-ES" dirty="0" smtClean="0"/>
                        <a:t>Análisis Documental</a:t>
                      </a:r>
                      <a:endParaRPr lang="es-ES" dirty="0"/>
                    </a:p>
                  </a:txBody>
                  <a:tcPr/>
                </a:tc>
                <a:tc>
                  <a:txBody>
                    <a:bodyPr/>
                    <a:lstStyle/>
                    <a:p>
                      <a:r>
                        <a:rPr lang="es-ES" dirty="0" smtClean="0"/>
                        <a:t>Fichas</a:t>
                      </a:r>
                    </a:p>
                    <a:p>
                      <a:r>
                        <a:rPr lang="es-ES" dirty="0" smtClean="0"/>
                        <a:t>Computadoras y sus unidades de almacenaje.</a:t>
                      </a:r>
                      <a:endParaRPr lang="es-ES" dirty="0"/>
                    </a:p>
                  </a:txBody>
                  <a:tcPr/>
                </a:tc>
              </a:tr>
              <a:tr h="370840">
                <a:tc vMerge="1">
                  <a:txBody>
                    <a:bodyPr/>
                    <a:lstStyle/>
                    <a:p>
                      <a:endParaRPr lang="es-ES" dirty="0"/>
                    </a:p>
                  </a:txBody>
                  <a:tcPr/>
                </a:tc>
                <a:tc>
                  <a:txBody>
                    <a:bodyPr/>
                    <a:lstStyle/>
                    <a:p>
                      <a:r>
                        <a:rPr lang="es-ES" dirty="0" smtClean="0"/>
                        <a:t>Análisis de Contenido</a:t>
                      </a:r>
                      <a:endParaRPr lang="es-ES" dirty="0"/>
                    </a:p>
                  </a:txBody>
                  <a:tcPr/>
                </a:tc>
                <a:tc>
                  <a:txBody>
                    <a:bodyPr/>
                    <a:lstStyle/>
                    <a:p>
                      <a:r>
                        <a:rPr lang="es-ES" dirty="0" smtClean="0"/>
                        <a:t>Cuadro de registro y clasificación de las categorías.</a:t>
                      </a:r>
                      <a:endParaRPr lang="es-ES" dirty="0"/>
                    </a:p>
                  </a:txBody>
                  <a:tcPr/>
                </a:tc>
              </a:tr>
            </a:tbl>
          </a:graphicData>
        </a:graphic>
      </p:graphicFrame>
      <p:sp>
        <p:nvSpPr>
          <p:cNvPr id="6" name="CuadroTexto 5"/>
          <p:cNvSpPr txBox="1"/>
          <p:nvPr/>
        </p:nvSpPr>
        <p:spPr>
          <a:xfrm>
            <a:off x="2188815" y="1446014"/>
            <a:ext cx="8499423" cy="369332"/>
          </a:xfrm>
          <a:prstGeom prst="rect">
            <a:avLst/>
          </a:prstGeom>
          <a:noFill/>
        </p:spPr>
        <p:txBody>
          <a:bodyPr wrap="square" rtlCol="0">
            <a:spAutoFit/>
          </a:bodyPr>
          <a:lstStyle/>
          <a:p>
            <a:r>
              <a:rPr lang="es-ES" dirty="0" smtClean="0">
                <a:solidFill>
                  <a:srgbClr val="FF0000"/>
                </a:solidFill>
              </a:rPr>
              <a:t>Ejemplo de Técnicas e instrumentos según el diseño de la investigación:</a:t>
            </a:r>
            <a:endParaRPr lang="es-ES" dirty="0">
              <a:solidFill>
                <a:srgbClr val="FF0000"/>
              </a:solidFill>
            </a:endParaRPr>
          </a:p>
        </p:txBody>
      </p:sp>
    </p:spTree>
    <p:extLst>
      <p:ext uri="{BB962C8B-B14F-4D97-AF65-F5344CB8AC3E}">
        <p14:creationId xmlns:p14="http://schemas.microsoft.com/office/powerpoint/2010/main" val="336988906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44041" y="349790"/>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smtClean="0"/>
              <a:t>Elementos del diseño metodológico</a:t>
            </a:r>
            <a:endParaRPr lang="es-NI" sz="4800" b="1" dirty="0"/>
          </a:p>
        </p:txBody>
      </p:sp>
      <p:graphicFrame>
        <p:nvGraphicFramePr>
          <p:cNvPr id="4" name="Tabla 3"/>
          <p:cNvGraphicFramePr>
            <a:graphicFrameLocks noGrp="1"/>
          </p:cNvGraphicFramePr>
          <p:nvPr>
            <p:extLst>
              <p:ext uri="{D42A27DB-BD31-4B8C-83A1-F6EECF244321}">
                <p14:modId xmlns:p14="http://schemas.microsoft.com/office/powerpoint/2010/main" val="2610998485"/>
              </p:ext>
            </p:extLst>
          </p:nvPr>
        </p:nvGraphicFramePr>
        <p:xfrm>
          <a:off x="2038913" y="1210955"/>
          <a:ext cx="8918897" cy="5313680"/>
        </p:xfrm>
        <a:graphic>
          <a:graphicData uri="http://schemas.openxmlformats.org/drawingml/2006/table">
            <a:tbl>
              <a:tblPr firstRow="1" bandRow="1">
                <a:tableStyleId>{5C22544A-7EE6-4342-B048-85BDC9FD1C3A}</a:tableStyleId>
              </a:tblPr>
              <a:tblGrid>
                <a:gridCol w="2086847"/>
                <a:gridCol w="2402183"/>
                <a:gridCol w="1771510"/>
                <a:gridCol w="2658357"/>
              </a:tblGrid>
              <a:tr h="370840">
                <a:tc>
                  <a:txBody>
                    <a:bodyPr/>
                    <a:lstStyle/>
                    <a:p>
                      <a:r>
                        <a:rPr lang="es-ES" dirty="0" smtClean="0"/>
                        <a:t>Diseño</a:t>
                      </a:r>
                      <a:endParaRPr lang="es-ES" dirty="0"/>
                    </a:p>
                  </a:txBody>
                  <a:tcPr/>
                </a:tc>
                <a:tc>
                  <a:txBody>
                    <a:bodyPr/>
                    <a:lstStyle/>
                    <a:p>
                      <a:r>
                        <a:rPr lang="es-ES" dirty="0" smtClean="0"/>
                        <a:t>Técnicas</a:t>
                      </a:r>
                      <a:endParaRPr lang="es-ES" dirty="0"/>
                    </a:p>
                  </a:txBody>
                  <a:tcPr/>
                </a:tc>
                <a:tc gridSpan="2">
                  <a:txBody>
                    <a:bodyPr/>
                    <a:lstStyle/>
                    <a:p>
                      <a:r>
                        <a:rPr lang="es-ES" dirty="0" smtClean="0"/>
                        <a:t>Instrumentos</a:t>
                      </a:r>
                      <a:endParaRPr lang="es-ES" dirty="0"/>
                    </a:p>
                  </a:txBody>
                  <a:tcPr/>
                </a:tc>
                <a:tc hMerge="1">
                  <a:txBody>
                    <a:bodyPr/>
                    <a:lstStyle/>
                    <a:p>
                      <a:endParaRPr lang="es-ES" dirty="0"/>
                    </a:p>
                  </a:txBody>
                  <a:tcPr/>
                </a:tc>
              </a:tr>
              <a:tr h="370840">
                <a:tc rowSpan="6">
                  <a:txBody>
                    <a:bodyPr/>
                    <a:lstStyle/>
                    <a:p>
                      <a:pPr algn="l"/>
                      <a:r>
                        <a:rPr lang="es-ES" dirty="0" smtClean="0"/>
                        <a:t>Diseño de Investigación de Campo</a:t>
                      </a:r>
                      <a:endParaRPr lang="es-ES" dirty="0"/>
                    </a:p>
                  </a:txBody>
                  <a:tcPr anchor="ctr"/>
                </a:tc>
                <a:tc>
                  <a:txBody>
                    <a:bodyPr/>
                    <a:lstStyle/>
                    <a:p>
                      <a:r>
                        <a:rPr lang="es-ES" dirty="0" smtClean="0"/>
                        <a:t>Observación</a:t>
                      </a:r>
                      <a:endParaRPr lang="es-ES" dirty="0"/>
                    </a:p>
                  </a:txBody>
                  <a:tcPr/>
                </a:tc>
                <a:tc>
                  <a:txBody>
                    <a:bodyPr/>
                    <a:lstStyle/>
                    <a:p>
                      <a:r>
                        <a:rPr lang="es-ES" dirty="0" smtClean="0"/>
                        <a:t>Estructurada</a:t>
                      </a:r>
                      <a:endParaRPr lang="es-ES" dirty="0"/>
                    </a:p>
                  </a:txBody>
                  <a:tcPr/>
                </a:tc>
                <a:tc>
                  <a:txBody>
                    <a:bodyPr/>
                    <a:lstStyle/>
                    <a:p>
                      <a:r>
                        <a:rPr lang="es-ES" dirty="0" smtClean="0"/>
                        <a:t>Lista de cotejo</a:t>
                      </a:r>
                    </a:p>
                    <a:p>
                      <a:r>
                        <a:rPr lang="es-ES" dirty="0" smtClean="0"/>
                        <a:t>Escala de estimación</a:t>
                      </a:r>
                      <a:endParaRPr lang="es-ES" dirty="0"/>
                    </a:p>
                  </a:txBody>
                  <a:tcPr/>
                </a:tc>
              </a:tr>
              <a:tr h="370840">
                <a:tc vMerge="1">
                  <a:txBody>
                    <a:bodyPr/>
                    <a:lstStyle/>
                    <a:p>
                      <a:endParaRPr lang="es-ES" dirty="0"/>
                    </a:p>
                  </a:txBody>
                  <a:tcPr/>
                </a:tc>
                <a:tc>
                  <a:txBody>
                    <a:bodyPr/>
                    <a:lstStyle/>
                    <a:p>
                      <a:endParaRPr lang="es-ES" dirty="0"/>
                    </a:p>
                  </a:txBody>
                  <a:tcPr/>
                </a:tc>
                <a:tc>
                  <a:txBody>
                    <a:bodyPr/>
                    <a:lstStyle/>
                    <a:p>
                      <a:r>
                        <a:rPr lang="es-ES" dirty="0" smtClean="0"/>
                        <a:t>No estructurada</a:t>
                      </a:r>
                      <a:endParaRPr lang="es-ES" dirty="0"/>
                    </a:p>
                  </a:txBody>
                  <a:tcPr/>
                </a:tc>
                <a:tc>
                  <a:txBody>
                    <a:bodyPr/>
                    <a:lstStyle/>
                    <a:p>
                      <a:r>
                        <a:rPr lang="es-ES" dirty="0" smtClean="0"/>
                        <a:t>Diario de campo</a:t>
                      </a:r>
                    </a:p>
                    <a:p>
                      <a:r>
                        <a:rPr lang="es-ES" dirty="0" smtClean="0"/>
                        <a:t>Cámara:</a:t>
                      </a:r>
                      <a:r>
                        <a:rPr lang="es-ES" baseline="0" dirty="0" smtClean="0"/>
                        <a:t> fotográfica y de vídeo</a:t>
                      </a:r>
                      <a:endParaRPr lang="es-ES" dirty="0"/>
                    </a:p>
                  </a:txBody>
                  <a:tcPr/>
                </a:tc>
              </a:tr>
              <a:tr h="370840">
                <a:tc vMerge="1">
                  <a:txBody>
                    <a:bodyPr/>
                    <a:lstStyle/>
                    <a:p>
                      <a:endParaRPr lang="es-ES" dirty="0"/>
                    </a:p>
                  </a:txBody>
                  <a:tcPr/>
                </a:tc>
                <a:tc>
                  <a:txBody>
                    <a:bodyPr/>
                    <a:lstStyle/>
                    <a:p>
                      <a:r>
                        <a:rPr lang="es-ES" dirty="0" smtClean="0"/>
                        <a:t>Encuesta</a:t>
                      </a:r>
                      <a:endParaRPr lang="es-ES" dirty="0"/>
                    </a:p>
                  </a:txBody>
                  <a:tcPr/>
                </a:tc>
                <a:tc>
                  <a:txBody>
                    <a:bodyPr/>
                    <a:lstStyle/>
                    <a:p>
                      <a:r>
                        <a:rPr lang="es-ES" dirty="0" smtClean="0"/>
                        <a:t>Oral</a:t>
                      </a:r>
                      <a:endParaRPr lang="es-ES" dirty="0"/>
                    </a:p>
                  </a:txBody>
                  <a:tcPr/>
                </a:tc>
                <a:tc>
                  <a:txBody>
                    <a:bodyPr/>
                    <a:lstStyle/>
                    <a:p>
                      <a:r>
                        <a:rPr lang="es-ES" dirty="0" smtClean="0"/>
                        <a:t>Guía de encuesta (tarjeta)</a:t>
                      </a:r>
                    </a:p>
                    <a:p>
                      <a:r>
                        <a:rPr lang="es-ES" dirty="0" smtClean="0"/>
                        <a:t>Grabador</a:t>
                      </a:r>
                    </a:p>
                    <a:p>
                      <a:r>
                        <a:rPr lang="es-ES" dirty="0" smtClean="0"/>
                        <a:t>Cámara de vídeo</a:t>
                      </a:r>
                      <a:endParaRPr lang="es-ES" dirty="0"/>
                    </a:p>
                  </a:txBody>
                  <a:tcPr/>
                </a:tc>
              </a:tr>
              <a:tr h="370840">
                <a:tc vMerge="1">
                  <a:txBody>
                    <a:bodyPr/>
                    <a:lstStyle/>
                    <a:p>
                      <a:endParaRPr lang="es-ES" dirty="0"/>
                    </a:p>
                  </a:txBody>
                  <a:tcPr/>
                </a:tc>
                <a:tc>
                  <a:txBody>
                    <a:bodyPr/>
                    <a:lstStyle/>
                    <a:p>
                      <a:endParaRPr lang="es-ES" dirty="0"/>
                    </a:p>
                  </a:txBody>
                  <a:tcPr/>
                </a:tc>
                <a:tc>
                  <a:txBody>
                    <a:bodyPr/>
                    <a:lstStyle/>
                    <a:p>
                      <a:r>
                        <a:rPr lang="es-ES" dirty="0" smtClean="0"/>
                        <a:t>Escrita</a:t>
                      </a:r>
                      <a:endParaRPr lang="es-ES" dirty="0"/>
                    </a:p>
                  </a:txBody>
                  <a:tcPr/>
                </a:tc>
                <a:tc>
                  <a:txBody>
                    <a:bodyPr/>
                    <a:lstStyle/>
                    <a:p>
                      <a:r>
                        <a:rPr lang="es-ES" dirty="0" smtClean="0"/>
                        <a:t>Cuestionario</a:t>
                      </a:r>
                      <a:endParaRPr lang="es-ES" dirty="0"/>
                    </a:p>
                  </a:txBody>
                  <a:tcPr/>
                </a:tc>
              </a:tr>
              <a:tr h="370840">
                <a:tc vMerge="1">
                  <a:txBody>
                    <a:bodyPr/>
                    <a:lstStyle/>
                    <a:p>
                      <a:endParaRPr lang="es-ES" dirty="0"/>
                    </a:p>
                  </a:txBody>
                  <a:tcPr/>
                </a:tc>
                <a:tc>
                  <a:txBody>
                    <a:bodyPr/>
                    <a:lstStyle/>
                    <a:p>
                      <a:r>
                        <a:rPr lang="es-ES" dirty="0" smtClean="0"/>
                        <a:t>Entrevista</a:t>
                      </a:r>
                      <a:endParaRPr lang="es-ES" dirty="0"/>
                    </a:p>
                  </a:txBody>
                  <a:tcPr/>
                </a:tc>
                <a:tc>
                  <a:txBody>
                    <a:bodyPr/>
                    <a:lstStyle/>
                    <a:p>
                      <a:r>
                        <a:rPr lang="es-ES" dirty="0" smtClean="0"/>
                        <a:t>Estructurada</a:t>
                      </a:r>
                      <a:endParaRPr lang="es-ES" dirty="0"/>
                    </a:p>
                  </a:txBody>
                  <a:tcPr/>
                </a:tc>
                <a:tc>
                  <a:txBody>
                    <a:bodyPr/>
                    <a:lstStyle/>
                    <a:p>
                      <a:r>
                        <a:rPr lang="es-ES" dirty="0" smtClean="0"/>
                        <a:t>Guía de entrevista</a:t>
                      </a:r>
                    </a:p>
                    <a:p>
                      <a:r>
                        <a:rPr lang="es-ES" dirty="0" smtClean="0"/>
                        <a:t>Grabador</a:t>
                      </a:r>
                    </a:p>
                    <a:p>
                      <a:r>
                        <a:rPr lang="es-ES" dirty="0" smtClean="0"/>
                        <a:t>Cámara</a:t>
                      </a:r>
                      <a:r>
                        <a:rPr lang="es-ES" baseline="0" dirty="0" smtClean="0"/>
                        <a:t> de vídeo</a:t>
                      </a:r>
                      <a:endParaRPr lang="es-ES" dirty="0"/>
                    </a:p>
                  </a:txBody>
                  <a:tcPr/>
                </a:tc>
              </a:tr>
              <a:tr h="370840">
                <a:tc vMerge="1">
                  <a:txBody>
                    <a:bodyPr/>
                    <a:lstStyle/>
                    <a:p>
                      <a:endParaRPr lang="es-ES" dirty="0"/>
                    </a:p>
                  </a:txBody>
                  <a:tcPr/>
                </a:tc>
                <a:tc>
                  <a:txBody>
                    <a:bodyPr/>
                    <a:lstStyle/>
                    <a:p>
                      <a:endParaRPr lang="es-ES" dirty="0"/>
                    </a:p>
                  </a:txBody>
                  <a:tcPr/>
                </a:tc>
                <a:tc>
                  <a:txBody>
                    <a:bodyPr/>
                    <a:lstStyle/>
                    <a:p>
                      <a:r>
                        <a:rPr lang="es-ES" dirty="0" smtClean="0"/>
                        <a:t>No estructurada</a:t>
                      </a:r>
                      <a:endParaRPr lang="es-ES" dirty="0"/>
                    </a:p>
                  </a:txBody>
                  <a:tcPr/>
                </a:tc>
                <a:tc>
                  <a:txBody>
                    <a:bodyPr/>
                    <a:lstStyle/>
                    <a:p>
                      <a:r>
                        <a:rPr lang="es-ES" dirty="0" smtClean="0"/>
                        <a:t>Libreta de notas</a:t>
                      </a:r>
                    </a:p>
                    <a:p>
                      <a:r>
                        <a:rPr lang="es-ES" dirty="0" smtClean="0"/>
                        <a:t>Grabador</a:t>
                      </a:r>
                    </a:p>
                    <a:p>
                      <a:r>
                        <a:rPr lang="es-ES" dirty="0" smtClean="0"/>
                        <a:t>Cámara</a:t>
                      </a:r>
                      <a:r>
                        <a:rPr lang="es-ES" baseline="0" dirty="0" smtClean="0"/>
                        <a:t> de vídeo</a:t>
                      </a:r>
                      <a:endParaRPr lang="es-ES" dirty="0"/>
                    </a:p>
                  </a:txBody>
                  <a:tcPr/>
                </a:tc>
              </a:tr>
            </a:tbl>
          </a:graphicData>
        </a:graphic>
      </p:graphicFrame>
    </p:spTree>
    <p:extLst>
      <p:ext uri="{BB962C8B-B14F-4D97-AF65-F5344CB8AC3E}">
        <p14:creationId xmlns:p14="http://schemas.microsoft.com/office/powerpoint/2010/main" val="121955367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844041" y="349790"/>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smtClean="0"/>
              <a:t>Elementos del diseño metodológico</a:t>
            </a:r>
            <a:endParaRPr lang="es-NI" sz="4800" b="1" dirty="0"/>
          </a:p>
        </p:txBody>
      </p:sp>
      <p:pic>
        <p:nvPicPr>
          <p:cNvPr id="6" name="Imagen 5" descr="http://image.slidesharecdn.com/instrumentosdeinvestigacin-110911230440-phpapp01/95/instrumentos-de-investigacin-3-728.jpg?cb=1315800313"/>
          <p:cNvPicPr/>
          <p:nvPr/>
        </p:nvPicPr>
        <p:blipFill rotWithShape="1">
          <a:blip r:embed="rId2">
            <a:extLst>
              <a:ext uri="{28A0092B-C50C-407E-A947-70E740481C1C}">
                <a14:useLocalDpi xmlns:a14="http://schemas.microsoft.com/office/drawing/2010/main" val="0"/>
              </a:ext>
            </a:extLst>
          </a:blip>
          <a:srcRect t="8059" b="24192"/>
          <a:stretch/>
        </p:blipFill>
        <p:spPr bwMode="auto">
          <a:xfrm>
            <a:off x="2788169" y="1219518"/>
            <a:ext cx="7000407" cy="540613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340876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1766250" y="1305180"/>
            <a:ext cx="9983790" cy="5263260"/>
          </a:xfrm>
        </p:spPr>
        <p:txBody>
          <a:bodyPr>
            <a:normAutofit fontScale="85000" lnSpcReduction="20000"/>
          </a:bodyPr>
          <a:lstStyle/>
          <a:p>
            <a:r>
              <a:rPr lang="es-NI" sz="3200" dirty="0" smtClean="0">
                <a:solidFill>
                  <a:srgbClr val="FF0000"/>
                </a:solidFill>
              </a:rPr>
              <a:t>Procedimiento para la recolección de datos.</a:t>
            </a:r>
          </a:p>
          <a:p>
            <a:pPr lvl="1" algn="just"/>
            <a:r>
              <a:rPr lang="es-NI" sz="3200" dirty="0" smtClean="0">
                <a:solidFill>
                  <a:srgbClr val="FF0000"/>
                </a:solidFill>
                <a:latin typeface="+mj-lt"/>
              </a:rPr>
              <a:t>Ejemplo</a:t>
            </a:r>
          </a:p>
          <a:p>
            <a:pPr marL="457200" indent="-457200" algn="just">
              <a:buFont typeface="Arial" panose="020B0604020202020204" pitchFamily="34" charset="0"/>
              <a:buChar char="•"/>
            </a:pPr>
            <a:r>
              <a:rPr lang="es-NI" sz="2200" dirty="0">
                <a:solidFill>
                  <a:schemeClr val="tx1"/>
                </a:solidFill>
              </a:rPr>
              <a:t>Las entrevistas se realizarán al responsable de investigación del Departamento de Computación, quien es la persona que domina los procesos referentes a la JUDC y con la cual se acordarán los días de realización de entrevistas y encuestas para la recolección de información relevante que coadyuve al desarrollo de la investigación y al dominio de los procesos que se realizan en la JUDC. Durante cada entrevista los miembros del equipo de investigación llevarán preparadas un conjunto de preguntas abiertas y cerradas. El líder del equipo iniciará el bloque de preguntas abiertas y los miembros del equipo tomarán notas de las respuestas que brinde el responsable.   </a:t>
            </a:r>
          </a:p>
          <a:p>
            <a:pPr marL="457200" indent="-457200" algn="just">
              <a:buFont typeface="Arial" panose="020B0604020202020204" pitchFamily="34" charset="0"/>
              <a:buChar char="•"/>
            </a:pPr>
            <a:r>
              <a:rPr lang="es-NI" sz="2200" dirty="0">
                <a:solidFill>
                  <a:schemeClr val="tx1"/>
                </a:solidFill>
              </a:rPr>
              <a:t>Por otro lado, las encuestas se dirigirán a los docentes y estudiantes del Departamento de Computación. Para esto, los miembros del equipo fijarán un formato de encuesta que contendrá el tema de investigación y preguntas de selección múltiple. El equipo de trabajo aplicará la encuesta según el cronograma de actividades programado. Ese día se pedirá a los docentes y estudiantes del departamento de  computación  llenar las encuestas. Al final se obtendrá los formatos llenos para su posterior análisis. </a:t>
            </a:r>
          </a:p>
          <a:p>
            <a:pPr marL="457200" indent="-457200">
              <a:buFont typeface="Arial" panose="020B0604020202020204" pitchFamily="34" charset="0"/>
              <a:buChar char="•"/>
            </a:pPr>
            <a:endParaRPr lang="es-NI" dirty="0"/>
          </a:p>
        </p:txBody>
      </p:sp>
      <p:sp>
        <p:nvSpPr>
          <p:cNvPr id="5" name="Título 1"/>
          <p:cNvSpPr txBox="1">
            <a:spLocks/>
          </p:cNvSpPr>
          <p:nvPr/>
        </p:nvSpPr>
        <p:spPr>
          <a:xfrm>
            <a:off x="1844041" y="349790"/>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smtClean="0"/>
              <a:t>Elementos del diseño metodológico</a:t>
            </a:r>
            <a:endParaRPr lang="es-NI" sz="4800" b="1" dirty="0"/>
          </a:p>
        </p:txBody>
      </p:sp>
    </p:spTree>
    <p:extLst>
      <p:ext uri="{BB962C8B-B14F-4D97-AF65-F5344CB8AC3E}">
        <p14:creationId xmlns:p14="http://schemas.microsoft.com/office/powerpoint/2010/main" val="295922681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9485" y="395510"/>
            <a:ext cx="9568595" cy="1235170"/>
          </a:xfrm>
        </p:spPr>
        <p:txBody>
          <a:bodyPr>
            <a:normAutofit fontScale="90000"/>
          </a:bodyPr>
          <a:lstStyle/>
          <a:p>
            <a:r>
              <a:rPr lang="es-NI" sz="4800" b="1" dirty="0" smtClean="0"/>
              <a:t>¿Qué es un diseño metodológico?</a:t>
            </a:r>
            <a:endParaRPr lang="es-NI" sz="4800" b="1" dirty="0"/>
          </a:p>
        </p:txBody>
      </p:sp>
      <p:sp>
        <p:nvSpPr>
          <p:cNvPr id="3" name="Subtítulo 2"/>
          <p:cNvSpPr>
            <a:spLocks noGrp="1"/>
          </p:cNvSpPr>
          <p:nvPr>
            <p:ph idx="1"/>
          </p:nvPr>
        </p:nvSpPr>
        <p:spPr>
          <a:xfrm>
            <a:off x="2301240" y="1661160"/>
            <a:ext cx="9142412" cy="3777622"/>
          </a:xfrm>
        </p:spPr>
        <p:txBody>
          <a:bodyPr>
            <a:normAutofit lnSpcReduction="10000"/>
          </a:bodyPr>
          <a:lstStyle/>
          <a:p>
            <a:pPr marL="457200" indent="-457200" algn="just">
              <a:buFont typeface="Wingdings" panose="05000000000000000000" pitchFamily="2" charset="2"/>
              <a:buChar char="ü"/>
            </a:pPr>
            <a:r>
              <a:rPr lang="es-NI" sz="3000" dirty="0" smtClean="0">
                <a:solidFill>
                  <a:schemeClr val="tx1"/>
                </a:solidFill>
              </a:rPr>
              <a:t>Se </a:t>
            </a:r>
            <a:r>
              <a:rPr lang="es-NI" sz="3000" dirty="0">
                <a:solidFill>
                  <a:schemeClr val="tx1"/>
                </a:solidFill>
              </a:rPr>
              <a:t>refiere al plan o estrategia concebida para obtener la información que se requiere en una investigación</a:t>
            </a:r>
            <a:r>
              <a:rPr lang="es-NI" sz="3000" dirty="0" smtClean="0">
                <a:solidFill>
                  <a:schemeClr val="tx1"/>
                </a:solidFill>
              </a:rPr>
              <a:t>.</a:t>
            </a:r>
          </a:p>
          <a:p>
            <a:pPr algn="just"/>
            <a:endParaRPr lang="es-NI" sz="3000" dirty="0" smtClean="0">
              <a:solidFill>
                <a:schemeClr val="tx1"/>
              </a:solidFill>
            </a:endParaRPr>
          </a:p>
          <a:p>
            <a:pPr marL="457200" indent="-457200" algn="just">
              <a:buFont typeface="Wingdings" panose="05000000000000000000" pitchFamily="2" charset="2"/>
              <a:buChar char="ü"/>
            </a:pPr>
            <a:r>
              <a:rPr lang="es-NI" sz="3000" dirty="0" smtClean="0">
                <a:solidFill>
                  <a:schemeClr val="tx1"/>
                </a:solidFill>
              </a:rPr>
              <a:t>Señala </a:t>
            </a:r>
            <a:r>
              <a:rPr lang="es-NI" sz="3000" dirty="0">
                <a:solidFill>
                  <a:schemeClr val="tx1"/>
                </a:solidFill>
              </a:rPr>
              <a:t>al investigador lo que debe hacer para alcanzar sus objetivos de estudio y para contestar las interrogantes de conocimiento que se ha </a:t>
            </a:r>
            <a:r>
              <a:rPr lang="es-NI" sz="3000" dirty="0" smtClean="0">
                <a:solidFill>
                  <a:schemeClr val="tx1"/>
                </a:solidFill>
              </a:rPr>
              <a:t>planteado.</a:t>
            </a:r>
          </a:p>
        </p:txBody>
      </p:sp>
    </p:spTree>
    <p:extLst>
      <p:ext uri="{BB962C8B-B14F-4D97-AF65-F5344CB8AC3E}">
        <p14:creationId xmlns:p14="http://schemas.microsoft.com/office/powerpoint/2010/main" val="209271704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2452052" y="1737360"/>
            <a:ext cx="8915400" cy="3777622"/>
          </a:xfrm>
        </p:spPr>
        <p:txBody>
          <a:bodyPr>
            <a:normAutofit fontScale="92500" lnSpcReduction="10000"/>
          </a:bodyPr>
          <a:lstStyle/>
          <a:p>
            <a:r>
              <a:rPr lang="es-NI" sz="3200" dirty="0" smtClean="0">
                <a:solidFill>
                  <a:srgbClr val="FF0000"/>
                </a:solidFill>
              </a:rPr>
              <a:t>Etapas </a:t>
            </a:r>
            <a:r>
              <a:rPr lang="es-NI" sz="3200" dirty="0">
                <a:solidFill>
                  <a:srgbClr val="FF0000"/>
                </a:solidFill>
              </a:rPr>
              <a:t>del proceso de investigación y </a:t>
            </a:r>
            <a:r>
              <a:rPr lang="es-NI" sz="3200" dirty="0" smtClean="0">
                <a:solidFill>
                  <a:srgbClr val="FF0000"/>
                </a:solidFill>
              </a:rPr>
              <a:t>desarrollo</a:t>
            </a:r>
          </a:p>
          <a:p>
            <a:pPr lvl="1" algn="just"/>
            <a:endParaRPr lang="es-NI" sz="3200" dirty="0" smtClean="0">
              <a:solidFill>
                <a:schemeClr val="tx1"/>
              </a:solidFill>
              <a:latin typeface="+mj-lt"/>
            </a:endParaRPr>
          </a:p>
          <a:p>
            <a:pPr marL="914400" lvl="1" indent="-457200" algn="just">
              <a:buFont typeface="Wingdings" panose="05000000000000000000" pitchFamily="2" charset="2"/>
              <a:buChar char="ü"/>
            </a:pPr>
            <a:r>
              <a:rPr lang="es-NI" sz="3200" dirty="0" smtClean="0">
                <a:solidFill>
                  <a:schemeClr val="tx1"/>
                </a:solidFill>
                <a:latin typeface="+mj-lt"/>
              </a:rPr>
              <a:t>Investigación documental</a:t>
            </a:r>
          </a:p>
          <a:p>
            <a:pPr marL="914400" lvl="1" indent="-457200" algn="just">
              <a:buFont typeface="Wingdings" panose="05000000000000000000" pitchFamily="2" charset="2"/>
              <a:buChar char="ü"/>
            </a:pPr>
            <a:r>
              <a:rPr lang="es-NI" sz="3200" dirty="0" smtClean="0">
                <a:solidFill>
                  <a:schemeClr val="tx1"/>
                </a:solidFill>
                <a:latin typeface="+mj-lt"/>
              </a:rPr>
              <a:t>Etapas </a:t>
            </a:r>
            <a:r>
              <a:rPr lang="es-NI" sz="3200" dirty="0">
                <a:solidFill>
                  <a:schemeClr val="tx1"/>
                </a:solidFill>
                <a:latin typeface="+mj-lt"/>
              </a:rPr>
              <a:t>de </a:t>
            </a:r>
            <a:r>
              <a:rPr lang="es-NI" sz="3200" dirty="0" smtClean="0">
                <a:solidFill>
                  <a:schemeClr val="tx1"/>
                </a:solidFill>
                <a:latin typeface="+mj-lt"/>
              </a:rPr>
              <a:t>desarrollo. Esta depende </a:t>
            </a:r>
            <a:r>
              <a:rPr lang="es-NI" sz="3200" dirty="0">
                <a:solidFill>
                  <a:schemeClr val="tx1"/>
                </a:solidFill>
                <a:latin typeface="+mj-lt"/>
              </a:rPr>
              <a:t>de la metodología </a:t>
            </a:r>
            <a:r>
              <a:rPr lang="es-NI" sz="3200" dirty="0" smtClean="0">
                <a:solidFill>
                  <a:schemeClr val="tx1"/>
                </a:solidFill>
                <a:latin typeface="+mj-lt"/>
              </a:rPr>
              <a:t>de desarrollo elegida. En la misma se definen los requerimientos de software si la metodología lo indica.</a:t>
            </a:r>
            <a:endParaRPr lang="es-NI" sz="3200" dirty="0">
              <a:solidFill>
                <a:schemeClr val="tx1"/>
              </a:solidFill>
              <a:latin typeface="+mj-lt"/>
            </a:endParaRPr>
          </a:p>
          <a:p>
            <a:pPr marL="457200" indent="-457200">
              <a:buFont typeface="Arial" panose="020B0604020202020204" pitchFamily="34" charset="0"/>
              <a:buChar char="•"/>
            </a:pPr>
            <a:endParaRPr lang="es-NI" dirty="0"/>
          </a:p>
          <a:p>
            <a:pPr marL="457200" indent="-457200">
              <a:buFont typeface="Arial" panose="020B0604020202020204" pitchFamily="34" charset="0"/>
              <a:buChar char="•"/>
            </a:pPr>
            <a:endParaRPr lang="es-NI" dirty="0"/>
          </a:p>
        </p:txBody>
      </p:sp>
      <p:sp>
        <p:nvSpPr>
          <p:cNvPr id="5" name="Título 1"/>
          <p:cNvSpPr txBox="1">
            <a:spLocks/>
          </p:cNvSpPr>
          <p:nvPr/>
        </p:nvSpPr>
        <p:spPr>
          <a:xfrm>
            <a:off x="1844041" y="349790"/>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smtClean="0"/>
              <a:t>Elementos del diseño metodológico</a:t>
            </a:r>
            <a:endParaRPr lang="es-NI" sz="4800" b="1" dirty="0"/>
          </a:p>
        </p:txBody>
      </p:sp>
    </p:spTree>
    <p:extLst>
      <p:ext uri="{BB962C8B-B14F-4D97-AF65-F5344CB8AC3E}">
        <p14:creationId xmlns:p14="http://schemas.microsoft.com/office/powerpoint/2010/main" val="349576598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1844041" y="1519450"/>
            <a:ext cx="10084102" cy="3994246"/>
          </a:xfrm>
        </p:spPr>
        <p:txBody>
          <a:bodyPr>
            <a:noAutofit/>
          </a:bodyPr>
          <a:lstStyle/>
          <a:p>
            <a:r>
              <a:rPr lang="es-NI" sz="2800" dirty="0" smtClean="0">
                <a:solidFill>
                  <a:srgbClr val="FF0000"/>
                </a:solidFill>
                <a:latin typeface="+mj-lt"/>
              </a:rPr>
              <a:t>Ejemplo de etapas de (metodología de desarrollo):</a:t>
            </a:r>
          </a:p>
          <a:p>
            <a:pPr marL="457200" indent="-457200">
              <a:buFont typeface="Arial" panose="020B0604020202020204" pitchFamily="34" charset="0"/>
              <a:buChar char="•"/>
            </a:pPr>
            <a:r>
              <a:rPr lang="es-NI" sz="2000" b="1" dirty="0" smtClean="0">
                <a:solidFill>
                  <a:schemeClr val="tx1"/>
                </a:solidFill>
                <a:latin typeface="+mj-lt"/>
              </a:rPr>
              <a:t>Etapa</a:t>
            </a:r>
            <a:r>
              <a:rPr lang="es-NI" sz="2000" b="1" dirty="0">
                <a:solidFill>
                  <a:schemeClr val="tx1"/>
                </a:solidFill>
                <a:latin typeface="+mj-lt"/>
              </a:rPr>
              <a:t>. Planeación y evaluación del proyecto. </a:t>
            </a:r>
          </a:p>
          <a:p>
            <a:pPr marL="0" indent="0">
              <a:buNone/>
            </a:pPr>
            <a:endParaRPr lang="es-NI" sz="2000" dirty="0" smtClean="0">
              <a:solidFill>
                <a:schemeClr val="tx1"/>
              </a:solidFill>
              <a:latin typeface="+mj-lt"/>
            </a:endParaRPr>
          </a:p>
          <a:p>
            <a:pPr marL="0" indent="0" algn="just">
              <a:buNone/>
            </a:pPr>
            <a:r>
              <a:rPr lang="es-NI" sz="2000" dirty="0" smtClean="0">
                <a:solidFill>
                  <a:schemeClr val="tx1"/>
                </a:solidFill>
                <a:latin typeface="+mj-lt"/>
              </a:rPr>
              <a:t>Durante </a:t>
            </a:r>
            <a:r>
              <a:rPr lang="es-NI" sz="2000" dirty="0">
                <a:solidFill>
                  <a:schemeClr val="tx1"/>
                </a:solidFill>
                <a:latin typeface="+mj-lt"/>
              </a:rPr>
              <a:t>la asignatura de formulación de proyectos se </a:t>
            </a:r>
            <a:r>
              <a:rPr lang="es-NI" sz="2000" dirty="0" smtClean="0">
                <a:solidFill>
                  <a:schemeClr val="tx1"/>
                </a:solidFill>
                <a:latin typeface="+mj-lt"/>
              </a:rPr>
              <a:t>elaborará </a:t>
            </a:r>
            <a:r>
              <a:rPr lang="es-NI" sz="2000" dirty="0">
                <a:solidFill>
                  <a:schemeClr val="tx1"/>
                </a:solidFill>
                <a:latin typeface="+mj-lt"/>
              </a:rPr>
              <a:t>un plan de proyecto que </a:t>
            </a:r>
            <a:r>
              <a:rPr lang="es-NI" sz="2000" dirty="0" smtClean="0">
                <a:solidFill>
                  <a:schemeClr val="tx1"/>
                </a:solidFill>
                <a:latin typeface="+mj-lt"/>
              </a:rPr>
              <a:t>permitirá </a:t>
            </a:r>
            <a:r>
              <a:rPr lang="es-NI" sz="2000" dirty="0">
                <a:solidFill>
                  <a:schemeClr val="tx1"/>
                </a:solidFill>
                <a:latin typeface="+mj-lt"/>
              </a:rPr>
              <a:t>identificar aspectos relacionados con costos, tiempo, recursos humanos, calidad, entre otros. En conjunto con el </a:t>
            </a:r>
            <a:r>
              <a:rPr lang="es-NI" sz="2000" dirty="0" smtClean="0">
                <a:solidFill>
                  <a:schemeClr val="tx1"/>
                </a:solidFill>
                <a:latin typeface="+mj-lt"/>
              </a:rPr>
              <a:t>cliente </a:t>
            </a:r>
            <a:r>
              <a:rPr lang="es-NI" sz="2000" dirty="0">
                <a:solidFill>
                  <a:schemeClr val="tx1"/>
                </a:solidFill>
                <a:latin typeface="+mj-lt"/>
              </a:rPr>
              <a:t>de </a:t>
            </a:r>
            <a:r>
              <a:rPr lang="es-NI" sz="2000" dirty="0" smtClean="0">
                <a:solidFill>
                  <a:schemeClr val="tx1"/>
                </a:solidFill>
                <a:latin typeface="+mj-lt"/>
              </a:rPr>
              <a:t>definirá </a:t>
            </a:r>
            <a:r>
              <a:rPr lang="es-NI" sz="2000" dirty="0">
                <a:solidFill>
                  <a:schemeClr val="tx1"/>
                </a:solidFill>
                <a:latin typeface="+mj-lt"/>
              </a:rPr>
              <a:t>un cronograma de trabajo para el desarrollo de NOVA SYS. </a:t>
            </a:r>
          </a:p>
          <a:p>
            <a:pPr marL="457200" indent="-457200">
              <a:buFont typeface="Arial" panose="020B0604020202020204" pitchFamily="34" charset="0"/>
              <a:buChar char="•"/>
            </a:pPr>
            <a:endParaRPr lang="es-NI" sz="2000" dirty="0">
              <a:solidFill>
                <a:schemeClr val="tx1"/>
              </a:solidFill>
              <a:latin typeface="+mj-lt"/>
            </a:endParaRPr>
          </a:p>
          <a:p>
            <a:pPr marL="457200" indent="-457200">
              <a:buFont typeface="Arial" panose="020B0604020202020204" pitchFamily="34" charset="0"/>
              <a:buChar char="•"/>
            </a:pPr>
            <a:r>
              <a:rPr lang="es-NI" sz="2000" dirty="0" smtClean="0">
                <a:solidFill>
                  <a:schemeClr val="tx1"/>
                </a:solidFill>
                <a:latin typeface="+mj-lt"/>
              </a:rPr>
              <a:t> </a:t>
            </a:r>
            <a:r>
              <a:rPr lang="es-NI" sz="2000" b="1" dirty="0">
                <a:solidFill>
                  <a:schemeClr val="tx1"/>
                </a:solidFill>
                <a:latin typeface="+mj-lt"/>
              </a:rPr>
              <a:t>Etapa. Recopilación de requisitos </a:t>
            </a:r>
          </a:p>
          <a:p>
            <a:pPr marL="0" indent="0" algn="just">
              <a:buNone/>
            </a:pPr>
            <a:r>
              <a:rPr lang="es-NI" sz="2000" dirty="0">
                <a:solidFill>
                  <a:schemeClr val="tx1"/>
                </a:solidFill>
                <a:latin typeface="+mj-lt"/>
              </a:rPr>
              <a:t>Se </a:t>
            </a:r>
            <a:r>
              <a:rPr lang="es-NI" sz="2000" dirty="0" smtClean="0">
                <a:solidFill>
                  <a:schemeClr val="tx1"/>
                </a:solidFill>
                <a:latin typeface="+mj-lt"/>
              </a:rPr>
              <a:t>realizaran </a:t>
            </a:r>
            <a:r>
              <a:rPr lang="es-NI" sz="2000" dirty="0">
                <a:solidFill>
                  <a:schemeClr val="tx1"/>
                </a:solidFill>
                <a:latin typeface="+mj-lt"/>
              </a:rPr>
              <a:t>tres sesiones de entrevistas para la recopilación de los requisitos del sistema. Al finalizar el proceso se </a:t>
            </a:r>
            <a:r>
              <a:rPr lang="es-NI" sz="2000" dirty="0" smtClean="0">
                <a:solidFill>
                  <a:schemeClr val="tx1"/>
                </a:solidFill>
                <a:latin typeface="+mj-lt"/>
              </a:rPr>
              <a:t>tendrá </a:t>
            </a:r>
            <a:r>
              <a:rPr lang="es-NI" sz="2000" dirty="0">
                <a:solidFill>
                  <a:schemeClr val="tx1"/>
                </a:solidFill>
                <a:latin typeface="+mj-lt"/>
              </a:rPr>
              <a:t>un documento de requisitos creado en el programa de MS-Word. </a:t>
            </a:r>
          </a:p>
        </p:txBody>
      </p:sp>
      <p:sp>
        <p:nvSpPr>
          <p:cNvPr id="5" name="Título 1"/>
          <p:cNvSpPr txBox="1">
            <a:spLocks/>
          </p:cNvSpPr>
          <p:nvPr/>
        </p:nvSpPr>
        <p:spPr>
          <a:xfrm>
            <a:off x="1844041" y="349790"/>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smtClean="0"/>
              <a:t>Elementos del diseño metodológico</a:t>
            </a:r>
            <a:endParaRPr lang="es-NI" sz="4800" b="1" dirty="0"/>
          </a:p>
        </p:txBody>
      </p:sp>
    </p:spTree>
    <p:extLst>
      <p:ext uri="{BB962C8B-B14F-4D97-AF65-F5344CB8AC3E}">
        <p14:creationId xmlns:p14="http://schemas.microsoft.com/office/powerpoint/2010/main" val="199757340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1639323" y="1273790"/>
            <a:ext cx="9852091" cy="3994246"/>
          </a:xfrm>
        </p:spPr>
        <p:txBody>
          <a:bodyPr>
            <a:noAutofit/>
          </a:bodyPr>
          <a:lstStyle/>
          <a:p>
            <a:r>
              <a:rPr lang="es-NI" sz="2000" dirty="0" smtClean="0">
                <a:solidFill>
                  <a:srgbClr val="FF0000"/>
                </a:solidFill>
              </a:rPr>
              <a:t>Ejemplo de etapas de (metodología de desarrollo):</a:t>
            </a:r>
          </a:p>
          <a:p>
            <a:pPr lvl="1" algn="just"/>
            <a:r>
              <a:rPr lang="es-NI" sz="2000" b="1" dirty="0" smtClean="0">
                <a:solidFill>
                  <a:schemeClr val="tx1"/>
                </a:solidFill>
                <a:latin typeface="+mj-lt"/>
              </a:rPr>
              <a:t>Etapa</a:t>
            </a:r>
            <a:r>
              <a:rPr lang="es-NI" sz="2000" b="1" dirty="0">
                <a:solidFill>
                  <a:schemeClr val="tx1"/>
                </a:solidFill>
                <a:latin typeface="+mj-lt"/>
              </a:rPr>
              <a:t>. Análisis de requerimientos y diseño del sistema </a:t>
            </a:r>
          </a:p>
          <a:p>
            <a:pPr marL="457200" lvl="1" indent="0" algn="just">
              <a:buNone/>
            </a:pPr>
            <a:r>
              <a:rPr lang="es-NI" sz="2000" dirty="0">
                <a:solidFill>
                  <a:schemeClr val="tx1"/>
                </a:solidFill>
                <a:latin typeface="+mj-lt"/>
              </a:rPr>
              <a:t>En esta etapa se </a:t>
            </a:r>
            <a:r>
              <a:rPr lang="es-NI" sz="2000" dirty="0" smtClean="0">
                <a:solidFill>
                  <a:schemeClr val="tx1"/>
                </a:solidFill>
                <a:latin typeface="+mj-lt"/>
              </a:rPr>
              <a:t>realizarán </a:t>
            </a:r>
            <a:r>
              <a:rPr lang="es-NI" sz="2000" dirty="0">
                <a:solidFill>
                  <a:schemeClr val="tx1"/>
                </a:solidFill>
                <a:latin typeface="+mj-lt"/>
              </a:rPr>
              <a:t>las siguientes actividades: </a:t>
            </a:r>
          </a:p>
          <a:p>
            <a:pPr lvl="1" algn="just">
              <a:buFont typeface="Wingdings" panose="05000000000000000000" pitchFamily="2" charset="2"/>
              <a:buChar char="ü"/>
            </a:pPr>
            <a:r>
              <a:rPr lang="es-NI" sz="2000" dirty="0" smtClean="0">
                <a:solidFill>
                  <a:schemeClr val="tx1"/>
                </a:solidFill>
                <a:latin typeface="+mj-lt"/>
              </a:rPr>
              <a:t>Diagramas </a:t>
            </a:r>
            <a:r>
              <a:rPr lang="es-NI" sz="2000" dirty="0">
                <a:solidFill>
                  <a:schemeClr val="tx1"/>
                </a:solidFill>
                <a:latin typeface="+mj-lt"/>
              </a:rPr>
              <a:t>de casos de usos: Para el diseño de NOVA SIS se </a:t>
            </a:r>
            <a:r>
              <a:rPr lang="es-NI" sz="2000" dirty="0" smtClean="0">
                <a:solidFill>
                  <a:schemeClr val="tx1"/>
                </a:solidFill>
                <a:latin typeface="+mj-lt"/>
              </a:rPr>
              <a:t>creerá </a:t>
            </a:r>
            <a:r>
              <a:rPr lang="es-NI" sz="2000" dirty="0">
                <a:solidFill>
                  <a:schemeClr val="tx1"/>
                </a:solidFill>
                <a:latin typeface="+mj-lt"/>
              </a:rPr>
              <a:t>un diagrama de caso de uso donde se </a:t>
            </a:r>
            <a:r>
              <a:rPr lang="es-NI" sz="2000" dirty="0" smtClean="0">
                <a:solidFill>
                  <a:schemeClr val="tx1"/>
                </a:solidFill>
                <a:latin typeface="+mj-lt"/>
              </a:rPr>
              <a:t>especificará </a:t>
            </a:r>
            <a:r>
              <a:rPr lang="es-NI" sz="2000" dirty="0">
                <a:solidFill>
                  <a:schemeClr val="tx1"/>
                </a:solidFill>
                <a:latin typeface="+mj-lt"/>
              </a:rPr>
              <a:t>de forma general el comportamiento del sistema, y las funciones básicas y más importantes </a:t>
            </a:r>
            <a:r>
              <a:rPr lang="es-NI" sz="2000" dirty="0" smtClean="0">
                <a:solidFill>
                  <a:schemeClr val="tx1"/>
                </a:solidFill>
                <a:latin typeface="+mj-lt"/>
              </a:rPr>
              <a:t>del </a:t>
            </a:r>
            <a:r>
              <a:rPr lang="es-NI" sz="2000" dirty="0">
                <a:solidFill>
                  <a:schemeClr val="tx1"/>
                </a:solidFill>
                <a:latin typeface="+mj-lt"/>
              </a:rPr>
              <a:t>sistema. Estos diagramas </a:t>
            </a:r>
            <a:r>
              <a:rPr lang="es-NI" sz="2000" dirty="0" smtClean="0">
                <a:solidFill>
                  <a:schemeClr val="tx1"/>
                </a:solidFill>
                <a:latin typeface="+mj-lt"/>
              </a:rPr>
              <a:t>se crearán </a:t>
            </a:r>
            <a:r>
              <a:rPr lang="es-NI" sz="2000" dirty="0">
                <a:solidFill>
                  <a:schemeClr val="tx1"/>
                </a:solidFill>
                <a:latin typeface="+mj-lt"/>
              </a:rPr>
              <a:t>con Microsoft Visio Professional 2013.  </a:t>
            </a:r>
          </a:p>
          <a:p>
            <a:pPr lvl="1" algn="just">
              <a:buFont typeface="Wingdings" panose="05000000000000000000" pitchFamily="2" charset="2"/>
              <a:buChar char="ü"/>
            </a:pPr>
            <a:r>
              <a:rPr lang="es-NI" sz="2000" dirty="0" smtClean="0">
                <a:solidFill>
                  <a:schemeClr val="tx1"/>
                </a:solidFill>
                <a:latin typeface="+mj-lt"/>
              </a:rPr>
              <a:t>Diagramas </a:t>
            </a:r>
            <a:r>
              <a:rPr lang="es-NI" sz="2000" dirty="0">
                <a:solidFill>
                  <a:schemeClr val="tx1"/>
                </a:solidFill>
                <a:latin typeface="+mj-lt"/>
              </a:rPr>
              <a:t>de secuencia: Se </a:t>
            </a:r>
            <a:r>
              <a:rPr lang="es-NI" sz="2000" dirty="0" smtClean="0">
                <a:solidFill>
                  <a:schemeClr val="tx1"/>
                </a:solidFill>
                <a:latin typeface="+mj-lt"/>
              </a:rPr>
              <a:t>realizaran </a:t>
            </a:r>
            <a:r>
              <a:rPr lang="es-NI" sz="2000" dirty="0">
                <a:solidFill>
                  <a:schemeClr val="tx1"/>
                </a:solidFill>
                <a:latin typeface="+mj-lt"/>
              </a:rPr>
              <a:t>diferentes diagramas de secuencia para especificar la interacción entre cada objeto del sistema. Estos diagramas </a:t>
            </a:r>
            <a:r>
              <a:rPr lang="es-NI" sz="2000" dirty="0" smtClean="0">
                <a:solidFill>
                  <a:schemeClr val="tx1"/>
                </a:solidFill>
                <a:latin typeface="+mj-lt"/>
              </a:rPr>
              <a:t>se crearán </a:t>
            </a:r>
            <a:r>
              <a:rPr lang="es-NI" sz="2000" dirty="0">
                <a:solidFill>
                  <a:schemeClr val="tx1"/>
                </a:solidFill>
                <a:latin typeface="+mj-lt"/>
              </a:rPr>
              <a:t>con Microsoft Visio Professional 2013.  </a:t>
            </a:r>
            <a:endParaRPr lang="es-NI" sz="2000" dirty="0" smtClean="0">
              <a:solidFill>
                <a:schemeClr val="tx1"/>
              </a:solidFill>
              <a:latin typeface="+mj-lt"/>
            </a:endParaRPr>
          </a:p>
          <a:p>
            <a:pPr lvl="1" algn="just">
              <a:buFont typeface="Wingdings" panose="05000000000000000000" pitchFamily="2" charset="2"/>
              <a:buChar char="ü"/>
            </a:pPr>
            <a:r>
              <a:rPr lang="es-NI" sz="2000" dirty="0" smtClean="0">
                <a:solidFill>
                  <a:schemeClr val="tx1"/>
                </a:solidFill>
                <a:latin typeface="+mj-lt"/>
              </a:rPr>
              <a:t>Diagramas </a:t>
            </a:r>
            <a:r>
              <a:rPr lang="es-NI" sz="2000" dirty="0">
                <a:solidFill>
                  <a:schemeClr val="tx1"/>
                </a:solidFill>
                <a:latin typeface="+mj-lt"/>
              </a:rPr>
              <a:t>de entidad relación y relacional: Los diagramas de entidad relación y relacional contiene el diseño de la base de datos del sistema. Estos diagramas </a:t>
            </a:r>
            <a:r>
              <a:rPr lang="es-NI" sz="2000" dirty="0" smtClean="0">
                <a:solidFill>
                  <a:schemeClr val="tx1"/>
                </a:solidFill>
                <a:latin typeface="+mj-lt"/>
              </a:rPr>
              <a:t>se realizarán con </a:t>
            </a:r>
            <a:r>
              <a:rPr lang="es-NI" sz="2000" dirty="0" err="1">
                <a:solidFill>
                  <a:schemeClr val="tx1"/>
                </a:solidFill>
                <a:latin typeface="+mj-lt"/>
              </a:rPr>
              <a:t>Mysql</a:t>
            </a:r>
            <a:r>
              <a:rPr lang="es-NI" sz="2000" dirty="0">
                <a:solidFill>
                  <a:schemeClr val="tx1"/>
                </a:solidFill>
                <a:latin typeface="+mj-lt"/>
              </a:rPr>
              <a:t> </a:t>
            </a:r>
            <a:r>
              <a:rPr lang="es-NI" sz="2000" dirty="0" err="1">
                <a:solidFill>
                  <a:schemeClr val="tx1"/>
                </a:solidFill>
                <a:latin typeface="+mj-lt"/>
              </a:rPr>
              <a:t>Workbench</a:t>
            </a:r>
            <a:r>
              <a:rPr lang="es-NI" sz="2000" dirty="0">
                <a:solidFill>
                  <a:schemeClr val="tx1"/>
                </a:solidFill>
                <a:latin typeface="+mj-lt"/>
              </a:rPr>
              <a:t> y </a:t>
            </a:r>
            <a:r>
              <a:rPr lang="es-NI" sz="2000" dirty="0" err="1">
                <a:solidFill>
                  <a:schemeClr val="tx1"/>
                </a:solidFill>
                <a:latin typeface="+mj-lt"/>
              </a:rPr>
              <a:t>Mysql</a:t>
            </a:r>
            <a:r>
              <a:rPr lang="es-NI" sz="2000" dirty="0">
                <a:solidFill>
                  <a:schemeClr val="tx1"/>
                </a:solidFill>
                <a:latin typeface="+mj-lt"/>
              </a:rPr>
              <a:t> </a:t>
            </a:r>
            <a:r>
              <a:rPr lang="es-NI" sz="2000" dirty="0" err="1">
                <a:solidFill>
                  <a:schemeClr val="tx1"/>
                </a:solidFill>
                <a:latin typeface="+mj-lt"/>
              </a:rPr>
              <a:t>Administrator</a:t>
            </a:r>
            <a:r>
              <a:rPr lang="es-NI" sz="2000" dirty="0">
                <a:solidFill>
                  <a:schemeClr val="tx1"/>
                </a:solidFill>
                <a:latin typeface="+mj-lt"/>
              </a:rPr>
              <a:t>. </a:t>
            </a:r>
            <a:endParaRPr lang="es-NI" sz="2000" dirty="0" smtClean="0">
              <a:solidFill>
                <a:schemeClr val="tx1"/>
              </a:solidFill>
              <a:latin typeface="+mj-lt"/>
            </a:endParaRPr>
          </a:p>
        </p:txBody>
      </p:sp>
      <p:sp>
        <p:nvSpPr>
          <p:cNvPr id="5" name="Título 1"/>
          <p:cNvSpPr txBox="1">
            <a:spLocks/>
          </p:cNvSpPr>
          <p:nvPr/>
        </p:nvSpPr>
        <p:spPr>
          <a:xfrm>
            <a:off x="1844041" y="349790"/>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smtClean="0"/>
              <a:t>Elementos del diseño metodológico</a:t>
            </a:r>
            <a:endParaRPr lang="es-NI" sz="4800" b="1" dirty="0"/>
          </a:p>
        </p:txBody>
      </p:sp>
    </p:spTree>
    <p:extLst>
      <p:ext uri="{BB962C8B-B14F-4D97-AF65-F5344CB8AC3E}">
        <p14:creationId xmlns:p14="http://schemas.microsoft.com/office/powerpoint/2010/main" val="211440522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1602932" y="918947"/>
            <a:ext cx="10522424" cy="3994246"/>
          </a:xfrm>
        </p:spPr>
        <p:txBody>
          <a:bodyPr>
            <a:noAutofit/>
          </a:bodyPr>
          <a:lstStyle/>
          <a:p>
            <a:r>
              <a:rPr lang="es-NI" dirty="0" smtClean="0">
                <a:solidFill>
                  <a:srgbClr val="FF0000"/>
                </a:solidFill>
              </a:rPr>
              <a:t>Ejemplo de etapas de (metodología de desarrollo):</a:t>
            </a:r>
          </a:p>
          <a:p>
            <a:r>
              <a:rPr lang="es-NI" b="1" dirty="0">
                <a:solidFill>
                  <a:schemeClr val="tx1"/>
                </a:solidFill>
              </a:rPr>
              <a:t>Etapa. Desarrollo y documentación del software </a:t>
            </a:r>
          </a:p>
          <a:p>
            <a:pPr marL="0" indent="0">
              <a:buNone/>
            </a:pPr>
            <a:r>
              <a:rPr lang="es-NI" dirty="0">
                <a:solidFill>
                  <a:schemeClr val="tx1"/>
                </a:solidFill>
              </a:rPr>
              <a:t>Nova SIS </a:t>
            </a:r>
            <a:r>
              <a:rPr lang="es-NI" dirty="0" smtClean="0">
                <a:solidFill>
                  <a:schemeClr val="tx1"/>
                </a:solidFill>
              </a:rPr>
              <a:t>se desarrollará </a:t>
            </a:r>
            <a:r>
              <a:rPr lang="es-NI" dirty="0">
                <a:solidFill>
                  <a:schemeClr val="tx1"/>
                </a:solidFill>
              </a:rPr>
              <a:t>con Microsoft Visual Studio 2010. El sistema </a:t>
            </a:r>
            <a:r>
              <a:rPr lang="es-NI" dirty="0" smtClean="0">
                <a:solidFill>
                  <a:schemeClr val="tx1"/>
                </a:solidFill>
              </a:rPr>
              <a:t>tendrá cinco módulos </a:t>
            </a:r>
            <a:r>
              <a:rPr lang="es-NI" dirty="0">
                <a:solidFill>
                  <a:schemeClr val="tx1"/>
                </a:solidFill>
              </a:rPr>
              <a:t>principales, los cuales son: </a:t>
            </a:r>
          </a:p>
          <a:p>
            <a:pPr marL="355600">
              <a:buFont typeface="Wingdings" panose="05000000000000000000" pitchFamily="2" charset="2"/>
              <a:buChar char="ü"/>
            </a:pPr>
            <a:r>
              <a:rPr lang="es-NI" dirty="0" smtClean="0">
                <a:solidFill>
                  <a:schemeClr val="tx1"/>
                </a:solidFill>
              </a:rPr>
              <a:t>Ventas </a:t>
            </a:r>
            <a:r>
              <a:rPr lang="es-NI" dirty="0">
                <a:solidFill>
                  <a:schemeClr val="tx1"/>
                </a:solidFill>
              </a:rPr>
              <a:t>al </a:t>
            </a:r>
            <a:r>
              <a:rPr lang="es-NI" dirty="0" smtClean="0">
                <a:solidFill>
                  <a:schemeClr val="tx1"/>
                </a:solidFill>
              </a:rPr>
              <a:t>contado</a:t>
            </a:r>
          </a:p>
          <a:p>
            <a:pPr marL="355600">
              <a:buFont typeface="Wingdings" panose="05000000000000000000" pitchFamily="2" charset="2"/>
              <a:buChar char="ü"/>
            </a:pPr>
            <a:r>
              <a:rPr lang="es-NI" dirty="0" smtClean="0">
                <a:solidFill>
                  <a:schemeClr val="tx1"/>
                </a:solidFill>
              </a:rPr>
              <a:t>Ventas </a:t>
            </a:r>
            <a:r>
              <a:rPr lang="es-NI" dirty="0">
                <a:solidFill>
                  <a:schemeClr val="tx1"/>
                </a:solidFill>
              </a:rPr>
              <a:t>al crédito </a:t>
            </a:r>
          </a:p>
          <a:p>
            <a:pPr marL="355600">
              <a:buFont typeface="Wingdings" panose="05000000000000000000" pitchFamily="2" charset="2"/>
              <a:buChar char="ü"/>
            </a:pPr>
            <a:r>
              <a:rPr lang="es-NI" dirty="0" smtClean="0">
                <a:solidFill>
                  <a:schemeClr val="tx1"/>
                </a:solidFill>
              </a:rPr>
              <a:t>Gestión </a:t>
            </a:r>
            <a:r>
              <a:rPr lang="es-NI" dirty="0">
                <a:solidFill>
                  <a:schemeClr val="tx1"/>
                </a:solidFill>
              </a:rPr>
              <a:t>de inventario </a:t>
            </a:r>
            <a:endParaRPr lang="es-NI" dirty="0" smtClean="0">
              <a:solidFill>
                <a:schemeClr val="tx1"/>
              </a:solidFill>
            </a:endParaRPr>
          </a:p>
          <a:p>
            <a:pPr marL="355600">
              <a:buFont typeface="Wingdings" panose="05000000000000000000" pitchFamily="2" charset="2"/>
              <a:buChar char="ü"/>
            </a:pPr>
            <a:r>
              <a:rPr lang="es-NI" dirty="0" smtClean="0">
                <a:solidFill>
                  <a:schemeClr val="tx1"/>
                </a:solidFill>
              </a:rPr>
              <a:t>Gestión </a:t>
            </a:r>
            <a:r>
              <a:rPr lang="es-NI" dirty="0">
                <a:solidFill>
                  <a:schemeClr val="tx1"/>
                </a:solidFill>
              </a:rPr>
              <a:t>de créditos </a:t>
            </a:r>
            <a:endParaRPr lang="es-NI" dirty="0" smtClean="0">
              <a:solidFill>
                <a:schemeClr val="tx1"/>
              </a:solidFill>
            </a:endParaRPr>
          </a:p>
          <a:p>
            <a:pPr marL="355600">
              <a:buFont typeface="Wingdings" panose="05000000000000000000" pitchFamily="2" charset="2"/>
              <a:buChar char="ü"/>
            </a:pPr>
            <a:r>
              <a:rPr lang="es-NI" dirty="0" smtClean="0">
                <a:solidFill>
                  <a:schemeClr val="tx1"/>
                </a:solidFill>
              </a:rPr>
              <a:t>Reportes </a:t>
            </a:r>
            <a:endParaRPr lang="es-NI" dirty="0">
              <a:solidFill>
                <a:schemeClr val="tx1"/>
              </a:solidFill>
            </a:endParaRPr>
          </a:p>
          <a:p>
            <a:r>
              <a:rPr lang="es-NI" dirty="0">
                <a:solidFill>
                  <a:schemeClr val="tx1"/>
                </a:solidFill>
              </a:rPr>
              <a:t>Se </a:t>
            </a:r>
            <a:r>
              <a:rPr lang="es-NI" dirty="0" smtClean="0">
                <a:solidFill>
                  <a:schemeClr val="tx1"/>
                </a:solidFill>
              </a:rPr>
              <a:t>realizarán </a:t>
            </a:r>
            <a:r>
              <a:rPr lang="es-NI" dirty="0">
                <a:solidFill>
                  <a:schemeClr val="tx1"/>
                </a:solidFill>
              </a:rPr>
              <a:t>tres iteraciones. La primera </a:t>
            </a:r>
            <a:r>
              <a:rPr lang="es-NI" dirty="0" smtClean="0">
                <a:solidFill>
                  <a:schemeClr val="tx1"/>
                </a:solidFill>
              </a:rPr>
              <a:t>consistirá </a:t>
            </a:r>
            <a:r>
              <a:rPr lang="es-NI" dirty="0">
                <a:solidFill>
                  <a:schemeClr val="tx1"/>
                </a:solidFill>
              </a:rPr>
              <a:t>en el diseño de las primeras pantallas del sistema como el menú y las opciones de configuración básicas del sistema y la construcción del módulo de control del inventario, la segunda iteración se </a:t>
            </a:r>
            <a:r>
              <a:rPr lang="es-NI" dirty="0" smtClean="0">
                <a:solidFill>
                  <a:schemeClr val="tx1"/>
                </a:solidFill>
              </a:rPr>
              <a:t>construirán </a:t>
            </a:r>
            <a:r>
              <a:rPr lang="es-NI" dirty="0">
                <a:solidFill>
                  <a:schemeClr val="tx1"/>
                </a:solidFill>
              </a:rPr>
              <a:t>los módulos de ventas al crédito y reportes. La tercera y última iteración del software </a:t>
            </a:r>
            <a:r>
              <a:rPr lang="es-NI" dirty="0" smtClean="0">
                <a:solidFill>
                  <a:schemeClr val="tx1"/>
                </a:solidFill>
              </a:rPr>
              <a:t>contendrá </a:t>
            </a:r>
            <a:r>
              <a:rPr lang="es-NI" dirty="0">
                <a:solidFill>
                  <a:schemeClr val="tx1"/>
                </a:solidFill>
              </a:rPr>
              <a:t>una versión completa del sistema con todos los módulos completamente funcionales.  </a:t>
            </a:r>
          </a:p>
          <a:p>
            <a:r>
              <a:rPr lang="es-NI" dirty="0">
                <a:solidFill>
                  <a:schemeClr val="tx1"/>
                </a:solidFill>
              </a:rPr>
              <a:t>Durante el proceso se </a:t>
            </a:r>
            <a:r>
              <a:rPr lang="es-NI" dirty="0" smtClean="0">
                <a:solidFill>
                  <a:schemeClr val="tx1"/>
                </a:solidFill>
              </a:rPr>
              <a:t>realizará </a:t>
            </a:r>
            <a:r>
              <a:rPr lang="es-NI" dirty="0">
                <a:solidFill>
                  <a:schemeClr val="tx1"/>
                </a:solidFill>
              </a:rPr>
              <a:t>el proceso de documentación de todo el proyecto. </a:t>
            </a:r>
            <a:endParaRPr lang="es-NI" dirty="0" smtClean="0">
              <a:solidFill>
                <a:schemeClr val="tx1"/>
              </a:solidFill>
            </a:endParaRPr>
          </a:p>
        </p:txBody>
      </p:sp>
      <p:sp>
        <p:nvSpPr>
          <p:cNvPr id="5" name="Título 1"/>
          <p:cNvSpPr txBox="1">
            <a:spLocks/>
          </p:cNvSpPr>
          <p:nvPr/>
        </p:nvSpPr>
        <p:spPr>
          <a:xfrm>
            <a:off x="1980518" y="172369"/>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dirty="0" smtClean="0"/>
              <a:t>Elementos del diseño metodológico</a:t>
            </a:r>
            <a:endParaRPr lang="es-NI" sz="4800" b="1" dirty="0"/>
          </a:p>
        </p:txBody>
      </p:sp>
    </p:spTree>
    <p:extLst>
      <p:ext uri="{BB962C8B-B14F-4D97-AF65-F5344CB8AC3E}">
        <p14:creationId xmlns:p14="http://schemas.microsoft.com/office/powerpoint/2010/main" val="7832165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1602932" y="1696870"/>
            <a:ext cx="10522424" cy="3994246"/>
          </a:xfrm>
        </p:spPr>
        <p:txBody>
          <a:bodyPr>
            <a:noAutofit/>
          </a:bodyPr>
          <a:lstStyle/>
          <a:p>
            <a:r>
              <a:rPr lang="es-NI" sz="2800" dirty="0" smtClean="0">
                <a:solidFill>
                  <a:srgbClr val="FF0000"/>
                </a:solidFill>
              </a:rPr>
              <a:t>Ejemplo de etapas de (metodología de desarrollo):</a:t>
            </a:r>
          </a:p>
          <a:p>
            <a:endParaRPr lang="es-NI" sz="2800" dirty="0">
              <a:solidFill>
                <a:srgbClr val="FF0000"/>
              </a:solidFill>
            </a:endParaRPr>
          </a:p>
          <a:p>
            <a:r>
              <a:rPr lang="es-NI" sz="2800" b="1" dirty="0">
                <a:solidFill>
                  <a:schemeClr val="tx1"/>
                </a:solidFill>
              </a:rPr>
              <a:t>Etapa. Pruebas del sistema NOVA SIS. </a:t>
            </a:r>
          </a:p>
          <a:p>
            <a:pPr marL="0" indent="0">
              <a:buNone/>
            </a:pPr>
            <a:r>
              <a:rPr lang="es-NI" sz="2800" dirty="0">
                <a:solidFill>
                  <a:schemeClr val="tx1"/>
                </a:solidFill>
              </a:rPr>
              <a:t>Se </a:t>
            </a:r>
            <a:r>
              <a:rPr lang="es-NI" sz="2800" dirty="0" smtClean="0">
                <a:solidFill>
                  <a:schemeClr val="tx1"/>
                </a:solidFill>
              </a:rPr>
              <a:t>diseñará </a:t>
            </a:r>
            <a:r>
              <a:rPr lang="es-NI" sz="2800" dirty="0">
                <a:solidFill>
                  <a:schemeClr val="tx1"/>
                </a:solidFill>
              </a:rPr>
              <a:t>una prueba de usabilidad y otra de estrés. Se </a:t>
            </a:r>
            <a:r>
              <a:rPr lang="es-NI" sz="2800" dirty="0" smtClean="0">
                <a:solidFill>
                  <a:schemeClr val="tx1"/>
                </a:solidFill>
              </a:rPr>
              <a:t>aplicarán </a:t>
            </a:r>
            <a:r>
              <a:rPr lang="es-NI" sz="2800" dirty="0">
                <a:solidFill>
                  <a:schemeClr val="tx1"/>
                </a:solidFill>
              </a:rPr>
              <a:t>al final de cada iteración, </a:t>
            </a:r>
            <a:r>
              <a:rPr lang="es-NI" sz="2800" dirty="0" smtClean="0">
                <a:solidFill>
                  <a:schemeClr val="tx1"/>
                </a:solidFill>
              </a:rPr>
              <a:t>posteriormente </a:t>
            </a:r>
            <a:r>
              <a:rPr lang="es-NI" sz="2800" dirty="0">
                <a:solidFill>
                  <a:schemeClr val="tx1"/>
                </a:solidFill>
              </a:rPr>
              <a:t>se </a:t>
            </a:r>
            <a:r>
              <a:rPr lang="es-NI" sz="2800" dirty="0" smtClean="0">
                <a:solidFill>
                  <a:schemeClr val="tx1"/>
                </a:solidFill>
              </a:rPr>
              <a:t>harán </a:t>
            </a:r>
            <a:r>
              <a:rPr lang="es-NI" sz="2800" dirty="0">
                <a:solidFill>
                  <a:schemeClr val="tx1"/>
                </a:solidFill>
              </a:rPr>
              <a:t>las mejoras y correcciones necesarias. </a:t>
            </a:r>
            <a:endParaRPr lang="es-NI" sz="2800" dirty="0" smtClean="0">
              <a:solidFill>
                <a:schemeClr val="tx1"/>
              </a:solidFill>
            </a:endParaRPr>
          </a:p>
        </p:txBody>
      </p:sp>
      <p:sp>
        <p:nvSpPr>
          <p:cNvPr id="5" name="Título 1"/>
          <p:cNvSpPr txBox="1">
            <a:spLocks/>
          </p:cNvSpPr>
          <p:nvPr/>
        </p:nvSpPr>
        <p:spPr>
          <a:xfrm>
            <a:off x="1980518" y="172369"/>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dirty="0" smtClean="0"/>
              <a:t>Elementos del diseño metodológico</a:t>
            </a:r>
            <a:endParaRPr lang="es-NI" sz="4800" b="1" dirty="0"/>
          </a:p>
        </p:txBody>
      </p:sp>
    </p:spTree>
    <p:extLst>
      <p:ext uri="{BB962C8B-B14F-4D97-AF65-F5344CB8AC3E}">
        <p14:creationId xmlns:p14="http://schemas.microsoft.com/office/powerpoint/2010/main" val="42472881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737360" y="2437670"/>
            <a:ext cx="9767252" cy="12808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NI" sz="4800" b="1" dirty="0"/>
          </a:p>
        </p:txBody>
      </p:sp>
      <p:sp>
        <p:nvSpPr>
          <p:cNvPr id="7" name="CuadroTexto 6"/>
          <p:cNvSpPr txBox="1"/>
          <p:nvPr/>
        </p:nvSpPr>
        <p:spPr>
          <a:xfrm>
            <a:off x="0" y="7097970"/>
            <a:ext cx="2346960" cy="400110"/>
          </a:xfrm>
          <a:prstGeom prst="rect">
            <a:avLst/>
          </a:prstGeom>
          <a:noFill/>
        </p:spPr>
        <p:txBody>
          <a:bodyPr wrap="square" rtlCol="0">
            <a:spAutoFit/>
          </a:bodyPr>
          <a:lstStyle/>
          <a:p>
            <a:r>
              <a:rPr lang="es-ES" sz="1000" dirty="0" smtClean="0"/>
              <a:t>Elaborado por: F. </a:t>
            </a:r>
            <a:r>
              <a:rPr lang="es-ES" sz="1000" dirty="0" err="1" smtClean="0"/>
              <a:t>Llanes</a:t>
            </a:r>
            <a:r>
              <a:rPr lang="es-ES" sz="1000" dirty="0" smtClean="0"/>
              <a:t>, </a:t>
            </a:r>
            <a:r>
              <a:rPr lang="es-ES" sz="1000" dirty="0" err="1" smtClean="0"/>
              <a:t>S.Tinoco</a:t>
            </a:r>
            <a:endParaRPr lang="es-ES" sz="1000" dirty="0" smtClean="0"/>
          </a:p>
          <a:p>
            <a:r>
              <a:rPr lang="es-ES" sz="1000" dirty="0"/>
              <a:t>Adaptado: M. Rizo</a:t>
            </a:r>
          </a:p>
        </p:txBody>
      </p:sp>
      <p:sp>
        <p:nvSpPr>
          <p:cNvPr id="8" name="Rectángulo 1"/>
          <p:cNvSpPr>
            <a:spLocks noChangeArrowheads="1"/>
          </p:cNvSpPr>
          <p:nvPr/>
        </p:nvSpPr>
        <p:spPr bwMode="auto">
          <a:xfrm>
            <a:off x="2087652" y="1160948"/>
            <a:ext cx="84963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150000"/>
              </a:lnSpc>
            </a:pPr>
            <a:r>
              <a:rPr lang="es-NI" altLang="es-NI" sz="3000" b="1" dirty="0">
                <a:latin typeface="+mj-lt"/>
              </a:rPr>
              <a:t>Plan de análisis de la información</a:t>
            </a:r>
          </a:p>
          <a:p>
            <a:pPr algn="just">
              <a:lnSpc>
                <a:spcPct val="150000"/>
              </a:lnSpc>
            </a:pPr>
            <a:endParaRPr lang="es-NI" altLang="es-NI" sz="3000" dirty="0">
              <a:latin typeface="+mj-lt"/>
            </a:endParaRPr>
          </a:p>
          <a:p>
            <a:pPr algn="just">
              <a:lnSpc>
                <a:spcPct val="150000"/>
              </a:lnSpc>
            </a:pPr>
            <a:r>
              <a:rPr lang="es-NI" altLang="es-NI" dirty="0">
                <a:latin typeface="+mj-lt"/>
              </a:rPr>
              <a:t>El análisis de la información consiste en categorizar y codificar los datos obtenidos del trabajo de campo, crear una matriz y elaborar representaciones gráficas, con el fin de elaborar conclusiones relevantes (</a:t>
            </a:r>
            <a:r>
              <a:rPr lang="es-NI" altLang="es-NI" dirty="0" err="1">
                <a:latin typeface="+mj-lt"/>
              </a:rPr>
              <a:t>Sampieri</a:t>
            </a:r>
            <a:r>
              <a:rPr lang="es-NI" altLang="es-NI" dirty="0">
                <a:latin typeface="+mj-lt"/>
              </a:rPr>
              <a:t>, Collado &amp; Lucio, 2010).</a:t>
            </a:r>
          </a:p>
        </p:txBody>
      </p:sp>
    </p:spTree>
    <p:extLst>
      <p:ext uri="{BB962C8B-B14F-4D97-AF65-F5344CB8AC3E}">
        <p14:creationId xmlns:p14="http://schemas.microsoft.com/office/powerpoint/2010/main" val="373055307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737360" y="2437670"/>
            <a:ext cx="9767252" cy="12808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NI" sz="4800" b="1" dirty="0"/>
          </a:p>
        </p:txBody>
      </p:sp>
      <p:sp>
        <p:nvSpPr>
          <p:cNvPr id="7" name="CuadroTexto 6"/>
          <p:cNvSpPr txBox="1"/>
          <p:nvPr/>
        </p:nvSpPr>
        <p:spPr>
          <a:xfrm>
            <a:off x="0" y="7097970"/>
            <a:ext cx="2346960" cy="400110"/>
          </a:xfrm>
          <a:prstGeom prst="rect">
            <a:avLst/>
          </a:prstGeom>
          <a:noFill/>
        </p:spPr>
        <p:txBody>
          <a:bodyPr wrap="square" rtlCol="0">
            <a:spAutoFit/>
          </a:bodyPr>
          <a:lstStyle/>
          <a:p>
            <a:r>
              <a:rPr lang="es-ES" sz="1000" dirty="0" smtClean="0"/>
              <a:t>Elaborado por: F. </a:t>
            </a:r>
            <a:r>
              <a:rPr lang="es-ES" sz="1000" dirty="0" err="1" smtClean="0"/>
              <a:t>Llanes</a:t>
            </a:r>
            <a:r>
              <a:rPr lang="es-ES" sz="1000" dirty="0" smtClean="0"/>
              <a:t>, </a:t>
            </a:r>
            <a:r>
              <a:rPr lang="es-ES" sz="1000" dirty="0" err="1" smtClean="0"/>
              <a:t>S.Tinoco</a:t>
            </a:r>
            <a:endParaRPr lang="es-ES" sz="1000" dirty="0" smtClean="0"/>
          </a:p>
          <a:p>
            <a:r>
              <a:rPr lang="es-ES" sz="1000" dirty="0"/>
              <a:t>Adaptado: M. Rizo</a:t>
            </a:r>
          </a:p>
        </p:txBody>
      </p:sp>
      <p:sp>
        <p:nvSpPr>
          <p:cNvPr id="8" name="Rectángulo 1"/>
          <p:cNvSpPr>
            <a:spLocks noChangeArrowheads="1"/>
          </p:cNvSpPr>
          <p:nvPr/>
        </p:nvSpPr>
        <p:spPr bwMode="auto">
          <a:xfrm>
            <a:off x="1737360" y="357664"/>
            <a:ext cx="9376467" cy="5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150000"/>
              </a:lnSpc>
            </a:pPr>
            <a:r>
              <a:rPr lang="es-NI" altLang="es-NI" sz="3200" b="1" dirty="0">
                <a:latin typeface="+mj-lt"/>
              </a:rPr>
              <a:t>Plan de análisis de la información</a:t>
            </a:r>
          </a:p>
          <a:p>
            <a:pPr>
              <a:spcBef>
                <a:spcPct val="0"/>
              </a:spcBef>
            </a:pPr>
            <a:endParaRPr lang="es-VE" altLang="es-NI" sz="2000" dirty="0" smtClean="0">
              <a:latin typeface="+mj-lt"/>
            </a:endParaRPr>
          </a:p>
          <a:p>
            <a:pPr algn="just">
              <a:spcBef>
                <a:spcPct val="0"/>
              </a:spcBef>
            </a:pPr>
            <a:r>
              <a:rPr lang="es-VE" altLang="es-NI" sz="2000" dirty="0" smtClean="0">
                <a:latin typeface="+mj-lt"/>
              </a:rPr>
              <a:t>Para </a:t>
            </a:r>
            <a:r>
              <a:rPr lang="es-VE" altLang="es-NI" sz="2000" dirty="0">
                <a:latin typeface="+mj-lt"/>
              </a:rPr>
              <a:t>Hurtado (1998), el análisis constituye un proceso que involucra la clasificación, procesamiento e interpretación de la información procedente de la recolección de datos, con el objetivo de hacer conclusiones específicas relacionadas con el evento de estudio, y de esa manera responder a las interrogantes de investigación. Para ello, se debe hacer un análisis cuantitativo para aquellos datos obtenidos a través de instrumentos objeto de tratamiento estadístico y un análisis cualitativo para los datos de los registros de información que requieran explicación.</a:t>
            </a:r>
          </a:p>
          <a:p>
            <a:pPr algn="just">
              <a:spcBef>
                <a:spcPct val="0"/>
              </a:spcBef>
            </a:pPr>
            <a:endParaRPr lang="es-VE" altLang="es-NI" sz="2000" dirty="0">
              <a:latin typeface="+mj-lt"/>
            </a:endParaRPr>
          </a:p>
          <a:p>
            <a:pPr algn="just">
              <a:spcBef>
                <a:spcPct val="0"/>
              </a:spcBef>
            </a:pPr>
            <a:r>
              <a:rPr lang="es-VE" altLang="es-NI" sz="2000" dirty="0" smtClean="0">
                <a:latin typeface="+mj-lt"/>
              </a:rPr>
              <a:t>El </a:t>
            </a:r>
            <a:r>
              <a:rPr lang="es-VE" altLang="es-NI" sz="2000" dirty="0">
                <a:latin typeface="+mj-lt"/>
              </a:rPr>
              <a:t>análisis estadístico se hará usando un </a:t>
            </a:r>
            <a:r>
              <a:rPr lang="es-ES" altLang="es-NI" sz="2000" dirty="0">
                <a:latin typeface="+mj-lt"/>
              </a:rPr>
              <a:t>paquete estadístico. El mismo contiene programas que permiten realizar análisis de un conjunto desde el punto de vista descriptivo hasta el inferencial tanto </a:t>
            </a:r>
            <a:r>
              <a:rPr lang="es-ES" altLang="es-NI" sz="2000" dirty="0" err="1">
                <a:latin typeface="+mj-lt"/>
              </a:rPr>
              <a:t>univariado</a:t>
            </a:r>
            <a:r>
              <a:rPr lang="es-ES" altLang="es-NI" sz="2000" dirty="0">
                <a:latin typeface="+mj-lt"/>
              </a:rPr>
              <a:t> como multivariado. </a:t>
            </a:r>
          </a:p>
          <a:p>
            <a:pPr algn="just">
              <a:lnSpc>
                <a:spcPct val="150000"/>
              </a:lnSpc>
            </a:pPr>
            <a:endParaRPr lang="es-NI" altLang="es-NI" sz="1600" dirty="0">
              <a:latin typeface="+mj-lt"/>
            </a:endParaRPr>
          </a:p>
        </p:txBody>
      </p:sp>
    </p:spTree>
    <p:extLst>
      <p:ext uri="{BB962C8B-B14F-4D97-AF65-F5344CB8AC3E}">
        <p14:creationId xmlns:p14="http://schemas.microsoft.com/office/powerpoint/2010/main" val="3790801812"/>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737360" y="2437670"/>
            <a:ext cx="9767252" cy="12808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NI" sz="4800" b="1" dirty="0"/>
          </a:p>
        </p:txBody>
      </p:sp>
      <p:sp>
        <p:nvSpPr>
          <p:cNvPr id="7" name="CuadroTexto 6"/>
          <p:cNvSpPr txBox="1"/>
          <p:nvPr/>
        </p:nvSpPr>
        <p:spPr>
          <a:xfrm>
            <a:off x="0" y="7097970"/>
            <a:ext cx="2346960" cy="400110"/>
          </a:xfrm>
          <a:prstGeom prst="rect">
            <a:avLst/>
          </a:prstGeom>
          <a:noFill/>
        </p:spPr>
        <p:txBody>
          <a:bodyPr wrap="square" rtlCol="0">
            <a:spAutoFit/>
          </a:bodyPr>
          <a:lstStyle/>
          <a:p>
            <a:r>
              <a:rPr lang="es-ES" sz="1000" dirty="0" smtClean="0"/>
              <a:t>Elaborado por: F. </a:t>
            </a:r>
            <a:r>
              <a:rPr lang="es-ES" sz="1000" dirty="0" err="1" smtClean="0"/>
              <a:t>Llanes</a:t>
            </a:r>
            <a:r>
              <a:rPr lang="es-ES" sz="1000" dirty="0" smtClean="0"/>
              <a:t>, </a:t>
            </a:r>
            <a:r>
              <a:rPr lang="es-ES" sz="1000" dirty="0" err="1" smtClean="0"/>
              <a:t>S.Tinoco</a:t>
            </a:r>
            <a:endParaRPr lang="es-ES" sz="1000" dirty="0" smtClean="0"/>
          </a:p>
          <a:p>
            <a:r>
              <a:rPr lang="es-ES" sz="1000" dirty="0"/>
              <a:t>Adaptado: M. Rizo</a:t>
            </a:r>
          </a:p>
        </p:txBody>
      </p:sp>
      <p:sp>
        <p:nvSpPr>
          <p:cNvPr id="8" name="Rectángulo 1"/>
          <p:cNvSpPr>
            <a:spLocks noChangeArrowheads="1"/>
          </p:cNvSpPr>
          <p:nvPr/>
        </p:nvSpPr>
        <p:spPr bwMode="auto">
          <a:xfrm>
            <a:off x="1460310" y="222588"/>
            <a:ext cx="10044302"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150000"/>
              </a:lnSpc>
            </a:pPr>
            <a:r>
              <a:rPr lang="es-NI" altLang="es-NI" sz="3000" b="1" dirty="0">
                <a:latin typeface="+mj-lt"/>
              </a:rPr>
              <a:t>Plan de análisis de la información</a:t>
            </a:r>
          </a:p>
          <a:p>
            <a:pPr>
              <a:spcBef>
                <a:spcPct val="0"/>
              </a:spcBef>
            </a:pPr>
            <a:endParaRPr lang="es-VE" altLang="es-NI" sz="1800" dirty="0" smtClean="0">
              <a:latin typeface="+mj-lt"/>
            </a:endParaRPr>
          </a:p>
          <a:p>
            <a:pPr algn="just">
              <a:spcBef>
                <a:spcPct val="0"/>
              </a:spcBef>
            </a:pPr>
            <a:r>
              <a:rPr lang="es-ES" altLang="es-NI" sz="1800" dirty="0">
                <a:latin typeface="+mj-lt"/>
              </a:rPr>
              <a:t>Se pueden usar tablas y gráficos; esto es, lectura de datos, estadísticas básicas y tablas de frecuencia.</a:t>
            </a:r>
            <a:r>
              <a:rPr lang="es-VE" altLang="es-NI" sz="1800" dirty="0">
                <a:latin typeface="+mj-lt"/>
              </a:rPr>
              <a:t> con el objetivo de concluir sobre la existencia o no de relaciones entre algunos eventos o situaciones, porque le aportan al investigador patrones de comparación o criterios de referencia. </a:t>
            </a:r>
            <a:endParaRPr lang="es-VE" altLang="es-NI" sz="1800" dirty="0" smtClean="0">
              <a:latin typeface="+mj-lt"/>
            </a:endParaRPr>
          </a:p>
          <a:p>
            <a:pPr algn="just">
              <a:spcBef>
                <a:spcPct val="0"/>
              </a:spcBef>
            </a:pPr>
            <a:endParaRPr lang="es-VE" altLang="es-NI" sz="1800" dirty="0">
              <a:latin typeface="+mj-lt"/>
            </a:endParaRPr>
          </a:p>
          <a:p>
            <a:pPr algn="just">
              <a:spcBef>
                <a:spcPct val="0"/>
              </a:spcBef>
            </a:pPr>
            <a:r>
              <a:rPr lang="es-VE" altLang="es-NI" sz="1800" dirty="0">
                <a:latin typeface="+mj-lt"/>
              </a:rPr>
              <a:t>Para el procesamiento de la información se pueden usar las técnicas de selección, clasificación, codificación, tabulación y representación gráfica consistentes con el tema objeto de estudio</a:t>
            </a:r>
            <a:r>
              <a:rPr lang="es-VE" altLang="es-NI" sz="1800" dirty="0" smtClean="0">
                <a:latin typeface="+mj-lt"/>
              </a:rPr>
              <a:t>.</a:t>
            </a:r>
          </a:p>
          <a:p>
            <a:pPr algn="just">
              <a:spcBef>
                <a:spcPct val="0"/>
              </a:spcBef>
            </a:pPr>
            <a:endParaRPr lang="es-VE" altLang="es-NI" sz="1800" dirty="0">
              <a:latin typeface="+mj-lt"/>
            </a:endParaRPr>
          </a:p>
          <a:p>
            <a:pPr algn="just">
              <a:spcBef>
                <a:spcPct val="0"/>
              </a:spcBef>
            </a:pPr>
            <a:r>
              <a:rPr lang="es-VE" altLang="es-NI" sz="1800" dirty="0" smtClean="0">
                <a:latin typeface="+mj-lt"/>
              </a:rPr>
              <a:t>Para </a:t>
            </a:r>
            <a:r>
              <a:rPr lang="es-VE" altLang="es-NI" sz="1800" dirty="0">
                <a:latin typeface="+mj-lt"/>
              </a:rPr>
              <a:t>la codificación se usan números ordinales desde el cero hasta el valor que fuese necesario para incluir todas las respuestas dadas. Las respuestas codificadas se tabulan en matrices de doble entrada, donde se relacionan las variables aplicables en cada caso con los individuos</a:t>
            </a:r>
            <a:r>
              <a:rPr lang="es-VE" altLang="es-NI" sz="1800" dirty="0" smtClean="0">
                <a:latin typeface="+mj-lt"/>
              </a:rPr>
              <a:t>.</a:t>
            </a:r>
          </a:p>
          <a:p>
            <a:pPr algn="just">
              <a:spcBef>
                <a:spcPct val="0"/>
              </a:spcBef>
            </a:pPr>
            <a:endParaRPr lang="es-VE" altLang="es-NI" sz="1800" dirty="0">
              <a:latin typeface="+mj-lt"/>
            </a:endParaRPr>
          </a:p>
          <a:p>
            <a:pPr algn="just">
              <a:spcBef>
                <a:spcPct val="0"/>
              </a:spcBef>
            </a:pPr>
            <a:r>
              <a:rPr lang="es-VE" altLang="es-NI" sz="1800" dirty="0" smtClean="0">
                <a:latin typeface="+mj-lt"/>
              </a:rPr>
              <a:t>El </a:t>
            </a:r>
            <a:r>
              <a:rPr lang="es-VE" altLang="es-NI" sz="1800" dirty="0">
                <a:latin typeface="+mj-lt"/>
              </a:rPr>
              <a:t>proceso de análisis de la información se efectúa mediante técnicas cuantitativas y cualitativas consistentes con la investigación.</a:t>
            </a:r>
          </a:p>
          <a:p>
            <a:pPr algn="just">
              <a:spcBef>
                <a:spcPct val="0"/>
              </a:spcBef>
            </a:pPr>
            <a:endParaRPr lang="es-VE" altLang="es-NI" sz="1800" dirty="0" smtClean="0">
              <a:latin typeface="+mj-lt"/>
            </a:endParaRPr>
          </a:p>
          <a:p>
            <a:pPr algn="just">
              <a:spcBef>
                <a:spcPct val="0"/>
              </a:spcBef>
            </a:pPr>
            <a:r>
              <a:rPr lang="es-VE" altLang="es-NI" sz="1800" dirty="0" smtClean="0">
                <a:latin typeface="+mj-lt"/>
              </a:rPr>
              <a:t>La </a:t>
            </a:r>
            <a:r>
              <a:rPr lang="es-VE" altLang="es-NI" sz="1800" dirty="0">
                <a:latin typeface="+mj-lt"/>
              </a:rPr>
              <a:t>interpretación de la información se realiza con base en el  marco teórico que sustenta el trabajo, así como los resultados de la investigación.</a:t>
            </a:r>
            <a:endParaRPr lang="es-ES" altLang="es-NI" sz="1800" dirty="0">
              <a:latin typeface="+mj-lt"/>
            </a:endParaRPr>
          </a:p>
          <a:p>
            <a:pPr algn="just">
              <a:lnSpc>
                <a:spcPct val="150000"/>
              </a:lnSpc>
            </a:pPr>
            <a:endParaRPr lang="es-NI" altLang="es-NI" sz="1800" dirty="0">
              <a:latin typeface="+mj-lt"/>
            </a:endParaRPr>
          </a:p>
        </p:txBody>
      </p:sp>
    </p:spTree>
    <p:extLst>
      <p:ext uri="{BB962C8B-B14F-4D97-AF65-F5344CB8AC3E}">
        <p14:creationId xmlns:p14="http://schemas.microsoft.com/office/powerpoint/2010/main" val="89567515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631951" y="365766"/>
            <a:ext cx="662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VE" altLang="es-NI" sz="2400" b="1" dirty="0" smtClean="0"/>
              <a:t>Ejemplo: MATRIZ </a:t>
            </a:r>
            <a:r>
              <a:rPr lang="es-VE" altLang="es-NI" sz="2400" b="1" dirty="0"/>
              <a:t>DE DOBLE ENTRADA</a:t>
            </a:r>
            <a:endParaRPr lang="es-ES" altLang="es-NI" sz="2400" b="1" dirty="0"/>
          </a:p>
        </p:txBody>
      </p:sp>
      <p:graphicFrame>
        <p:nvGraphicFramePr>
          <p:cNvPr id="117856" name="Group 96"/>
          <p:cNvGraphicFramePr>
            <a:graphicFrameLocks noGrp="1"/>
          </p:cNvGraphicFramePr>
          <p:nvPr>
            <p:ph/>
            <p:extLst>
              <p:ext uri="{D42A27DB-BD31-4B8C-83A1-F6EECF244321}">
                <p14:modId xmlns:p14="http://schemas.microsoft.com/office/powerpoint/2010/main" val="1037755599"/>
              </p:ext>
            </p:extLst>
          </p:nvPr>
        </p:nvGraphicFramePr>
        <p:xfrm>
          <a:off x="2496344" y="1131935"/>
          <a:ext cx="7235825" cy="5481638"/>
        </p:xfrm>
        <a:graphic>
          <a:graphicData uri="http://schemas.openxmlformats.org/drawingml/2006/table">
            <a:tbl>
              <a:tblPr/>
              <a:tblGrid>
                <a:gridCol w="974725">
                  <a:extLst>
                    <a:ext uri="{9D8B030D-6E8A-4147-A177-3AD203B41FA5}">
                      <a16:colId xmlns:a16="http://schemas.microsoft.com/office/drawing/2014/main" xmlns="" val="20001"/>
                    </a:ext>
                  </a:extLst>
                </a:gridCol>
                <a:gridCol w="1123950">
                  <a:extLst>
                    <a:ext uri="{9D8B030D-6E8A-4147-A177-3AD203B41FA5}">
                      <a16:colId xmlns:a16="http://schemas.microsoft.com/office/drawing/2014/main" xmlns="" val="20002"/>
                    </a:ext>
                  </a:extLst>
                </a:gridCol>
                <a:gridCol w="1049338">
                  <a:extLst>
                    <a:ext uri="{9D8B030D-6E8A-4147-A177-3AD203B41FA5}">
                      <a16:colId xmlns:a16="http://schemas.microsoft.com/office/drawing/2014/main" xmlns="" val="20003"/>
                    </a:ext>
                  </a:extLst>
                </a:gridCol>
                <a:gridCol w="1050925">
                  <a:extLst>
                    <a:ext uri="{9D8B030D-6E8A-4147-A177-3AD203B41FA5}">
                      <a16:colId xmlns:a16="http://schemas.microsoft.com/office/drawing/2014/main" xmlns="" val="20004"/>
                    </a:ext>
                  </a:extLst>
                </a:gridCol>
                <a:gridCol w="1125537">
                  <a:extLst>
                    <a:ext uri="{9D8B030D-6E8A-4147-A177-3AD203B41FA5}">
                      <a16:colId xmlns:a16="http://schemas.microsoft.com/office/drawing/2014/main" xmlns="" val="20005"/>
                    </a:ext>
                  </a:extLst>
                </a:gridCol>
                <a:gridCol w="868363">
                  <a:extLst>
                    <a:ext uri="{9D8B030D-6E8A-4147-A177-3AD203B41FA5}">
                      <a16:colId xmlns:a16="http://schemas.microsoft.com/office/drawing/2014/main" xmlns="" val="20006"/>
                    </a:ext>
                  </a:extLst>
                </a:gridCol>
                <a:gridCol w="1042987">
                  <a:extLst>
                    <a:ext uri="{9D8B030D-6E8A-4147-A177-3AD203B41FA5}">
                      <a16:colId xmlns:a16="http://schemas.microsoft.com/office/drawing/2014/main" xmlns="" val="20007"/>
                    </a:ext>
                  </a:extLst>
                </a:gridCol>
              </a:tblGrid>
              <a:tr h="66524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panose="020B0604020202020204" pitchFamily="34" charset="0"/>
                        </a:rPr>
                        <a:t>1</a:t>
                      </a:r>
                      <a:endParaRPr kumimoji="0" lang="es-ES" sz="20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panose="020B0604020202020204" pitchFamily="34" charset="0"/>
                        </a:rPr>
                        <a:t>2</a:t>
                      </a:r>
                      <a:endParaRPr kumimoji="0" lang="es-ES" sz="20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panose="020B0604020202020204" pitchFamily="34" charset="0"/>
                        </a:rPr>
                        <a:t>3</a:t>
                      </a:r>
                      <a:endParaRPr kumimoji="0" lang="es-ES" sz="20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panose="020B0604020202020204" pitchFamily="34" charset="0"/>
                        </a:rPr>
                        <a:t>4</a:t>
                      </a:r>
                      <a:endParaRPr kumimoji="0" lang="es-ES" sz="20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panose="020B0604020202020204" pitchFamily="34" charset="0"/>
                        </a:rPr>
                        <a:t>5</a:t>
                      </a:r>
                      <a:endParaRPr kumimoji="0" lang="es-ES" sz="20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panose="020B0604020202020204" pitchFamily="34" charset="0"/>
                        </a:rPr>
                        <a:t>6</a:t>
                      </a:r>
                      <a:endParaRPr kumimoji="0" lang="es-ES" sz="20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2000" b="0" i="0" u="none" strike="noStrike" cap="none" normalizeH="0" baseline="0" dirty="0" smtClean="0">
                          <a:ln>
                            <a:noFill/>
                          </a:ln>
                          <a:solidFill>
                            <a:schemeClr val="tx1"/>
                          </a:solidFill>
                          <a:effectLst/>
                          <a:latin typeface="Arial" panose="020B0604020202020204" pitchFamily="34" charset="0"/>
                        </a:rPr>
                        <a:t>7</a:t>
                      </a:r>
                      <a:endParaRPr kumimoji="0" lang="es-ES" sz="20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18885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VE" sz="1200" b="0" i="0" u="none" strike="noStrike" cap="none" normalizeH="0" baseline="0" smtClean="0">
                          <a:ln>
                            <a:noFill/>
                          </a:ln>
                          <a:solidFill>
                            <a:schemeClr val="tx1"/>
                          </a:solidFill>
                          <a:effectLst/>
                          <a:latin typeface="Arial" panose="020B0604020202020204" pitchFamily="34" charset="0"/>
                        </a:rPr>
                        <a:t>En el momento que sea propietario del inmueble</a:t>
                      </a:r>
                      <a:endParaRPr kumimoji="0" lang="es-ES" sz="12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1200" b="0" i="0" u="none" strike="noStrike" cap="none" normalizeH="0" baseline="0" smtClean="0">
                          <a:ln>
                            <a:noFill/>
                          </a:ln>
                          <a:solidFill>
                            <a:schemeClr val="tx1"/>
                          </a:solidFill>
                          <a:effectLst/>
                          <a:latin typeface="Arial" panose="020B0604020202020204" pitchFamily="34" charset="0"/>
                        </a:rPr>
                        <a:t>Según lo establecido en la ordenanza</a:t>
                      </a:r>
                      <a:endParaRPr kumimoji="0" lang="es-ES" sz="12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1200" b="0" i="0" u="none" strike="noStrike" cap="none" normalizeH="0" baseline="0" smtClean="0">
                          <a:ln>
                            <a:noFill/>
                          </a:ln>
                          <a:solidFill>
                            <a:schemeClr val="tx1"/>
                          </a:solidFill>
                          <a:effectLst/>
                          <a:latin typeface="Arial" panose="020B0604020202020204" pitchFamily="34" charset="0"/>
                        </a:rPr>
                        <a:t>No, hay gran cantidad de PN y PJ que evaden el impuesto</a:t>
                      </a:r>
                      <a:endParaRPr kumimoji="0" lang="es-ES" sz="12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1200" b="0" i="0" u="none" strike="noStrike" cap="none" normalizeH="0" baseline="0" smtClean="0">
                          <a:ln>
                            <a:noFill/>
                          </a:ln>
                          <a:solidFill>
                            <a:schemeClr val="tx1"/>
                          </a:solidFill>
                          <a:effectLst/>
                          <a:latin typeface="Arial" panose="020B0604020202020204" pitchFamily="34" charset="0"/>
                        </a:rPr>
                        <a:t>Cuando necesitan la solvencia Municipal</a:t>
                      </a:r>
                      <a:endParaRPr kumimoji="0" lang="es-ES" sz="12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1200" b="0" i="0" u="none" strike="noStrike" cap="none" normalizeH="0" baseline="0" smtClean="0">
                          <a:ln>
                            <a:noFill/>
                          </a:ln>
                          <a:solidFill>
                            <a:schemeClr val="tx1"/>
                          </a:solidFill>
                          <a:effectLst/>
                          <a:latin typeface="Arial" panose="020B0604020202020204" pitchFamily="34" charset="0"/>
                        </a:rPr>
                        <a:t>No tengo conocimiento de cuando lo recaudan</a:t>
                      </a:r>
                      <a:endParaRPr kumimoji="0" lang="es-ES" sz="12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1200" b="0" i="0" u="none" strike="noStrike" cap="none" normalizeH="0" baseline="0" smtClean="0">
                          <a:ln>
                            <a:noFill/>
                          </a:ln>
                          <a:solidFill>
                            <a:schemeClr val="tx1"/>
                          </a:solidFill>
                          <a:effectLst/>
                          <a:latin typeface="Arial" panose="020B0604020202020204" pitchFamily="34" charset="0"/>
                        </a:rPr>
                        <a:t>Acorde con la estructura del inmueble</a:t>
                      </a:r>
                      <a:endParaRPr kumimoji="0" lang="es-ES" sz="12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VE" sz="1200" b="0" i="0" u="none" strike="noStrike" cap="none" normalizeH="0" baseline="0" smtClean="0">
                          <a:ln>
                            <a:noFill/>
                          </a:ln>
                          <a:solidFill>
                            <a:schemeClr val="tx1"/>
                          </a:solidFill>
                          <a:effectLst/>
                          <a:latin typeface="Arial" panose="020B0604020202020204" pitchFamily="34" charset="0"/>
                        </a:rPr>
                        <a:t>Si, pero no hay una fiscalización continua</a:t>
                      </a:r>
                      <a:endParaRPr kumimoji="0" lang="es-ES" sz="12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822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822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1822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1822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1822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51822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51822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92255" name="Line 95"/>
          <p:cNvSpPr>
            <a:spLocks noChangeShapeType="1"/>
          </p:cNvSpPr>
          <p:nvPr/>
        </p:nvSpPr>
        <p:spPr bwMode="auto">
          <a:xfrm>
            <a:off x="2496344" y="1131935"/>
            <a:ext cx="942892" cy="642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NI"/>
          </a:p>
        </p:txBody>
      </p:sp>
    </p:spTree>
    <p:extLst>
      <p:ext uri="{BB962C8B-B14F-4D97-AF65-F5344CB8AC3E}">
        <p14:creationId xmlns:p14="http://schemas.microsoft.com/office/powerpoint/2010/main" val="177829255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1"/>
          </p:nvPr>
        </p:nvSpPr>
        <p:spPr>
          <a:xfrm>
            <a:off x="2209800" y="1600200"/>
            <a:ext cx="8930640" cy="4114800"/>
          </a:xfrm>
        </p:spPr>
        <p:txBody>
          <a:bodyPr>
            <a:normAutofit/>
          </a:bodyPr>
          <a:lstStyle/>
          <a:p>
            <a:pPr eaLnBrk="1" hangingPunct="1"/>
            <a:r>
              <a:rPr lang="es-ES_tradnl" altLang="es-NI" sz="2800" dirty="0">
                <a:solidFill>
                  <a:schemeClr val="tx1"/>
                </a:solidFill>
              </a:rPr>
              <a:t>No pierda su norte: Responda los objetivos específicos, la suma de ellos conduce al objetivo general.</a:t>
            </a:r>
          </a:p>
          <a:p>
            <a:pPr eaLnBrk="1" hangingPunct="1"/>
            <a:r>
              <a:rPr lang="es-ES_tradnl" altLang="es-NI" sz="2800" dirty="0">
                <a:solidFill>
                  <a:schemeClr val="tx1"/>
                </a:solidFill>
              </a:rPr>
              <a:t>Sea claro en la respuesta a los </a:t>
            </a:r>
            <a:r>
              <a:rPr lang="es-ES_tradnl" altLang="es-NI" sz="2800" dirty="0" smtClean="0">
                <a:solidFill>
                  <a:schemeClr val="tx1"/>
                </a:solidFill>
              </a:rPr>
              <a:t>mismos. </a:t>
            </a:r>
            <a:endParaRPr lang="es-ES_tradnl" altLang="es-NI" sz="2800" dirty="0">
              <a:solidFill>
                <a:schemeClr val="tx1"/>
              </a:solidFill>
            </a:endParaRPr>
          </a:p>
          <a:p>
            <a:pPr eaLnBrk="1" hangingPunct="1"/>
            <a:r>
              <a:rPr lang="es-ES_tradnl" altLang="es-NI" sz="2800" dirty="0">
                <a:solidFill>
                  <a:schemeClr val="tx1"/>
                </a:solidFill>
              </a:rPr>
              <a:t>Evite las citas, se supone que son sus </a:t>
            </a:r>
            <a:r>
              <a:rPr lang="es-ES_tradnl" altLang="es-NI" sz="2800" dirty="0" smtClean="0">
                <a:solidFill>
                  <a:schemeClr val="tx1"/>
                </a:solidFill>
              </a:rPr>
              <a:t>resultados. </a:t>
            </a:r>
            <a:endParaRPr lang="es-ES_tradnl" altLang="es-NI" sz="2800" dirty="0">
              <a:solidFill>
                <a:schemeClr val="tx1"/>
              </a:solidFill>
            </a:endParaRPr>
          </a:p>
          <a:p>
            <a:pPr eaLnBrk="1" hangingPunct="1"/>
            <a:r>
              <a:rPr lang="es-ES_tradnl" altLang="es-NI" sz="2800" dirty="0">
                <a:solidFill>
                  <a:schemeClr val="tx1"/>
                </a:solidFill>
              </a:rPr>
              <a:t>Este capítulo inicia los aportes del investigador por lo que debe ser </a:t>
            </a:r>
            <a:r>
              <a:rPr lang="es-ES_tradnl" altLang="es-NI" sz="2800" dirty="0" smtClean="0">
                <a:solidFill>
                  <a:schemeClr val="tx1"/>
                </a:solidFill>
              </a:rPr>
              <a:t>innovador.</a:t>
            </a:r>
            <a:endParaRPr lang="es-ES_tradnl" altLang="es-NI" sz="2800" dirty="0">
              <a:solidFill>
                <a:schemeClr val="tx1"/>
              </a:solidFill>
            </a:endParaRPr>
          </a:p>
          <a:p>
            <a:pPr eaLnBrk="1" hangingPunct="1"/>
            <a:r>
              <a:rPr lang="es-ES_tradnl" altLang="es-NI" sz="2800" dirty="0">
                <a:solidFill>
                  <a:schemeClr val="tx1"/>
                </a:solidFill>
              </a:rPr>
              <a:t>Busque ayuda estadística de ser </a:t>
            </a:r>
            <a:r>
              <a:rPr lang="es-ES_tradnl" altLang="es-NI" sz="2800" dirty="0" smtClean="0">
                <a:solidFill>
                  <a:schemeClr val="tx1"/>
                </a:solidFill>
              </a:rPr>
              <a:t>necesario.</a:t>
            </a:r>
            <a:endParaRPr lang="es-ES_tradnl" altLang="es-NI" sz="2800" dirty="0">
              <a:solidFill>
                <a:schemeClr val="tx1"/>
              </a:solidFill>
            </a:endParaRPr>
          </a:p>
          <a:p>
            <a:pPr eaLnBrk="1" hangingPunct="1"/>
            <a:endParaRPr lang="es-ES" altLang="es-NI" sz="2800" dirty="0">
              <a:solidFill>
                <a:schemeClr val="tx1"/>
              </a:solidFill>
            </a:endParaRPr>
          </a:p>
        </p:txBody>
      </p:sp>
      <p:sp>
        <p:nvSpPr>
          <p:cNvPr id="106500" name="Rectangle 6"/>
          <p:cNvSpPr>
            <a:spLocks noGrp="1" noChangeArrowheads="1"/>
          </p:cNvSpPr>
          <p:nvPr>
            <p:ph type="title"/>
          </p:nvPr>
        </p:nvSpPr>
        <p:spPr>
          <a:xfrm>
            <a:off x="2209800" y="381000"/>
            <a:ext cx="7772400" cy="1143000"/>
          </a:xfrm>
          <a:noFill/>
        </p:spPr>
        <p:txBody>
          <a:bodyPr/>
          <a:lstStyle/>
          <a:p>
            <a:pPr eaLnBrk="1" hangingPunct="1"/>
            <a:r>
              <a:rPr lang="es-ES_tradnl" altLang="es-NI" b="1" dirty="0" smtClean="0">
                <a:solidFill>
                  <a:schemeClr val="tx1"/>
                </a:solidFill>
              </a:rPr>
              <a:t>Aspectos Importantes</a:t>
            </a:r>
            <a:endParaRPr lang="es-ES" altLang="es-NI" b="1" dirty="0" smtClean="0">
              <a:solidFill>
                <a:schemeClr val="tx1"/>
              </a:solidFill>
            </a:endParaRPr>
          </a:p>
        </p:txBody>
      </p:sp>
    </p:spTree>
    <p:extLst>
      <p:ext uri="{BB962C8B-B14F-4D97-AF65-F5344CB8AC3E}">
        <p14:creationId xmlns:p14="http://schemas.microsoft.com/office/powerpoint/2010/main" val="302985453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3081" y="304070"/>
            <a:ext cx="9936480" cy="1280890"/>
          </a:xfrm>
        </p:spPr>
        <p:txBody>
          <a:bodyPr>
            <a:normAutofit fontScale="90000"/>
          </a:bodyPr>
          <a:lstStyle/>
          <a:p>
            <a:r>
              <a:rPr lang="es-NI" sz="4800" b="1" dirty="0"/>
              <a:t>Elementos del diseño metodológico</a:t>
            </a:r>
          </a:p>
        </p:txBody>
      </p:sp>
      <p:sp>
        <p:nvSpPr>
          <p:cNvPr id="3" name="Subtítulo 2"/>
          <p:cNvSpPr>
            <a:spLocks noGrp="1"/>
          </p:cNvSpPr>
          <p:nvPr>
            <p:ph idx="1"/>
          </p:nvPr>
        </p:nvSpPr>
        <p:spPr>
          <a:xfrm>
            <a:off x="2272666" y="1584960"/>
            <a:ext cx="8957309" cy="4175760"/>
          </a:xfrm>
        </p:spPr>
        <p:txBody>
          <a:bodyPr>
            <a:normAutofit fontScale="25000" lnSpcReduction="20000"/>
          </a:bodyPr>
          <a:lstStyle/>
          <a:p>
            <a:r>
              <a:rPr lang="es-NI" sz="11200" dirty="0">
                <a:solidFill>
                  <a:srgbClr val="FF0000"/>
                </a:solidFill>
              </a:rPr>
              <a:t>Ejemplo </a:t>
            </a:r>
            <a:r>
              <a:rPr lang="es-NI" sz="11200" dirty="0" smtClean="0">
                <a:solidFill>
                  <a:srgbClr val="FF0000"/>
                </a:solidFill>
              </a:rPr>
              <a:t>de enfoque </a:t>
            </a:r>
            <a:r>
              <a:rPr lang="es-NI" sz="11200" dirty="0">
                <a:solidFill>
                  <a:srgbClr val="FF0000"/>
                </a:solidFill>
              </a:rPr>
              <a:t>de </a:t>
            </a:r>
            <a:r>
              <a:rPr lang="es-NI" sz="11200" dirty="0" smtClean="0">
                <a:solidFill>
                  <a:srgbClr val="FF0000"/>
                </a:solidFill>
              </a:rPr>
              <a:t>investigación:</a:t>
            </a:r>
          </a:p>
          <a:p>
            <a:endParaRPr lang="es-NI" sz="11200" dirty="0">
              <a:solidFill>
                <a:srgbClr val="FF0000"/>
              </a:solidFill>
            </a:endParaRPr>
          </a:p>
          <a:p>
            <a:pPr algn="just"/>
            <a:r>
              <a:rPr lang="es-ES" sz="8600" dirty="0">
                <a:solidFill>
                  <a:schemeClr val="tx1"/>
                </a:solidFill>
              </a:rPr>
              <a:t>Según, Hernández </a:t>
            </a:r>
            <a:r>
              <a:rPr lang="es-ES" sz="8600" dirty="0" err="1">
                <a:solidFill>
                  <a:schemeClr val="tx1"/>
                </a:solidFill>
              </a:rPr>
              <a:t>Sampieri</a:t>
            </a:r>
            <a:r>
              <a:rPr lang="es-ES" sz="8600" dirty="0">
                <a:solidFill>
                  <a:schemeClr val="tx1"/>
                </a:solidFill>
              </a:rPr>
              <a:t>(2010) “Un enfoque cualitativo utiliza la recolección de datos sin medición numérica para descubrir o afinar preguntas de investigación en el proceso de interpretación” (p.7</a:t>
            </a:r>
            <a:r>
              <a:rPr lang="es-ES" sz="8600" dirty="0" smtClean="0">
                <a:solidFill>
                  <a:schemeClr val="tx1"/>
                </a:solidFill>
              </a:rPr>
              <a:t>).</a:t>
            </a:r>
          </a:p>
          <a:p>
            <a:pPr marL="0" indent="0">
              <a:buNone/>
            </a:pPr>
            <a:endParaRPr lang="es-ES" sz="8600" dirty="0">
              <a:solidFill>
                <a:schemeClr val="tx1"/>
              </a:solidFill>
            </a:endParaRPr>
          </a:p>
          <a:p>
            <a:pPr algn="just"/>
            <a:r>
              <a:rPr lang="es-ES" sz="8600" dirty="0">
                <a:solidFill>
                  <a:schemeClr val="tx1"/>
                </a:solidFill>
              </a:rPr>
              <a:t>El enfoque de la investigación se sitúa dentro del paradigma cualitativo porque se realizan descripciones, análisis detallado del estado actual de la Empresa en relación al uso de las </a:t>
            </a:r>
            <a:r>
              <a:rPr lang="es-ES" sz="8600" dirty="0" err="1">
                <a:solidFill>
                  <a:schemeClr val="tx1"/>
                </a:solidFill>
              </a:rPr>
              <a:t>TICs</a:t>
            </a:r>
            <a:r>
              <a:rPr lang="es-ES" sz="8600" dirty="0">
                <a:solidFill>
                  <a:schemeClr val="tx1"/>
                </a:solidFill>
              </a:rPr>
              <a:t> en base a observaciones, se toman en cuenta la información, actitudes y reflexiones de los informantes.</a:t>
            </a:r>
            <a:endParaRPr lang="es-NI" sz="8600" dirty="0" smtClean="0">
              <a:solidFill>
                <a:schemeClr val="tx1"/>
              </a:solidFill>
            </a:endParaRPr>
          </a:p>
        </p:txBody>
      </p:sp>
    </p:spTree>
    <p:extLst>
      <p:ext uri="{BB962C8B-B14F-4D97-AF65-F5344CB8AC3E}">
        <p14:creationId xmlns:p14="http://schemas.microsoft.com/office/powerpoint/2010/main" val="4111448408"/>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1"/>
          </p:nvPr>
        </p:nvSpPr>
        <p:spPr>
          <a:xfrm>
            <a:off x="2209800" y="1600200"/>
            <a:ext cx="8930640" cy="4114800"/>
          </a:xfrm>
        </p:spPr>
        <p:txBody>
          <a:bodyPr>
            <a:normAutofit fontScale="77500" lnSpcReduction="20000"/>
          </a:bodyPr>
          <a:lstStyle/>
          <a:p>
            <a:r>
              <a:rPr lang="es-ES" sz="2800" dirty="0" smtClean="0"/>
              <a:t>Los </a:t>
            </a:r>
            <a:r>
              <a:rPr lang="es-ES" sz="2800" dirty="0"/>
              <a:t>aspectos administrativos comprenden un breve capítulo en el cual se expresan los recursos y el tiempo necesario para el desarrollo o ejecución de la investigación. </a:t>
            </a:r>
            <a:endParaRPr lang="es-ES" sz="2800" dirty="0" smtClean="0"/>
          </a:p>
          <a:p>
            <a:r>
              <a:rPr lang="es-ES" sz="2800" dirty="0" smtClean="0"/>
              <a:t>Recursos necesarios</a:t>
            </a:r>
          </a:p>
          <a:p>
            <a:r>
              <a:rPr lang="es-ES" sz="2800" dirty="0" smtClean="0"/>
              <a:t>Recursos </a:t>
            </a:r>
            <a:r>
              <a:rPr lang="es-ES" sz="2800" dirty="0"/>
              <a:t>materiales: equipos de computación, accesorios, material de oficina. Recursos humanos: asistentes de investigación, encuestadores o cualquier otro personal de apoyo</a:t>
            </a:r>
            <a:r>
              <a:rPr lang="es-ES" sz="2800" dirty="0" smtClean="0"/>
              <a:t>.</a:t>
            </a:r>
          </a:p>
          <a:p>
            <a:r>
              <a:rPr lang="es-ES" sz="2800" dirty="0" smtClean="0"/>
              <a:t>Recursos </a:t>
            </a:r>
            <a:r>
              <a:rPr lang="es-ES" sz="2800" dirty="0"/>
              <a:t>financieros: se indican a través de un presupuesto. </a:t>
            </a:r>
            <a:endParaRPr lang="es-ES" sz="2800" dirty="0" smtClean="0"/>
          </a:p>
          <a:p>
            <a:r>
              <a:rPr lang="es-ES" sz="2800" dirty="0" smtClean="0"/>
              <a:t>Cronograma </a:t>
            </a:r>
            <a:r>
              <a:rPr lang="es-ES" sz="2800" dirty="0"/>
              <a:t>de actividades Se expresa mediante un gráfico en el cual se especifican las actividades en función del tiempo de ejecución. Puede representarse mediante un diagrama de Gantt. </a:t>
            </a:r>
            <a:endParaRPr lang="es-ES" altLang="es-NI" sz="2800" dirty="0">
              <a:solidFill>
                <a:schemeClr val="tx1"/>
              </a:solidFill>
            </a:endParaRPr>
          </a:p>
        </p:txBody>
      </p:sp>
      <p:sp>
        <p:nvSpPr>
          <p:cNvPr id="106500" name="Rectangle 6"/>
          <p:cNvSpPr>
            <a:spLocks noGrp="1" noChangeArrowheads="1"/>
          </p:cNvSpPr>
          <p:nvPr>
            <p:ph type="title"/>
          </p:nvPr>
        </p:nvSpPr>
        <p:spPr>
          <a:xfrm>
            <a:off x="2209800" y="381000"/>
            <a:ext cx="7772400" cy="1143000"/>
          </a:xfrm>
          <a:noFill/>
        </p:spPr>
        <p:txBody>
          <a:bodyPr/>
          <a:lstStyle/>
          <a:p>
            <a:pPr eaLnBrk="1" hangingPunct="1"/>
            <a:r>
              <a:rPr lang="es-ES_tradnl" altLang="es-NI" b="1" dirty="0" smtClean="0">
                <a:solidFill>
                  <a:schemeClr val="tx1"/>
                </a:solidFill>
              </a:rPr>
              <a:t>Aspectos Administrativos</a:t>
            </a:r>
            <a:endParaRPr lang="es-ES" altLang="es-NI" b="1" dirty="0" smtClean="0">
              <a:solidFill>
                <a:schemeClr val="tx1"/>
              </a:solidFill>
            </a:endParaRPr>
          </a:p>
        </p:txBody>
      </p:sp>
    </p:spTree>
    <p:extLst>
      <p:ext uri="{BB962C8B-B14F-4D97-AF65-F5344CB8AC3E}">
        <p14:creationId xmlns:p14="http://schemas.microsoft.com/office/powerpoint/2010/main" val="1977733549"/>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a:spLocks noGrp="1" noChangeArrowheads="1"/>
          </p:cNvSpPr>
          <p:nvPr>
            <p:ph type="body" idx="1"/>
          </p:nvPr>
        </p:nvSpPr>
        <p:spPr>
          <a:xfrm>
            <a:off x="1945482" y="1532507"/>
            <a:ext cx="8229600" cy="4525962"/>
          </a:xfrm>
          <a:noFill/>
        </p:spPr>
        <p:txBody>
          <a:bodyPr>
            <a:noAutofit/>
          </a:bodyPr>
          <a:lstStyle/>
          <a:p>
            <a:pPr marL="95250" indent="-6350" algn="just">
              <a:lnSpc>
                <a:spcPct val="80000"/>
              </a:lnSpc>
              <a:buNone/>
            </a:pPr>
            <a:r>
              <a:rPr lang="es-VE" altLang="es-NI" dirty="0">
                <a:solidFill>
                  <a:schemeClr val="tx1"/>
                </a:solidFill>
              </a:rPr>
              <a:t>Las conclusiones y recomendaciones son representación de la última etapa del proceso de investigación contentiva de cuatro partes fundamentales:</a:t>
            </a:r>
          </a:p>
          <a:p>
            <a:pPr marL="95250" indent="-6350" algn="just">
              <a:lnSpc>
                <a:spcPct val="80000"/>
              </a:lnSpc>
              <a:buNone/>
            </a:pPr>
            <a:endParaRPr lang="es-VE" altLang="es-NI" dirty="0">
              <a:solidFill>
                <a:schemeClr val="tx1"/>
              </a:solidFill>
            </a:endParaRPr>
          </a:p>
          <a:p>
            <a:pPr marL="95250" indent="-6350" algn="just">
              <a:lnSpc>
                <a:spcPct val="80000"/>
              </a:lnSpc>
              <a:buNone/>
            </a:pPr>
            <a:r>
              <a:rPr lang="es-VE" altLang="es-NI" dirty="0">
                <a:solidFill>
                  <a:schemeClr val="tx1"/>
                </a:solidFill>
              </a:rPr>
              <a:t>Resumen del proceso que se ha seguido (pregunta inicial, campo de observación, modelo de análisis) y de los resultados observados asociados a cada </a:t>
            </a:r>
            <a:r>
              <a:rPr lang="es-VE" altLang="es-NI" dirty="0" err="1">
                <a:solidFill>
                  <a:schemeClr val="tx1"/>
                </a:solidFill>
              </a:rPr>
              <a:t>subpregunta</a:t>
            </a:r>
            <a:r>
              <a:rPr lang="es-VE" altLang="es-NI" dirty="0">
                <a:solidFill>
                  <a:schemeClr val="tx1"/>
                </a:solidFill>
              </a:rPr>
              <a:t> u objetivo específico y, por tanto a cada variable implícita en dichos objetivos. </a:t>
            </a:r>
          </a:p>
          <a:p>
            <a:pPr marL="95250" indent="-6350" algn="just">
              <a:lnSpc>
                <a:spcPct val="80000"/>
              </a:lnSpc>
              <a:buNone/>
            </a:pPr>
            <a:endParaRPr lang="es-VE" altLang="es-NI" dirty="0">
              <a:solidFill>
                <a:schemeClr val="tx1"/>
              </a:solidFill>
            </a:endParaRPr>
          </a:p>
          <a:p>
            <a:pPr marL="95250" indent="-6350" algn="just">
              <a:lnSpc>
                <a:spcPct val="80000"/>
              </a:lnSpc>
              <a:buNone/>
            </a:pPr>
            <a:r>
              <a:rPr lang="es-VE" altLang="es-NI" dirty="0">
                <a:solidFill>
                  <a:schemeClr val="tx1"/>
                </a:solidFill>
              </a:rPr>
              <a:t>Comparación de los resultados esperados (hipótesis, en caso de que se haya establecido, o los supuestos en caso de investigación cualitativa ) con los resultados </a:t>
            </a:r>
            <a:r>
              <a:rPr lang="es-VE" altLang="es-NI" dirty="0" smtClean="0">
                <a:solidFill>
                  <a:schemeClr val="tx1"/>
                </a:solidFill>
              </a:rPr>
              <a:t>observados.</a:t>
            </a:r>
            <a:endParaRPr lang="es-VE" altLang="es-NI" dirty="0">
              <a:solidFill>
                <a:schemeClr val="tx1"/>
              </a:solidFill>
            </a:endParaRPr>
          </a:p>
          <a:p>
            <a:pPr marL="95250" indent="-6350" algn="just">
              <a:lnSpc>
                <a:spcPct val="80000"/>
              </a:lnSpc>
              <a:buNone/>
            </a:pPr>
            <a:endParaRPr lang="es-VE" altLang="es-NI" dirty="0">
              <a:solidFill>
                <a:schemeClr val="tx1"/>
              </a:solidFill>
            </a:endParaRPr>
          </a:p>
          <a:p>
            <a:pPr marL="95250" indent="-6350" algn="just">
              <a:lnSpc>
                <a:spcPct val="80000"/>
              </a:lnSpc>
              <a:buNone/>
            </a:pPr>
            <a:r>
              <a:rPr lang="es-VE" altLang="es-NI" dirty="0">
                <a:solidFill>
                  <a:schemeClr val="tx1"/>
                </a:solidFill>
              </a:rPr>
              <a:t>Nuevas aportaciones al conocimiento relativo al objeto de </a:t>
            </a:r>
            <a:r>
              <a:rPr lang="es-VE" altLang="es-NI" dirty="0" smtClean="0">
                <a:solidFill>
                  <a:schemeClr val="tx1"/>
                </a:solidFill>
              </a:rPr>
              <a:t>análisis.</a:t>
            </a:r>
            <a:endParaRPr lang="es-VE" altLang="es-NI" dirty="0">
              <a:solidFill>
                <a:schemeClr val="tx1"/>
              </a:solidFill>
            </a:endParaRPr>
          </a:p>
          <a:p>
            <a:pPr marL="95250" indent="-6350" algn="just">
              <a:lnSpc>
                <a:spcPct val="80000"/>
              </a:lnSpc>
              <a:buNone/>
            </a:pPr>
            <a:endParaRPr lang="es-VE" altLang="es-NI" dirty="0">
              <a:solidFill>
                <a:schemeClr val="tx1"/>
              </a:solidFill>
            </a:endParaRPr>
          </a:p>
          <a:p>
            <a:pPr marL="95250" indent="-6350" algn="just">
              <a:lnSpc>
                <a:spcPct val="80000"/>
              </a:lnSpc>
              <a:buNone/>
            </a:pPr>
            <a:r>
              <a:rPr lang="es-VE" altLang="es-NI" dirty="0">
                <a:solidFill>
                  <a:schemeClr val="tx1"/>
                </a:solidFill>
              </a:rPr>
              <a:t>Propuestas de carácter práctico, como guías para decisiones y acciones </a:t>
            </a:r>
            <a:r>
              <a:rPr lang="es-VE" altLang="es-NI" dirty="0" smtClean="0">
                <a:solidFill>
                  <a:schemeClr val="tx1"/>
                </a:solidFill>
              </a:rPr>
              <a:t>futuras.</a:t>
            </a:r>
            <a:endParaRPr lang="es-ES" altLang="es-NI" dirty="0">
              <a:solidFill>
                <a:schemeClr val="tx1"/>
              </a:solidFill>
            </a:endParaRPr>
          </a:p>
        </p:txBody>
      </p:sp>
      <p:sp>
        <p:nvSpPr>
          <p:cNvPr id="107524" name="Text Box 7"/>
          <p:cNvSpPr txBox="1">
            <a:spLocks noChangeArrowheads="1"/>
          </p:cNvSpPr>
          <p:nvPr/>
        </p:nvSpPr>
        <p:spPr bwMode="auto">
          <a:xfrm>
            <a:off x="1945482" y="420053"/>
            <a:ext cx="71294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VE" altLang="es-NI" sz="2800" b="1" dirty="0" smtClean="0">
                <a:latin typeface="+mn-lt"/>
              </a:rPr>
              <a:t>Conclusiones y Recomendaciones</a:t>
            </a:r>
            <a:endParaRPr lang="es-ES" altLang="es-NI" sz="2800" b="1" dirty="0">
              <a:latin typeface="+mn-lt"/>
            </a:endParaRPr>
          </a:p>
        </p:txBody>
      </p:sp>
    </p:spTree>
    <p:extLst>
      <p:ext uri="{BB962C8B-B14F-4D97-AF65-F5344CB8AC3E}">
        <p14:creationId xmlns:p14="http://schemas.microsoft.com/office/powerpoint/2010/main" val="2204783022"/>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737360" y="2437670"/>
            <a:ext cx="9767252" cy="12808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NI" sz="4800" b="1" dirty="0"/>
          </a:p>
        </p:txBody>
      </p:sp>
      <p:sp>
        <p:nvSpPr>
          <p:cNvPr id="7" name="CuadroTexto 6"/>
          <p:cNvSpPr txBox="1"/>
          <p:nvPr/>
        </p:nvSpPr>
        <p:spPr>
          <a:xfrm>
            <a:off x="0" y="7097970"/>
            <a:ext cx="2346960" cy="400110"/>
          </a:xfrm>
          <a:prstGeom prst="rect">
            <a:avLst/>
          </a:prstGeom>
          <a:noFill/>
        </p:spPr>
        <p:txBody>
          <a:bodyPr wrap="square" rtlCol="0">
            <a:spAutoFit/>
          </a:bodyPr>
          <a:lstStyle/>
          <a:p>
            <a:r>
              <a:rPr lang="es-ES" sz="1000" dirty="0" smtClean="0"/>
              <a:t>Elaborado por: F. </a:t>
            </a:r>
            <a:r>
              <a:rPr lang="es-ES" sz="1000" dirty="0" err="1" smtClean="0"/>
              <a:t>Llanes</a:t>
            </a:r>
            <a:r>
              <a:rPr lang="es-ES" sz="1000" dirty="0" smtClean="0"/>
              <a:t>, </a:t>
            </a:r>
            <a:r>
              <a:rPr lang="es-ES" sz="1000" dirty="0" err="1" smtClean="0"/>
              <a:t>S.Tinoco</a:t>
            </a:r>
            <a:endParaRPr lang="es-ES" sz="1000" dirty="0" smtClean="0"/>
          </a:p>
          <a:p>
            <a:r>
              <a:rPr lang="es-ES" sz="1000" dirty="0"/>
              <a:t>Adaptado: M. Rizo</a:t>
            </a:r>
          </a:p>
        </p:txBody>
      </p:sp>
      <p:sp>
        <p:nvSpPr>
          <p:cNvPr id="3" name="Rectángulo 2"/>
          <p:cNvSpPr/>
          <p:nvPr/>
        </p:nvSpPr>
        <p:spPr>
          <a:xfrm>
            <a:off x="1491699" y="71407"/>
            <a:ext cx="9676262" cy="6063198"/>
          </a:xfrm>
          <a:prstGeom prst="rect">
            <a:avLst/>
          </a:prstGeom>
        </p:spPr>
        <p:txBody>
          <a:bodyPr wrap="square">
            <a:spAutoFit/>
          </a:bodyPr>
          <a:lstStyle/>
          <a:p>
            <a:r>
              <a:rPr lang="es-NI" sz="2800" b="1" dirty="0" smtClean="0"/>
              <a:t>Bibliografía</a:t>
            </a:r>
            <a:r>
              <a:rPr lang="es-NI" sz="2800" dirty="0" smtClean="0"/>
              <a:t> </a:t>
            </a:r>
          </a:p>
          <a:p>
            <a:endParaRPr lang="es-NI" altLang="es-NI" dirty="0" smtClean="0"/>
          </a:p>
          <a:p>
            <a:r>
              <a:rPr lang="es-NI" altLang="es-NI" dirty="0" smtClean="0"/>
              <a:t>Las </a:t>
            </a:r>
            <a:r>
              <a:rPr lang="es-NI" altLang="es-NI" dirty="0"/>
              <a:t>referencias comprenden una lista de los documentos  citados en el texto del proyecto, ordenados alfabéticamente a partir del apellido del autor. En cuanto a las normas para su presentación se aplicará la Norma </a:t>
            </a:r>
            <a:r>
              <a:rPr lang="es-NI" altLang="es-NI" dirty="0" smtClean="0"/>
              <a:t>APA. </a:t>
            </a:r>
            <a:r>
              <a:rPr lang="es-NI" altLang="es-NI" dirty="0"/>
              <a:t>El denominado estilo </a:t>
            </a:r>
            <a:r>
              <a:rPr lang="es-NI" altLang="es-NI" b="1" dirty="0"/>
              <a:t>APA</a:t>
            </a:r>
            <a:r>
              <a:rPr lang="es-NI" altLang="es-NI" dirty="0"/>
              <a:t> es el estándar elaborado por la Asociación Americana de Psicología (American </a:t>
            </a:r>
            <a:r>
              <a:rPr lang="es-NI" altLang="es-NI" dirty="0" err="1"/>
              <a:t>Psychological</a:t>
            </a:r>
            <a:r>
              <a:rPr lang="es-NI" altLang="es-NI" dirty="0"/>
              <a:t> </a:t>
            </a:r>
            <a:r>
              <a:rPr lang="es-NI" altLang="es-NI" dirty="0" err="1"/>
              <a:t>Association</a:t>
            </a:r>
            <a:r>
              <a:rPr lang="es-NI" altLang="es-NI" dirty="0"/>
              <a:t>, </a:t>
            </a:r>
            <a:r>
              <a:rPr lang="es-NI" altLang="es-NI" b="1" dirty="0"/>
              <a:t>APA</a:t>
            </a:r>
            <a:r>
              <a:rPr lang="es-NI" altLang="es-NI" dirty="0"/>
              <a:t>) que los autores utilizan al momento de presentar sus </a:t>
            </a:r>
            <a:r>
              <a:rPr lang="es-NI" altLang="es-NI" dirty="0" smtClean="0"/>
              <a:t>documentos.</a:t>
            </a:r>
            <a:endParaRPr lang="es-NI" altLang="es-NI" dirty="0"/>
          </a:p>
          <a:p>
            <a:endParaRPr lang="es-NI" altLang="es-NI" dirty="0"/>
          </a:p>
          <a:p>
            <a:r>
              <a:rPr lang="es-NI" b="1" dirty="0" smtClean="0">
                <a:solidFill>
                  <a:srgbClr val="FF0000"/>
                </a:solidFill>
              </a:rPr>
              <a:t>Ejemplo:</a:t>
            </a:r>
          </a:p>
          <a:p>
            <a:endParaRPr lang="es-NI" dirty="0"/>
          </a:p>
          <a:p>
            <a:r>
              <a:rPr lang="es-NI" dirty="0" err="1" smtClean="0"/>
              <a:t>Bind</a:t>
            </a:r>
            <a:r>
              <a:rPr lang="es-NI" dirty="0" smtClean="0"/>
              <a:t> </a:t>
            </a:r>
            <a:r>
              <a:rPr lang="es-NI" dirty="0"/>
              <a:t>ERP. (s.f.). </a:t>
            </a:r>
            <a:r>
              <a:rPr lang="es-NI" dirty="0" err="1"/>
              <a:t>Softwware</a:t>
            </a:r>
            <a:r>
              <a:rPr lang="es-NI" dirty="0"/>
              <a:t> para el control de inventario para </a:t>
            </a:r>
            <a:r>
              <a:rPr lang="es-NI" dirty="0" err="1"/>
              <a:t>PyMES</a:t>
            </a:r>
            <a:r>
              <a:rPr lang="es-NI" dirty="0"/>
              <a:t>. Obtenido de </a:t>
            </a:r>
            <a:r>
              <a:rPr lang="es-NI" dirty="0" err="1"/>
              <a:t>Bind</a:t>
            </a:r>
            <a:r>
              <a:rPr lang="es-NI" dirty="0"/>
              <a:t> ERP: http://www.nchsoftware.com/es/index.html </a:t>
            </a:r>
          </a:p>
          <a:p>
            <a:r>
              <a:rPr lang="es-NI" dirty="0" err="1"/>
              <a:t>Blandon</a:t>
            </a:r>
            <a:r>
              <a:rPr lang="es-NI" dirty="0"/>
              <a:t>, D. M., &amp; </a:t>
            </a:r>
            <a:r>
              <a:rPr lang="es-NI" dirty="0" err="1"/>
              <a:t>Sanchez</a:t>
            </a:r>
            <a:r>
              <a:rPr lang="es-NI" dirty="0"/>
              <a:t>, H. A. (2009). Sistema de </a:t>
            </a:r>
            <a:r>
              <a:rPr lang="es-NI" dirty="0" err="1"/>
              <a:t>informacion</a:t>
            </a:r>
            <a:r>
              <a:rPr lang="es-NI" dirty="0"/>
              <a:t> computarizado para el control de la contabilidad, inventario y </a:t>
            </a:r>
            <a:r>
              <a:rPr lang="es-NI" dirty="0" err="1"/>
              <a:t>facturacio</a:t>
            </a:r>
            <a:r>
              <a:rPr lang="es-NI" dirty="0"/>
              <a:t> de la empresa "'Los Tarantines". Tesis. </a:t>
            </a:r>
            <a:r>
              <a:rPr lang="es-NI" dirty="0" err="1"/>
              <a:t>Esteli</a:t>
            </a:r>
            <a:r>
              <a:rPr lang="es-NI" dirty="0"/>
              <a:t>. </a:t>
            </a:r>
          </a:p>
          <a:p>
            <a:r>
              <a:rPr lang="es-NI" dirty="0"/>
              <a:t>Castillo </a:t>
            </a:r>
            <a:r>
              <a:rPr lang="es-NI" dirty="0" err="1"/>
              <a:t>Chavarria</a:t>
            </a:r>
            <a:r>
              <a:rPr lang="es-NI" dirty="0"/>
              <a:t>, I. R., Talavera, A., Alvarado, J. M., &amp; </a:t>
            </a:r>
            <a:r>
              <a:rPr lang="es-NI" dirty="0" err="1"/>
              <a:t>Perez</a:t>
            </a:r>
            <a:r>
              <a:rPr lang="es-NI" dirty="0"/>
              <a:t>, O. D. (2008). Sistema de control de inventario y </a:t>
            </a:r>
            <a:r>
              <a:rPr lang="es-NI" dirty="0" err="1"/>
              <a:t>facturacion</a:t>
            </a:r>
            <a:r>
              <a:rPr lang="es-NI" dirty="0"/>
              <a:t> en la </a:t>
            </a:r>
            <a:r>
              <a:rPr lang="es-NI" dirty="0" err="1"/>
              <a:t>muebleria</a:t>
            </a:r>
            <a:r>
              <a:rPr lang="es-NI" dirty="0"/>
              <a:t> y </a:t>
            </a:r>
            <a:r>
              <a:rPr lang="es-NI" dirty="0" err="1"/>
              <a:t>ferreteria</a:t>
            </a:r>
            <a:r>
              <a:rPr lang="es-NI" dirty="0"/>
              <a:t> FRANKLIN. Tesis Monográfica. Estelí, Nicaragua. </a:t>
            </a:r>
          </a:p>
          <a:p>
            <a:r>
              <a:rPr lang="es-NI" dirty="0"/>
              <a:t>Cohen Karen, D., &amp; Asín Lares, E. (2005). Sistemas de información para los negocios: un enfoque de toma de decisiones. México: Mc Graw Hill. </a:t>
            </a:r>
          </a:p>
        </p:txBody>
      </p:sp>
    </p:spTree>
    <p:extLst>
      <p:ext uri="{BB962C8B-B14F-4D97-AF65-F5344CB8AC3E}">
        <p14:creationId xmlns:p14="http://schemas.microsoft.com/office/powerpoint/2010/main" val="1102227986"/>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737360" y="2437670"/>
            <a:ext cx="9767252" cy="12808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NI" sz="4800" b="1" dirty="0"/>
          </a:p>
        </p:txBody>
      </p:sp>
      <p:sp>
        <p:nvSpPr>
          <p:cNvPr id="7" name="CuadroTexto 6"/>
          <p:cNvSpPr txBox="1"/>
          <p:nvPr/>
        </p:nvSpPr>
        <p:spPr>
          <a:xfrm>
            <a:off x="0" y="7097970"/>
            <a:ext cx="2346960" cy="400110"/>
          </a:xfrm>
          <a:prstGeom prst="rect">
            <a:avLst/>
          </a:prstGeom>
          <a:noFill/>
        </p:spPr>
        <p:txBody>
          <a:bodyPr wrap="square" rtlCol="0">
            <a:spAutoFit/>
          </a:bodyPr>
          <a:lstStyle/>
          <a:p>
            <a:r>
              <a:rPr lang="es-ES" sz="1000" dirty="0" smtClean="0"/>
              <a:t>Elaborado por: F. </a:t>
            </a:r>
            <a:r>
              <a:rPr lang="es-ES" sz="1000" dirty="0" err="1" smtClean="0"/>
              <a:t>Llanes</a:t>
            </a:r>
            <a:r>
              <a:rPr lang="es-ES" sz="1000" dirty="0" smtClean="0"/>
              <a:t>, </a:t>
            </a:r>
            <a:r>
              <a:rPr lang="es-ES" sz="1000" dirty="0" err="1" smtClean="0"/>
              <a:t>S.Tinoco</a:t>
            </a:r>
            <a:endParaRPr lang="es-ES" sz="1000" dirty="0" smtClean="0"/>
          </a:p>
          <a:p>
            <a:r>
              <a:rPr lang="es-ES" sz="1000" dirty="0"/>
              <a:t>Adaptado: M. Rizo</a:t>
            </a:r>
          </a:p>
        </p:txBody>
      </p:sp>
      <p:sp>
        <p:nvSpPr>
          <p:cNvPr id="3" name="Rectángulo 2"/>
          <p:cNvSpPr/>
          <p:nvPr/>
        </p:nvSpPr>
        <p:spPr>
          <a:xfrm>
            <a:off x="1936617" y="1133147"/>
            <a:ext cx="9676262" cy="4124206"/>
          </a:xfrm>
          <a:prstGeom prst="rect">
            <a:avLst/>
          </a:prstGeom>
        </p:spPr>
        <p:txBody>
          <a:bodyPr wrap="square">
            <a:spAutoFit/>
          </a:bodyPr>
          <a:lstStyle/>
          <a:p>
            <a:r>
              <a:rPr lang="es-NI" sz="2800" b="1" dirty="0" smtClean="0"/>
              <a:t>Anexos</a:t>
            </a:r>
          </a:p>
          <a:p>
            <a:endParaRPr lang="es-NI" dirty="0" smtClean="0"/>
          </a:p>
          <a:p>
            <a:r>
              <a:rPr lang="es-NI" altLang="es-NI" dirty="0" smtClean="0"/>
              <a:t>Constituyen  </a:t>
            </a:r>
            <a:r>
              <a:rPr lang="es-NI" altLang="es-NI" dirty="0"/>
              <a:t>elementos  adicionales  que  se  excluyen  del  cuerpo  del trabajo y se agregan al final del mismo.</a:t>
            </a:r>
          </a:p>
          <a:p>
            <a:endParaRPr lang="es-NI" dirty="0" smtClean="0"/>
          </a:p>
          <a:p>
            <a:r>
              <a:rPr lang="es-NI" b="1" dirty="0" smtClean="0">
                <a:solidFill>
                  <a:srgbClr val="FF0000"/>
                </a:solidFill>
              </a:rPr>
              <a:t>Ejemplo:</a:t>
            </a:r>
          </a:p>
          <a:p>
            <a:endParaRPr lang="es-NI" dirty="0" smtClean="0"/>
          </a:p>
          <a:p>
            <a:r>
              <a:rPr lang="es-NI" altLang="es-NI" dirty="0"/>
              <a:t>Los modelos  de  instrumentos:  cuestionarios  y  guías  de  entrevista,   ilustraciones, artículos de prensa y cualquier otra información </a:t>
            </a:r>
            <a:r>
              <a:rPr lang="es-NI" altLang="es-NI" dirty="0" smtClean="0"/>
              <a:t>complementaria </a:t>
            </a:r>
            <a:r>
              <a:rPr lang="es-NI" altLang="es-NI" dirty="0"/>
              <a:t>son ejemplos de anexos.</a:t>
            </a:r>
          </a:p>
          <a:p>
            <a:endParaRPr lang="es-NI" dirty="0" smtClean="0"/>
          </a:p>
          <a:p>
            <a:r>
              <a:rPr lang="es-NI" altLang="es-NI" b="1" dirty="0" smtClean="0"/>
              <a:t>Nota: </a:t>
            </a:r>
            <a:r>
              <a:rPr lang="es-NI" altLang="es-NI" dirty="0" smtClean="0"/>
              <a:t>Cuando </a:t>
            </a:r>
            <a:r>
              <a:rPr lang="es-NI" altLang="es-NI" dirty="0"/>
              <a:t>los materiales agregados son </a:t>
            </a:r>
            <a:r>
              <a:rPr lang="es-NI" altLang="es-NI" b="1" dirty="0"/>
              <a:t>elaboración del autor  del proyecto</a:t>
            </a:r>
            <a:r>
              <a:rPr lang="es-NI" altLang="es-NI" dirty="0"/>
              <a:t>, reciben la denominación de apéndices.</a:t>
            </a:r>
          </a:p>
          <a:p>
            <a:endParaRPr lang="es-NI" dirty="0"/>
          </a:p>
        </p:txBody>
      </p:sp>
    </p:spTree>
    <p:extLst>
      <p:ext uri="{BB962C8B-B14F-4D97-AF65-F5344CB8AC3E}">
        <p14:creationId xmlns:p14="http://schemas.microsoft.com/office/powerpoint/2010/main" val="201165893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737360" y="2437670"/>
            <a:ext cx="9767252" cy="128089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NI" sz="4800" b="1" dirty="0"/>
          </a:p>
        </p:txBody>
      </p:sp>
      <p:sp>
        <p:nvSpPr>
          <p:cNvPr id="6" name="Rectángulo 5"/>
          <p:cNvSpPr/>
          <p:nvPr/>
        </p:nvSpPr>
        <p:spPr>
          <a:xfrm>
            <a:off x="2603088" y="2558229"/>
            <a:ext cx="8428911"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dirty="0" smtClean="0">
                <a:ln/>
              </a:rPr>
              <a:t>Gracias por su atención!</a:t>
            </a:r>
            <a:endParaRPr lang="es-NI" sz="5400" b="1" dirty="0"/>
          </a:p>
          <a:p>
            <a:pPr algn="ctr"/>
            <a:endParaRPr lang="es-ES" sz="5400" b="1" cap="none" spc="0" dirty="0">
              <a:ln/>
              <a:solidFill>
                <a:schemeClr val="accent3"/>
              </a:solidFill>
              <a:effectLst/>
            </a:endParaRPr>
          </a:p>
        </p:txBody>
      </p:sp>
      <p:sp>
        <p:nvSpPr>
          <p:cNvPr id="7" name="CuadroTexto 6"/>
          <p:cNvSpPr txBox="1"/>
          <p:nvPr/>
        </p:nvSpPr>
        <p:spPr>
          <a:xfrm>
            <a:off x="0" y="7097970"/>
            <a:ext cx="2346960" cy="400110"/>
          </a:xfrm>
          <a:prstGeom prst="rect">
            <a:avLst/>
          </a:prstGeom>
          <a:noFill/>
        </p:spPr>
        <p:txBody>
          <a:bodyPr wrap="square" rtlCol="0">
            <a:spAutoFit/>
          </a:bodyPr>
          <a:lstStyle/>
          <a:p>
            <a:r>
              <a:rPr lang="es-ES" sz="1000" dirty="0" smtClean="0"/>
              <a:t>Elaborado por: F. </a:t>
            </a:r>
            <a:r>
              <a:rPr lang="es-ES" sz="1000" dirty="0" err="1" smtClean="0"/>
              <a:t>Llanes</a:t>
            </a:r>
            <a:r>
              <a:rPr lang="es-ES" sz="1000" dirty="0" smtClean="0"/>
              <a:t>, </a:t>
            </a:r>
            <a:r>
              <a:rPr lang="es-ES" sz="1000" dirty="0" err="1" smtClean="0"/>
              <a:t>S.Tinoco</a:t>
            </a:r>
            <a:endParaRPr lang="es-ES" sz="1000" dirty="0" smtClean="0"/>
          </a:p>
          <a:p>
            <a:r>
              <a:rPr lang="es-ES" sz="1000" dirty="0"/>
              <a:t>Adaptado: M. Rizo</a:t>
            </a:r>
          </a:p>
        </p:txBody>
      </p:sp>
      <p:pic>
        <p:nvPicPr>
          <p:cNvPr id="1026" name="Picture 2" descr="Resultado de imagen para imagenes de investigacion cientific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629359" y="3574607"/>
            <a:ext cx="2390775"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16390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3081" y="304070"/>
            <a:ext cx="9936480" cy="1280890"/>
          </a:xfrm>
        </p:spPr>
        <p:txBody>
          <a:bodyPr>
            <a:normAutofit fontScale="90000"/>
          </a:bodyPr>
          <a:lstStyle/>
          <a:p>
            <a:r>
              <a:rPr lang="es-NI" sz="4800" b="1" dirty="0"/>
              <a:t>Elementos del diseño metodológico</a:t>
            </a:r>
          </a:p>
        </p:txBody>
      </p:sp>
      <p:sp>
        <p:nvSpPr>
          <p:cNvPr id="3" name="Subtítulo 2"/>
          <p:cNvSpPr>
            <a:spLocks noGrp="1"/>
          </p:cNvSpPr>
          <p:nvPr>
            <p:ph idx="1"/>
          </p:nvPr>
        </p:nvSpPr>
        <p:spPr>
          <a:xfrm>
            <a:off x="2293621" y="1584960"/>
            <a:ext cx="8915400" cy="3777622"/>
          </a:xfrm>
        </p:spPr>
        <p:txBody>
          <a:bodyPr>
            <a:normAutofit fontScale="85000" lnSpcReduction="10000"/>
          </a:bodyPr>
          <a:lstStyle/>
          <a:p>
            <a:r>
              <a:rPr lang="es-NI" sz="3200" dirty="0">
                <a:solidFill>
                  <a:srgbClr val="FF0000"/>
                </a:solidFill>
              </a:rPr>
              <a:t>Ejemplo </a:t>
            </a:r>
            <a:r>
              <a:rPr lang="es-NI" sz="3200" dirty="0" smtClean="0">
                <a:solidFill>
                  <a:srgbClr val="FF0000"/>
                </a:solidFill>
              </a:rPr>
              <a:t>del </a:t>
            </a:r>
            <a:r>
              <a:rPr lang="es-NI" sz="3200" dirty="0">
                <a:solidFill>
                  <a:srgbClr val="FF0000"/>
                </a:solidFill>
              </a:rPr>
              <a:t>tipo de </a:t>
            </a:r>
            <a:r>
              <a:rPr lang="es-NI" sz="3200" dirty="0" smtClean="0">
                <a:solidFill>
                  <a:srgbClr val="FF0000"/>
                </a:solidFill>
              </a:rPr>
              <a:t>investigación:</a:t>
            </a:r>
          </a:p>
          <a:p>
            <a:r>
              <a:rPr lang="es-NI" sz="3200" b="1" dirty="0" smtClean="0">
                <a:solidFill>
                  <a:schemeClr val="tx1"/>
                </a:solidFill>
              </a:rPr>
              <a:t>Primero citar el concepto de investigación aplicada</a:t>
            </a:r>
          </a:p>
          <a:p>
            <a:pPr marL="0" indent="0">
              <a:buNone/>
            </a:pPr>
            <a:endParaRPr lang="es-NI" sz="3200" b="1" dirty="0">
              <a:solidFill>
                <a:schemeClr val="tx1"/>
              </a:solidFill>
            </a:endParaRPr>
          </a:p>
          <a:p>
            <a:pPr algn="just"/>
            <a:r>
              <a:rPr lang="es-NI" sz="3000" dirty="0" smtClean="0">
                <a:solidFill>
                  <a:schemeClr val="tx1"/>
                </a:solidFill>
              </a:rPr>
              <a:t>Se clasifica como investigación aplicada, ya que se aplican los conocimientos informáticos para el desarrollo del sistema propuesto y en general resuelve la necesidad de automatizar los procesos de gestión de recursos humanos en la FAREM Estelí.</a:t>
            </a:r>
          </a:p>
        </p:txBody>
      </p:sp>
    </p:spTree>
    <p:extLst>
      <p:ext uri="{BB962C8B-B14F-4D97-AF65-F5344CB8AC3E}">
        <p14:creationId xmlns:p14="http://schemas.microsoft.com/office/powerpoint/2010/main" val="369781099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44041" y="349790"/>
            <a:ext cx="9767252" cy="1280890"/>
          </a:xfrm>
        </p:spPr>
        <p:txBody>
          <a:bodyPr>
            <a:normAutofit fontScale="90000"/>
          </a:bodyPr>
          <a:lstStyle/>
          <a:p>
            <a:r>
              <a:rPr lang="es-NI" sz="4800" b="1" dirty="0" smtClean="0"/>
              <a:t>Elementos del diseño metodológico</a:t>
            </a:r>
            <a:endParaRPr lang="es-NI" sz="4800" b="1" dirty="0"/>
          </a:p>
        </p:txBody>
      </p:sp>
      <p:sp>
        <p:nvSpPr>
          <p:cNvPr id="3" name="Subtítulo 2"/>
          <p:cNvSpPr>
            <a:spLocks noGrp="1"/>
          </p:cNvSpPr>
          <p:nvPr>
            <p:ph idx="1"/>
          </p:nvPr>
        </p:nvSpPr>
        <p:spPr>
          <a:xfrm>
            <a:off x="2086292" y="1889760"/>
            <a:ext cx="8915400" cy="3777622"/>
          </a:xfrm>
        </p:spPr>
        <p:txBody>
          <a:bodyPr>
            <a:normAutofit fontScale="92500" lnSpcReduction="20000"/>
          </a:bodyPr>
          <a:lstStyle/>
          <a:p>
            <a:r>
              <a:rPr lang="es-NI" sz="3000" dirty="0" smtClean="0">
                <a:solidFill>
                  <a:srgbClr val="FF0000"/>
                </a:solidFill>
              </a:rPr>
              <a:t>Ejemplo del tipo de investigación</a:t>
            </a:r>
          </a:p>
          <a:p>
            <a:r>
              <a:rPr lang="es-NI" sz="2800" b="1" dirty="0">
                <a:solidFill>
                  <a:schemeClr val="tx1"/>
                </a:solidFill>
              </a:rPr>
              <a:t>Primero citar el concepto de investigación </a:t>
            </a:r>
            <a:r>
              <a:rPr lang="es-NI" sz="2800" b="1" dirty="0" smtClean="0">
                <a:solidFill>
                  <a:schemeClr val="tx1"/>
                </a:solidFill>
              </a:rPr>
              <a:t>descriptiva</a:t>
            </a:r>
            <a:endParaRPr lang="es-NI" sz="2800" b="1" dirty="0">
              <a:solidFill>
                <a:schemeClr val="tx1"/>
              </a:solidFill>
            </a:endParaRPr>
          </a:p>
          <a:p>
            <a:endParaRPr lang="es-NI" sz="3000" dirty="0" smtClean="0">
              <a:solidFill>
                <a:srgbClr val="FF0000"/>
              </a:solidFill>
            </a:endParaRPr>
          </a:p>
          <a:p>
            <a:pPr algn="just"/>
            <a:r>
              <a:rPr lang="es-NI" sz="3000" dirty="0" smtClean="0">
                <a:solidFill>
                  <a:schemeClr val="tx1"/>
                </a:solidFill>
              </a:rPr>
              <a:t>También es descriptiva ya que se describen los procesos de los subsistemas de gestión de recursos humanos desarrollados en el software, así como se describe el proceso de análisis y diseño del sistema a implementar.</a:t>
            </a:r>
          </a:p>
        </p:txBody>
      </p:sp>
    </p:spTree>
    <p:extLst>
      <p:ext uri="{BB962C8B-B14F-4D97-AF65-F5344CB8AC3E}">
        <p14:creationId xmlns:p14="http://schemas.microsoft.com/office/powerpoint/2010/main" val="200480560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4332" y="486950"/>
            <a:ext cx="9860280" cy="1280890"/>
          </a:xfrm>
        </p:spPr>
        <p:txBody>
          <a:bodyPr>
            <a:normAutofit fontScale="90000"/>
          </a:bodyPr>
          <a:lstStyle/>
          <a:p>
            <a:r>
              <a:rPr lang="es-NI" sz="4800" b="1" dirty="0"/>
              <a:t>Elementos del diseño metodológico</a:t>
            </a:r>
          </a:p>
        </p:txBody>
      </p:sp>
      <p:sp>
        <p:nvSpPr>
          <p:cNvPr id="3" name="Subtítulo 2"/>
          <p:cNvSpPr>
            <a:spLocks noGrp="1"/>
          </p:cNvSpPr>
          <p:nvPr>
            <p:ph idx="1"/>
          </p:nvPr>
        </p:nvSpPr>
        <p:spPr>
          <a:xfrm>
            <a:off x="2116772" y="1905000"/>
            <a:ext cx="8915400" cy="3777622"/>
          </a:xfrm>
        </p:spPr>
        <p:txBody>
          <a:bodyPr>
            <a:normAutofit/>
          </a:bodyPr>
          <a:lstStyle/>
          <a:p>
            <a:pPr algn="just"/>
            <a:r>
              <a:rPr lang="es-NI" sz="3000" dirty="0" smtClean="0">
                <a:solidFill>
                  <a:srgbClr val="FF0000"/>
                </a:solidFill>
              </a:rPr>
              <a:t>Ejemplo de alcance:</a:t>
            </a:r>
            <a:endParaRPr lang="es-NI" sz="3000" dirty="0">
              <a:solidFill>
                <a:srgbClr val="FF0000"/>
              </a:solidFill>
            </a:endParaRPr>
          </a:p>
          <a:p>
            <a:pPr algn="just"/>
            <a:r>
              <a:rPr lang="es-NI" sz="3000" dirty="0" smtClean="0">
                <a:solidFill>
                  <a:schemeClr val="tx1"/>
                </a:solidFill>
              </a:rPr>
              <a:t>Esta investigación describe el análisis, diseño e implementación de un sistema de información integrado con procesos estandarizados que será implementado en la Facultad Regional Multidisciplinaria de Estelí.</a:t>
            </a:r>
          </a:p>
          <a:p>
            <a:pPr algn="just"/>
            <a:endParaRPr lang="es-NI" sz="3000" dirty="0"/>
          </a:p>
          <a:p>
            <a:pPr algn="just"/>
            <a:endParaRPr lang="es-NI" sz="3000" dirty="0" smtClean="0"/>
          </a:p>
          <a:p>
            <a:pPr marL="457200" indent="-457200">
              <a:buFont typeface="Arial" panose="020B0604020202020204" pitchFamily="34" charset="0"/>
              <a:buChar char="•"/>
            </a:pPr>
            <a:endParaRPr lang="es-NI" sz="3000" dirty="0"/>
          </a:p>
        </p:txBody>
      </p:sp>
    </p:spTree>
    <p:extLst>
      <p:ext uri="{BB962C8B-B14F-4D97-AF65-F5344CB8AC3E}">
        <p14:creationId xmlns:p14="http://schemas.microsoft.com/office/powerpoint/2010/main" val="414903933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3081" y="624110"/>
            <a:ext cx="9721532" cy="1280890"/>
          </a:xfrm>
        </p:spPr>
        <p:txBody>
          <a:bodyPr>
            <a:normAutofit fontScale="90000"/>
          </a:bodyPr>
          <a:lstStyle/>
          <a:p>
            <a:r>
              <a:rPr lang="es-NI" sz="4800" b="1" dirty="0"/>
              <a:t>Elementos del diseño metodológico</a:t>
            </a:r>
          </a:p>
        </p:txBody>
      </p:sp>
      <p:sp>
        <p:nvSpPr>
          <p:cNvPr id="3" name="Subtítulo 2"/>
          <p:cNvSpPr>
            <a:spLocks noGrp="1"/>
          </p:cNvSpPr>
          <p:nvPr>
            <p:ph idx="1"/>
          </p:nvPr>
        </p:nvSpPr>
        <p:spPr/>
        <p:txBody>
          <a:bodyPr>
            <a:normAutofit fontScale="92500" lnSpcReduction="20000"/>
          </a:bodyPr>
          <a:lstStyle/>
          <a:p>
            <a:r>
              <a:rPr lang="es-NI" sz="3000" dirty="0" smtClean="0">
                <a:solidFill>
                  <a:srgbClr val="FF0000"/>
                </a:solidFill>
              </a:rPr>
              <a:t>Ejemplo de la unidad de análisis</a:t>
            </a:r>
          </a:p>
          <a:p>
            <a:pPr algn="just"/>
            <a:r>
              <a:rPr lang="es-NI" sz="3000" dirty="0" smtClean="0">
                <a:solidFill>
                  <a:schemeClr val="tx1"/>
                </a:solidFill>
              </a:rPr>
              <a:t>La unidad de análisis es el sistema que se ha desarrollado</a:t>
            </a:r>
            <a:r>
              <a:rPr lang="es-NI" sz="3000" b="1" dirty="0" smtClean="0"/>
              <a:t>. </a:t>
            </a:r>
            <a:r>
              <a:rPr lang="es-NI" sz="3000" b="1" i="1" dirty="0" smtClean="0"/>
              <a:t>El sistema de información para el control de Planeación, Compensaciones e Higiene y Seguridad de Recursos Humanos</a:t>
            </a:r>
            <a:r>
              <a:rPr lang="es-NI" sz="3000" b="1" dirty="0" smtClean="0"/>
              <a:t> </a:t>
            </a:r>
            <a:r>
              <a:rPr lang="es-NI" sz="3000" dirty="0" smtClean="0">
                <a:solidFill>
                  <a:schemeClr val="tx1"/>
                </a:solidFill>
              </a:rPr>
              <a:t>posee como características principales: </a:t>
            </a:r>
          </a:p>
          <a:p>
            <a:pPr marL="457200" indent="-457200" algn="just">
              <a:buFont typeface="Wingdings" panose="05000000000000000000" pitchFamily="2" charset="2"/>
              <a:buChar char="ü"/>
            </a:pPr>
            <a:r>
              <a:rPr lang="es-NI" sz="3000" dirty="0" smtClean="0">
                <a:solidFill>
                  <a:schemeClr val="tx1"/>
                </a:solidFill>
              </a:rPr>
              <a:t>Es un sistema integrado por tres subsistemas independientes, diseñados y programados para funcionar en red.</a:t>
            </a:r>
          </a:p>
        </p:txBody>
      </p:sp>
    </p:spTree>
    <p:extLst>
      <p:ext uri="{BB962C8B-B14F-4D97-AF65-F5344CB8AC3E}">
        <p14:creationId xmlns:p14="http://schemas.microsoft.com/office/powerpoint/2010/main" val="21497759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p:txBody>
          <a:bodyPr>
            <a:normAutofit fontScale="92500" lnSpcReduction="10000"/>
          </a:bodyPr>
          <a:lstStyle/>
          <a:p>
            <a:r>
              <a:rPr lang="es-NI" sz="3000" dirty="0" smtClean="0">
                <a:solidFill>
                  <a:srgbClr val="FF0000"/>
                </a:solidFill>
              </a:rPr>
              <a:t>…Unidad de análisis</a:t>
            </a:r>
          </a:p>
          <a:p>
            <a:pPr marL="457200" indent="-457200" algn="just">
              <a:buFont typeface="Wingdings" panose="05000000000000000000" pitchFamily="2" charset="2"/>
              <a:buChar char="ü"/>
            </a:pPr>
            <a:r>
              <a:rPr lang="es-NI" sz="3000" dirty="0" smtClean="0">
                <a:solidFill>
                  <a:schemeClr val="tx1"/>
                </a:solidFill>
              </a:rPr>
              <a:t>La estandarización de sus procesos puede ser adaptado a cualquier organización, independientemente de su quehacer principal, </a:t>
            </a:r>
            <a:r>
              <a:rPr lang="es-NI" sz="3000" dirty="0" smtClean="0">
                <a:solidFill>
                  <a:srgbClr val="FF0000"/>
                </a:solidFill>
              </a:rPr>
              <a:t>es flexible </a:t>
            </a:r>
            <a:r>
              <a:rPr lang="es-NI" sz="3000" dirty="0" smtClean="0">
                <a:solidFill>
                  <a:schemeClr val="tx1"/>
                </a:solidFill>
              </a:rPr>
              <a:t>porque permite a los usuarios finales la modificación de todo lo que este sujeto a cambio sin necesidad del personal especializado y </a:t>
            </a:r>
            <a:r>
              <a:rPr lang="es-NI" sz="3000" dirty="0" smtClean="0">
                <a:solidFill>
                  <a:srgbClr val="FF0000"/>
                </a:solidFill>
              </a:rPr>
              <a:t>es seguro </a:t>
            </a:r>
            <a:r>
              <a:rPr lang="es-NI" sz="3000" dirty="0" smtClean="0">
                <a:solidFill>
                  <a:schemeClr val="tx1"/>
                </a:solidFill>
              </a:rPr>
              <a:t>en  cuanto a integridad y acceso a las bases de datos.</a:t>
            </a:r>
          </a:p>
        </p:txBody>
      </p:sp>
      <p:sp>
        <p:nvSpPr>
          <p:cNvPr id="5" name="Título 1"/>
          <p:cNvSpPr txBox="1">
            <a:spLocks/>
          </p:cNvSpPr>
          <p:nvPr/>
        </p:nvSpPr>
        <p:spPr>
          <a:xfrm>
            <a:off x="1844041" y="349790"/>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smtClean="0"/>
              <a:t>Elementos del diseño metodológico</a:t>
            </a:r>
            <a:endParaRPr lang="es-NI" sz="4800" b="1" dirty="0"/>
          </a:p>
        </p:txBody>
      </p:sp>
    </p:spTree>
    <p:extLst>
      <p:ext uri="{BB962C8B-B14F-4D97-AF65-F5344CB8AC3E}">
        <p14:creationId xmlns:p14="http://schemas.microsoft.com/office/powerpoint/2010/main" val="370891851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idx="1"/>
          </p:nvPr>
        </p:nvSpPr>
        <p:spPr>
          <a:xfrm>
            <a:off x="2528252" y="1630680"/>
            <a:ext cx="8915400" cy="3777622"/>
          </a:xfrm>
        </p:spPr>
        <p:txBody>
          <a:bodyPr>
            <a:normAutofit fontScale="85000" lnSpcReduction="20000"/>
          </a:bodyPr>
          <a:lstStyle/>
          <a:p>
            <a:r>
              <a:rPr lang="es-NI" sz="3000" dirty="0" smtClean="0">
                <a:solidFill>
                  <a:srgbClr val="FF0000"/>
                </a:solidFill>
              </a:rPr>
              <a:t>Ejemplo del uso de los métodos</a:t>
            </a:r>
          </a:p>
          <a:p>
            <a:r>
              <a:rPr lang="es-NI" sz="2800" b="1" dirty="0">
                <a:solidFill>
                  <a:schemeClr val="tx1"/>
                </a:solidFill>
              </a:rPr>
              <a:t>Primero citar el concepto </a:t>
            </a:r>
            <a:r>
              <a:rPr lang="es-NI" sz="2800" b="1" dirty="0" smtClean="0">
                <a:solidFill>
                  <a:schemeClr val="tx1"/>
                </a:solidFill>
              </a:rPr>
              <a:t>del método a utilizar.</a:t>
            </a:r>
            <a:endParaRPr lang="es-NI" sz="2800" b="1" dirty="0">
              <a:solidFill>
                <a:schemeClr val="tx1"/>
              </a:solidFill>
            </a:endParaRPr>
          </a:p>
          <a:p>
            <a:endParaRPr lang="es-NI" sz="3000" dirty="0" smtClean="0">
              <a:solidFill>
                <a:srgbClr val="FF0000"/>
              </a:solidFill>
            </a:endParaRPr>
          </a:p>
          <a:p>
            <a:pPr algn="just"/>
            <a:r>
              <a:rPr lang="es-NI" sz="3000" dirty="0" smtClean="0">
                <a:solidFill>
                  <a:schemeClr val="tx1"/>
                </a:solidFill>
              </a:rPr>
              <a:t>Se emplearon métodos generales de investigación tales como:</a:t>
            </a:r>
          </a:p>
          <a:p>
            <a:pPr marL="0" indent="0" algn="just">
              <a:buNone/>
            </a:pPr>
            <a:r>
              <a:rPr lang="es-NI" sz="3000" u="sng" dirty="0" smtClean="0"/>
              <a:t>Deductivo-inductivo</a:t>
            </a:r>
            <a:r>
              <a:rPr lang="es-NI" sz="3000" dirty="0" smtClean="0"/>
              <a:t>, porque se partió de aspectos generales para llegar a conclusiones particulares. Primero se estudiaron las tecnologías agrícolas y luego se relacionó con los estudios realizados en las comunidades.</a:t>
            </a:r>
            <a:endParaRPr lang="es-NI" sz="3000" dirty="0" smtClean="0">
              <a:solidFill>
                <a:schemeClr val="tx1"/>
              </a:solidFill>
            </a:endParaRPr>
          </a:p>
          <a:p>
            <a:pPr marL="0" indent="0">
              <a:buNone/>
            </a:pPr>
            <a:endParaRPr lang="es-NI" sz="3000" dirty="0"/>
          </a:p>
        </p:txBody>
      </p:sp>
      <p:sp>
        <p:nvSpPr>
          <p:cNvPr id="5" name="Título 1"/>
          <p:cNvSpPr txBox="1">
            <a:spLocks/>
          </p:cNvSpPr>
          <p:nvPr/>
        </p:nvSpPr>
        <p:spPr>
          <a:xfrm>
            <a:off x="1844041" y="349790"/>
            <a:ext cx="9767252"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NI" sz="4800" b="1" smtClean="0"/>
              <a:t>Elementos del diseño metodológico</a:t>
            </a:r>
            <a:endParaRPr lang="es-NI" sz="4800" b="1" dirty="0"/>
          </a:p>
        </p:txBody>
      </p:sp>
    </p:spTree>
    <p:extLst>
      <p:ext uri="{BB962C8B-B14F-4D97-AF65-F5344CB8AC3E}">
        <p14:creationId xmlns:p14="http://schemas.microsoft.com/office/powerpoint/2010/main" val="255026585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Espiral">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1071</TotalTime>
  <Words>2539</Words>
  <Application>Microsoft Office PowerPoint</Application>
  <PresentationFormat>Panorámica</PresentationFormat>
  <Paragraphs>233</Paragraphs>
  <Slides>34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Arial</vt:lpstr>
      <vt:lpstr>Calibri</vt:lpstr>
      <vt:lpstr>Century Gothic</vt:lpstr>
      <vt:lpstr>Wingdings</vt:lpstr>
      <vt:lpstr>Wingdings 3</vt:lpstr>
      <vt:lpstr>Espiral</vt:lpstr>
      <vt:lpstr>El diseño metodológico</vt:lpstr>
      <vt:lpstr>¿Qué es un diseño metodológico?</vt:lpstr>
      <vt:lpstr>Elementos del diseño metodológico</vt:lpstr>
      <vt:lpstr>Elementos del diseño metodológico</vt:lpstr>
      <vt:lpstr>Elementos del diseño metodológico</vt:lpstr>
      <vt:lpstr>Elementos del diseño metodológico</vt:lpstr>
      <vt:lpstr>Elementos del diseño metodológico</vt:lpstr>
      <vt:lpstr>Presentación de PowerPoint</vt:lpstr>
      <vt:lpstr>Presentación de PowerPoint</vt:lpstr>
      <vt:lpstr>Presentación de PowerPoint</vt:lpstr>
      <vt:lpstr>Presentación de PowerPoint</vt:lpstr>
      <vt:lpstr>Elementos del diseño metodológico</vt:lpstr>
      <vt:lpstr>Elementos del diseño metodológico</vt:lpstr>
      <vt:lpstr>Elementos del diseño metodológico</vt:lpstr>
      <vt:lpstr>Elementos del diseño metodológico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Aspectos Importantes</vt:lpstr>
      <vt:lpstr>Aspectos Administrativos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Metodológico</dc:title>
  <dc:creator>Sonia Tinoco Meza</dc:creator>
  <cp:lastModifiedBy>Marlene Rizo</cp:lastModifiedBy>
  <cp:revision>70</cp:revision>
  <cp:lastPrinted>2015-04-21T15:31:00Z</cp:lastPrinted>
  <dcterms:created xsi:type="dcterms:W3CDTF">2015-04-21T01:20:32Z</dcterms:created>
  <dcterms:modified xsi:type="dcterms:W3CDTF">2017-05-09T14:36:44Z</dcterms:modified>
</cp:coreProperties>
</file>