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embeddedFontLst>
    <p:embeddedFont>
      <p:font typeface="Lato" panose="020F0502020204030203" pitchFamily="34" charset="77"/>
      <p:regular r:id="rId37"/>
      <p:bold r:id="rId38"/>
      <p:italic r:id="rId39"/>
      <p:boldItalic r:id="rId40"/>
    </p:embeddedFont>
    <p:embeddedFont>
      <p:font typeface="Montserrat" pitchFamily="2" charset="77"/>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p:cViewPr varScale="1">
        <p:scale>
          <a:sx n="142" d="100"/>
          <a:sy n="142" d="100"/>
        </p:scale>
        <p:origin x="76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ba4db8d10b_0_4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ba4db8d10b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ba4db8d10b_0_3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ba4db8d10b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ba4db8d10b_0_3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ba4db8d10b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ba4db8d10b_0_4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ba4db8d10b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ba4db8d10b_0_4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ba4db8d10b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a4db8d10b_0_4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a4db8d10b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ba4db8d10b_0_4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ba4db8d10b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ba4db8d10b_0_4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ba4db8d10b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ba4db8d10b_0_5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ba4db8d10b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ba4db8d10b_0_5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ba4db8d10b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ba4db8d10b_0_4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ba4db8d10b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ba4db8d10b_0_4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ba4db8d10b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ba4db8d10b_0_4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ba4db8d10b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ba4db8d10b_0_5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ba4db8d10b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ba4db8d10b_0_5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ba4db8d10b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ba4db8d10b_0_6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ba4db8d10b_0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ba4db8d10b_0_5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ba4db8d10b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ba4db8d10b_0_5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ba4db8d10b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ba4db8d10b_0_4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ba4db8d10b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ba4db8d10b_0_5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ba4db8d10b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ba4db8d10b_0_5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ba4db8d10b_0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a4db8d10b_0_3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a4db8d10b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ba4db8d10b_0_5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ba4db8d10b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ba4db8d10b_0_5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ba4db8d10b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ba4db8d10b_0_5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ba4db8d10b_0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ba4db8d10b_0_5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ba4db8d10b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ba4db8d10b_0_5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ba4db8d10b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ba4db8d10b_0_3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ba4db8d10b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ba4db8d10b_0_3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ba4db8d10b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a4db8d10b_0_3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a4db8d10b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ba4db8d10b_0_3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ba4db8d10b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ba4db8d10b_0_4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ba4db8d10b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ba4db8d10b_0_4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ba4db8d10b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slide" Target="slide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docs.oracle.com/javafx/2/get_started/jfxpub-get_started.htm"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Assignment 6 Guideline</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t>CSE205 @ ASU. </a:t>
            </a:r>
          </a:p>
          <a:p>
            <a:pPr marL="0" lvl="0" indent="0" algn="l" rtl="0">
              <a:spcBef>
                <a:spcPts val="0"/>
              </a:spcBef>
              <a:spcAft>
                <a:spcPts val="0"/>
              </a:spcAft>
              <a:buNone/>
            </a:pPr>
            <a:r>
              <a:rPr lang="en" dirty="0"/>
              <a:t>Winston Smith &amp; Cheng-Yu</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title"/>
          </p:nvPr>
        </p:nvSpPr>
        <p:spPr>
          <a:xfrm>
            <a:off x="1297500" y="393750"/>
            <a:ext cx="7493100" cy="149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Prototype: Follow your design and lay some code out in the Java files</a:t>
            </a:r>
            <a:endParaRPr/>
          </a:p>
        </p:txBody>
      </p:sp>
      <p:sp>
        <p:nvSpPr>
          <p:cNvPr id="191" name="Google Shape;191;p22"/>
          <p:cNvSpPr txBox="1">
            <a:spLocks noGrp="1"/>
          </p:cNvSpPr>
          <p:nvPr>
            <p:ph type="body" idx="1"/>
          </p:nvPr>
        </p:nvSpPr>
        <p:spPr>
          <a:xfrm>
            <a:off x="1297500" y="1972550"/>
            <a:ext cx="3798900" cy="283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For GUI templates, keep comments about the hierarchy and order. For example, in GeneratePane.java, </a:t>
            </a:r>
            <a:endParaRPr/>
          </a:p>
          <a:p>
            <a:pPr marL="457200" lvl="0" indent="-311150" algn="l" rtl="0">
              <a:spcBef>
                <a:spcPts val="1200"/>
              </a:spcBef>
              <a:spcAft>
                <a:spcPts val="0"/>
              </a:spcAft>
              <a:buSzPts val="1300"/>
              <a:buChar char="●"/>
            </a:pPr>
            <a:r>
              <a:rPr lang="en"/>
              <a:t>Initialize 3 + 1 Labels, and 3 TextFields</a:t>
            </a:r>
            <a:endParaRPr/>
          </a:p>
          <a:p>
            <a:pPr marL="457200" lvl="0" indent="-311150" algn="l" rtl="0">
              <a:spcBef>
                <a:spcPts val="0"/>
              </a:spcBef>
              <a:spcAft>
                <a:spcPts val="0"/>
              </a:spcAft>
              <a:buSzPts val="1300"/>
              <a:buChar char="●"/>
            </a:pPr>
            <a:r>
              <a:rPr lang="en"/>
              <a:t>Initialize 1 Button</a:t>
            </a:r>
            <a:endParaRPr/>
          </a:p>
          <a:p>
            <a:pPr marL="457200" lvl="0" indent="-311150" algn="l" rtl="0">
              <a:spcBef>
                <a:spcPts val="0"/>
              </a:spcBef>
              <a:spcAft>
                <a:spcPts val="0"/>
              </a:spcAft>
              <a:buSzPts val="1300"/>
              <a:buChar char="●"/>
            </a:pPr>
            <a:r>
              <a:rPr lang="en"/>
              <a:t>Initialize 1 TextArea</a:t>
            </a:r>
            <a:endParaRPr/>
          </a:p>
          <a:p>
            <a:pPr marL="457200" lvl="0" indent="-311150" algn="l" rtl="0">
              <a:spcBef>
                <a:spcPts val="0"/>
              </a:spcBef>
              <a:spcAft>
                <a:spcPts val="0"/>
              </a:spcAft>
              <a:buSzPts val="1300"/>
              <a:buChar char="●"/>
            </a:pPr>
            <a:r>
              <a:rPr lang="en"/>
              <a:t>Initialize 1 GridPane, 2 VBox</a:t>
            </a:r>
            <a:endParaRPr/>
          </a:p>
          <a:p>
            <a:pPr marL="0" lvl="0" indent="0" algn="l" rtl="0">
              <a:spcBef>
                <a:spcPts val="1200"/>
              </a:spcBef>
              <a:spcAft>
                <a:spcPts val="1200"/>
              </a:spcAft>
              <a:buNone/>
            </a:pPr>
            <a:r>
              <a:rPr lang="en"/>
              <a:t>Afterward, think about how to add things to the right places. That is to ask:” which element should contain which elements?”</a:t>
            </a:r>
            <a:endParaRPr/>
          </a:p>
        </p:txBody>
      </p:sp>
      <p:pic>
        <p:nvPicPr>
          <p:cNvPr id="192" name="Google Shape;192;p22"/>
          <p:cNvPicPr preferRelativeResize="0"/>
          <p:nvPr/>
        </p:nvPicPr>
        <p:blipFill rotWithShape="1">
          <a:blip r:embed="rId3">
            <a:alphaModFix/>
          </a:blip>
          <a:srcRect t="-2040" b="2040"/>
          <a:stretch/>
        </p:blipFill>
        <p:spPr>
          <a:xfrm>
            <a:off x="5150650" y="2095488"/>
            <a:ext cx="3640077" cy="2098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solidFill>
                  <a:srgbClr val="FFFFFF"/>
                </a:solidFill>
              </a:rPr>
              <a:t>Something to Note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files are provided?</a:t>
            </a:r>
            <a:endParaRPr/>
          </a:p>
        </p:txBody>
      </p:sp>
      <p:sp>
        <p:nvSpPr>
          <p:cNvPr id="203" name="Google Shape;203;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 sz="1400"/>
              <a:t>Assignment6.java</a:t>
            </a:r>
            <a:endParaRPr sz="1400"/>
          </a:p>
          <a:p>
            <a:pPr marL="914400" lvl="1" indent="-304800" algn="l" rtl="0">
              <a:lnSpc>
                <a:spcPct val="150000"/>
              </a:lnSpc>
              <a:spcBef>
                <a:spcPts val="0"/>
              </a:spcBef>
              <a:spcAft>
                <a:spcPts val="0"/>
              </a:spcAft>
              <a:buSzPts val="1200"/>
              <a:buChar char="○"/>
            </a:pPr>
            <a:r>
              <a:rPr lang="en" sz="1200"/>
              <a:t>This is the major top-level controller that organizes everything.</a:t>
            </a:r>
            <a:endParaRPr sz="1200"/>
          </a:p>
          <a:p>
            <a:pPr marL="914400" lvl="1" indent="-304800" algn="l" rtl="0">
              <a:lnSpc>
                <a:spcPct val="150000"/>
              </a:lnSpc>
              <a:spcBef>
                <a:spcPts val="0"/>
              </a:spcBef>
              <a:spcAft>
                <a:spcPts val="0"/>
              </a:spcAft>
              <a:buSzPts val="1200"/>
              <a:buChar char="○"/>
            </a:pPr>
            <a:r>
              <a:rPr lang="en" sz="1200"/>
              <a:t>You don’t need to make any changes. But you should read through and see how it works.</a:t>
            </a:r>
            <a:endParaRPr sz="1200"/>
          </a:p>
          <a:p>
            <a:pPr marL="914400" lvl="1" indent="-304800" algn="l" rtl="0">
              <a:lnSpc>
                <a:spcPct val="150000"/>
              </a:lnSpc>
              <a:spcBef>
                <a:spcPts val="0"/>
              </a:spcBef>
              <a:spcAft>
                <a:spcPts val="0"/>
              </a:spcAft>
              <a:buSzPts val="1200"/>
              <a:buChar char="○"/>
            </a:pPr>
            <a:r>
              <a:rPr lang="en" sz="1200"/>
              <a:t>Pay attention to how it organize </a:t>
            </a:r>
            <a:r>
              <a:rPr lang="en" sz="1200" b="1">
                <a:solidFill>
                  <a:schemeClr val="accent2"/>
                </a:solidFill>
              </a:rPr>
              <a:t>SelectPane </a:t>
            </a:r>
            <a:r>
              <a:rPr lang="en" sz="1200"/>
              <a:t>and </a:t>
            </a:r>
            <a:r>
              <a:rPr lang="en" sz="1200" b="1">
                <a:solidFill>
                  <a:schemeClr val="accent2"/>
                </a:solidFill>
              </a:rPr>
              <a:t>GeneratePaner</a:t>
            </a:r>
            <a:endParaRPr sz="1200" b="1">
              <a:solidFill>
                <a:schemeClr val="accent2"/>
              </a:solidFill>
            </a:endParaRPr>
          </a:p>
          <a:p>
            <a:pPr marL="457200" lvl="0" indent="-317500" algn="l" rtl="0">
              <a:lnSpc>
                <a:spcPct val="150000"/>
              </a:lnSpc>
              <a:spcBef>
                <a:spcPts val="0"/>
              </a:spcBef>
              <a:spcAft>
                <a:spcPts val="0"/>
              </a:spcAft>
              <a:buSzPts val="1400"/>
              <a:buChar char="●"/>
            </a:pPr>
            <a:r>
              <a:rPr lang="en" sz="1400"/>
              <a:t>Department.java</a:t>
            </a:r>
            <a:endParaRPr sz="1400"/>
          </a:p>
          <a:p>
            <a:pPr marL="914400" lvl="1" indent="-304800" algn="l" rtl="0">
              <a:lnSpc>
                <a:spcPct val="150000"/>
              </a:lnSpc>
              <a:spcBef>
                <a:spcPts val="0"/>
              </a:spcBef>
              <a:spcAft>
                <a:spcPts val="0"/>
              </a:spcAft>
              <a:buSzPts val="1200"/>
              <a:buChar char="○"/>
            </a:pPr>
            <a:r>
              <a:rPr lang="en" sz="1200"/>
              <a:t>This is the core data model.</a:t>
            </a:r>
            <a:endParaRPr sz="1200"/>
          </a:p>
          <a:p>
            <a:pPr marL="914400" lvl="1" indent="-304800" algn="l" rtl="0">
              <a:lnSpc>
                <a:spcPct val="150000"/>
              </a:lnSpc>
              <a:spcBef>
                <a:spcPts val="0"/>
              </a:spcBef>
              <a:spcAft>
                <a:spcPts val="0"/>
              </a:spcAft>
              <a:buSzPts val="1200"/>
              <a:buChar char="○"/>
            </a:pPr>
            <a:r>
              <a:rPr lang="en" sz="1200"/>
              <a:t>You don’t need to make any changes here. But, again, please read through it and think about its relationship with the other elements (See </a:t>
            </a:r>
            <a:r>
              <a:rPr lang="en" sz="1200" u="sng">
                <a:solidFill>
                  <a:schemeClr val="hlink"/>
                </a:solidFill>
                <a:hlinkClick r:id="rId3" action="ppaction://hlinksldjump"/>
              </a:rPr>
              <a:t>Slide 8: Data Model: Which part of the program store/need the data?</a:t>
            </a:r>
            <a:r>
              <a:rPr lang="en" sz="1200"/>
              <a:t>).</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files are provided?</a:t>
            </a:r>
            <a:endParaRPr/>
          </a:p>
        </p:txBody>
      </p:sp>
      <p:sp>
        <p:nvSpPr>
          <p:cNvPr id="209" name="Google Shape;209;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en" sz="1400"/>
              <a:t>GeneratePane.java (</a:t>
            </a:r>
            <a:r>
              <a:rPr lang="en" sz="1000" u="sng">
                <a:solidFill>
                  <a:schemeClr val="hlink"/>
                </a:solidFill>
                <a:hlinkClick r:id="rId3" action="ppaction://hlinksldjump"/>
              </a:rPr>
              <a:t>Slide 6: Template: What do we want to see on the window? (GeneratePane.java)</a:t>
            </a:r>
            <a:r>
              <a:rPr lang="en" sz="1400"/>
              <a:t>)</a:t>
            </a:r>
            <a:endParaRPr sz="1400"/>
          </a:p>
          <a:p>
            <a:pPr marL="914400" lvl="1" indent="-304800" algn="l" rtl="0">
              <a:lnSpc>
                <a:spcPct val="150000"/>
              </a:lnSpc>
              <a:spcBef>
                <a:spcPts val="0"/>
              </a:spcBef>
              <a:spcAft>
                <a:spcPts val="0"/>
              </a:spcAft>
              <a:buSzPts val="1200"/>
              <a:buChar char="○"/>
            </a:pPr>
            <a:r>
              <a:rPr lang="en" sz="1200"/>
              <a:t>Create the GUI for “Add Departments”</a:t>
            </a:r>
            <a:endParaRPr sz="1200"/>
          </a:p>
          <a:p>
            <a:pPr marL="914400" lvl="1" indent="-304800" algn="l" rtl="0">
              <a:lnSpc>
                <a:spcPct val="150000"/>
              </a:lnSpc>
              <a:spcBef>
                <a:spcPts val="0"/>
              </a:spcBef>
              <a:spcAft>
                <a:spcPts val="0"/>
              </a:spcAft>
              <a:buSzPts val="1200"/>
              <a:buChar char="○"/>
            </a:pPr>
            <a:r>
              <a:rPr lang="en" sz="1200"/>
              <a:t>Allow the user to add a new Department object </a:t>
            </a:r>
            <a:endParaRPr sz="1200"/>
          </a:p>
          <a:p>
            <a:pPr marL="914400" lvl="1" indent="-304800" algn="l" rtl="0">
              <a:lnSpc>
                <a:spcPct val="150000"/>
              </a:lnSpc>
              <a:spcBef>
                <a:spcPts val="0"/>
              </a:spcBef>
              <a:spcAft>
                <a:spcPts val="0"/>
              </a:spcAft>
              <a:buSzPts val="1200"/>
              <a:buChar char="○"/>
            </a:pPr>
            <a:r>
              <a:rPr lang="en" sz="1200"/>
              <a:t>Allow the user view the stored Department objects.</a:t>
            </a:r>
            <a:endParaRPr sz="1200"/>
          </a:p>
          <a:p>
            <a:pPr marL="457200" lvl="0" indent="-317500" algn="l" rtl="0">
              <a:lnSpc>
                <a:spcPct val="150000"/>
              </a:lnSpc>
              <a:spcBef>
                <a:spcPts val="0"/>
              </a:spcBef>
              <a:spcAft>
                <a:spcPts val="0"/>
              </a:spcAft>
              <a:buSzPts val="1400"/>
              <a:buChar char="●"/>
            </a:pPr>
            <a:r>
              <a:rPr lang="en" sz="1400"/>
              <a:t>SelectPane.java (</a:t>
            </a:r>
            <a:r>
              <a:rPr lang="en" sz="1000" u="sng">
                <a:solidFill>
                  <a:schemeClr val="hlink"/>
                </a:solidFill>
                <a:hlinkClick r:id="rId4" action="ppaction://hlinksldjump"/>
              </a:rPr>
              <a:t>Slide 7: Template: What do we want to see on the window? (SelectPane.java)</a:t>
            </a:r>
            <a:r>
              <a:rPr lang="en" sz="1400"/>
              <a:t>)</a:t>
            </a:r>
            <a:endParaRPr sz="1400"/>
          </a:p>
          <a:p>
            <a:pPr marL="914400" lvl="1" indent="-304800" algn="l" rtl="0">
              <a:lnSpc>
                <a:spcPct val="150000"/>
              </a:lnSpc>
              <a:spcBef>
                <a:spcPts val="0"/>
              </a:spcBef>
              <a:spcAft>
                <a:spcPts val="0"/>
              </a:spcAft>
              <a:buSzPts val="1200"/>
              <a:buChar char="○"/>
            </a:pPr>
            <a:r>
              <a:rPr lang="en" sz="1200"/>
              <a:t>Create the GUI for “Select Department(s)”</a:t>
            </a:r>
            <a:endParaRPr sz="1200"/>
          </a:p>
          <a:p>
            <a:pPr marL="914400" lvl="1" indent="-304800" algn="l" rtl="0">
              <a:lnSpc>
                <a:spcPct val="150000"/>
              </a:lnSpc>
              <a:spcBef>
                <a:spcPts val="0"/>
              </a:spcBef>
              <a:spcAft>
                <a:spcPts val="0"/>
              </a:spcAft>
              <a:buSzPts val="1200"/>
              <a:buChar char="○"/>
            </a:pPr>
            <a:r>
              <a:rPr lang="en" sz="1200"/>
              <a:t>Allow the user to view the stored Department objects </a:t>
            </a:r>
            <a:endParaRPr sz="1200"/>
          </a:p>
          <a:p>
            <a:pPr marL="914400" lvl="1" indent="-304800" algn="l" rtl="0">
              <a:lnSpc>
                <a:spcPct val="150000"/>
              </a:lnSpc>
              <a:spcBef>
                <a:spcPts val="0"/>
              </a:spcBef>
              <a:spcAft>
                <a:spcPts val="0"/>
              </a:spcAft>
              <a:buSzPts val="1200"/>
              <a:buChar char="○"/>
            </a:pPr>
            <a:r>
              <a:rPr lang="en" sz="1200"/>
              <a:t>Allow the user to select to compute the total number of faculty.</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Something to Note</a:t>
            </a:r>
            <a:endParaRPr/>
          </a:p>
        </p:txBody>
      </p:sp>
      <p:sp>
        <p:nvSpPr>
          <p:cNvPr id="215" name="Google Shape;215;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en" sz="1400"/>
              <a:t>We do not worry a</a:t>
            </a:r>
            <a:r>
              <a:rPr lang="en"/>
              <a:t>bout the style of your GUI.</a:t>
            </a:r>
            <a:endParaRPr/>
          </a:p>
          <a:p>
            <a:pPr marL="914400" lvl="1" indent="-317500" algn="l" rtl="0">
              <a:lnSpc>
                <a:spcPct val="150000"/>
              </a:lnSpc>
              <a:spcBef>
                <a:spcPts val="0"/>
              </a:spcBef>
              <a:spcAft>
                <a:spcPts val="0"/>
              </a:spcAft>
              <a:buSzPts val="1400"/>
              <a:buChar char="○"/>
            </a:pPr>
            <a:r>
              <a:rPr lang="en"/>
              <a:t>For example, don’t worry about 1” or 2” of spacing</a:t>
            </a:r>
            <a:endParaRPr/>
          </a:p>
          <a:p>
            <a:pPr marL="457200" lvl="0" indent="-317500" algn="l" rtl="0">
              <a:lnSpc>
                <a:spcPct val="150000"/>
              </a:lnSpc>
              <a:spcBef>
                <a:spcPts val="0"/>
              </a:spcBef>
              <a:spcAft>
                <a:spcPts val="0"/>
              </a:spcAft>
              <a:buSzPts val="1400"/>
              <a:buChar char="●"/>
            </a:pPr>
            <a:r>
              <a:rPr lang="en"/>
              <a:t>It may be easier if you start with GeneratePane.java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7"/>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Basic UI Elements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How to make a Button</a:t>
            </a:r>
            <a:endParaRPr/>
          </a:p>
        </p:txBody>
      </p:sp>
      <p:sp>
        <p:nvSpPr>
          <p:cNvPr id="226" name="Google Shape;226;p2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Buttons need a label and a position in order to work properly. Thankfully, these are both easy to set. For the label, you can use this code:</a:t>
            </a:r>
            <a:endParaRPr/>
          </a:p>
          <a:p>
            <a:pPr marL="0" lvl="0" indent="0" algn="l" rtl="0">
              <a:spcBef>
                <a:spcPts val="1200"/>
              </a:spcBef>
              <a:spcAft>
                <a:spcPts val="0"/>
              </a:spcAft>
              <a:buNone/>
            </a:pPr>
            <a:r>
              <a:rPr lang="en">
                <a:latin typeface="Courier New"/>
                <a:ea typeface="Courier New"/>
                <a:cs typeface="Courier New"/>
                <a:sym typeface="Courier New"/>
              </a:rPr>
              <a:t>Button button = new Button(“My Label);</a:t>
            </a:r>
            <a:endParaRPr>
              <a:latin typeface="Courier New"/>
              <a:ea typeface="Courier New"/>
              <a:cs typeface="Courier New"/>
              <a:sym typeface="Courier New"/>
            </a:endParaRPr>
          </a:p>
          <a:p>
            <a:pPr marL="0" lvl="0" indent="0" algn="l" rtl="0">
              <a:spcBef>
                <a:spcPts val="1200"/>
              </a:spcBef>
              <a:spcAft>
                <a:spcPts val="0"/>
              </a:spcAft>
              <a:buNone/>
            </a:pPr>
            <a:r>
              <a:rPr lang="en"/>
              <a:t>This will create a Button that is labeled as “My Label”. </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227" name="Google Shape;227;p28"/>
          <p:cNvPicPr preferRelativeResize="0"/>
          <p:nvPr/>
        </p:nvPicPr>
        <p:blipFill rotWithShape="1">
          <a:blip r:embed="rId3">
            <a:alphaModFix/>
          </a:blip>
          <a:srcRect l="27877" t="32892" r="40480" b="35229"/>
          <a:stretch/>
        </p:blipFill>
        <p:spPr>
          <a:xfrm>
            <a:off x="6512675" y="3426599"/>
            <a:ext cx="1937723" cy="11255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How to make a TextField</a:t>
            </a:r>
            <a:endParaRPr/>
          </a:p>
        </p:txBody>
      </p:sp>
      <p:sp>
        <p:nvSpPr>
          <p:cNvPr id="233" name="Google Shape;233;p2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TextFields allow the user to type text into them. You can make a TextField the same way you make a Button, except that you don’t need a label. So, the code looks like this:</a:t>
            </a:r>
            <a:endParaRPr/>
          </a:p>
          <a:p>
            <a:pPr marL="0" lvl="0" indent="0" algn="l" rtl="0">
              <a:spcBef>
                <a:spcPts val="1200"/>
              </a:spcBef>
              <a:spcAft>
                <a:spcPts val="0"/>
              </a:spcAft>
              <a:buNone/>
            </a:pPr>
            <a:r>
              <a:rPr lang="en">
                <a:latin typeface="Courier New"/>
                <a:ea typeface="Courier New"/>
                <a:cs typeface="Courier New"/>
                <a:sym typeface="Courier New"/>
              </a:rPr>
              <a:t>TextField myTextField = new TextField();</a:t>
            </a:r>
            <a:endParaRPr>
              <a:latin typeface="Courier New"/>
              <a:ea typeface="Courier New"/>
              <a:cs typeface="Courier New"/>
              <a:sym typeface="Courier New"/>
            </a:endParaRPr>
          </a:p>
          <a:p>
            <a:pPr marL="0" lvl="0" indent="0" algn="l" rtl="0">
              <a:spcBef>
                <a:spcPts val="1200"/>
              </a:spcBef>
              <a:spcAft>
                <a:spcPts val="0"/>
              </a:spcAft>
              <a:buNone/>
            </a:pPr>
            <a:r>
              <a:rPr lang="en"/>
              <a:t>One note that will be important for later: You can use the </a:t>
            </a:r>
            <a:r>
              <a:rPr lang="en">
                <a:latin typeface="Courier New"/>
                <a:ea typeface="Courier New"/>
                <a:cs typeface="Courier New"/>
                <a:sym typeface="Courier New"/>
              </a:rPr>
              <a:t>getText()</a:t>
            </a:r>
            <a:r>
              <a:rPr lang="en"/>
              <a:t> and </a:t>
            </a:r>
            <a:r>
              <a:rPr lang="en">
                <a:latin typeface="Courier New"/>
                <a:ea typeface="Courier New"/>
                <a:cs typeface="Courier New"/>
                <a:sym typeface="Courier New"/>
              </a:rPr>
              <a:t>setText(String newValue)</a:t>
            </a:r>
            <a:r>
              <a:rPr lang="en"/>
              <a:t> methods to get and set the text of a TextField.</a:t>
            </a:r>
            <a:endParaRPr/>
          </a:p>
          <a:p>
            <a:pPr marL="0" lvl="0" indent="0" algn="l" rtl="0">
              <a:spcBef>
                <a:spcPts val="1200"/>
              </a:spcBef>
              <a:spcAft>
                <a:spcPts val="1200"/>
              </a:spcAft>
              <a:buNone/>
            </a:pPr>
            <a:endParaRPr/>
          </a:p>
        </p:txBody>
      </p:sp>
      <p:pic>
        <p:nvPicPr>
          <p:cNvPr id="234" name="Google Shape;234;p29"/>
          <p:cNvPicPr preferRelativeResize="0"/>
          <p:nvPr/>
        </p:nvPicPr>
        <p:blipFill rotWithShape="1">
          <a:blip r:embed="rId3">
            <a:alphaModFix/>
          </a:blip>
          <a:srcRect l="25554" t="17154" r="11393" b="48746"/>
          <a:stretch/>
        </p:blipFill>
        <p:spPr>
          <a:xfrm>
            <a:off x="4901300" y="3552601"/>
            <a:ext cx="3861175" cy="12039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How to create a Label</a:t>
            </a:r>
            <a:endParaRPr/>
          </a:p>
        </p:txBody>
      </p:sp>
      <p:sp>
        <p:nvSpPr>
          <p:cNvPr id="240" name="Google Shape;240;p3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Labels combine the simplest parts of both Buttons and TextFields. They aren’t editable by the user, and the user can’t click them. Their constructor is similar to a Button:</a:t>
            </a:r>
            <a:endParaRPr/>
          </a:p>
          <a:p>
            <a:pPr marL="0" lvl="0" indent="0" algn="l" rtl="0">
              <a:spcBef>
                <a:spcPts val="1200"/>
              </a:spcBef>
              <a:spcAft>
                <a:spcPts val="0"/>
              </a:spcAft>
              <a:buNone/>
            </a:pPr>
            <a:r>
              <a:rPr lang="en">
                <a:latin typeface="Courier New"/>
                <a:ea typeface="Courier New"/>
                <a:cs typeface="Courier New"/>
                <a:sym typeface="Courier New"/>
              </a:rPr>
              <a:t>Label myLabel = new Label(“My Label”);</a:t>
            </a:r>
            <a:endParaRPr>
              <a:latin typeface="Courier New"/>
              <a:ea typeface="Courier New"/>
              <a:cs typeface="Courier New"/>
              <a:sym typeface="Courier New"/>
            </a:endParaRPr>
          </a:p>
          <a:p>
            <a:pPr marL="0" lvl="0" indent="0" algn="l" rtl="0">
              <a:spcBef>
                <a:spcPts val="1200"/>
              </a:spcBef>
              <a:spcAft>
                <a:spcPts val="0"/>
              </a:spcAft>
              <a:buNone/>
            </a:pPr>
            <a:r>
              <a:rPr lang="en"/>
              <a:t>The text of a Label can be changed via the </a:t>
            </a:r>
            <a:r>
              <a:rPr lang="en">
                <a:latin typeface="Courier New"/>
                <a:ea typeface="Courier New"/>
                <a:cs typeface="Courier New"/>
                <a:sym typeface="Courier New"/>
              </a:rPr>
              <a:t>setText(String newText) </a:t>
            </a:r>
            <a:endParaRPr>
              <a:latin typeface="Courier New"/>
              <a:ea typeface="Courier New"/>
              <a:cs typeface="Courier New"/>
              <a:sym typeface="Courier New"/>
            </a:endParaRPr>
          </a:p>
          <a:p>
            <a:pPr marL="0" lvl="0" indent="0" algn="l" rtl="0">
              <a:spcBef>
                <a:spcPts val="1200"/>
              </a:spcBef>
              <a:spcAft>
                <a:spcPts val="0"/>
              </a:spcAft>
              <a:buNone/>
            </a:pPr>
            <a:r>
              <a:rPr lang="en"/>
              <a:t>You can also use the </a:t>
            </a:r>
            <a:r>
              <a:rPr lang="en">
                <a:latin typeface="Courier New"/>
                <a:ea typeface="Courier New"/>
                <a:cs typeface="Courier New"/>
                <a:sym typeface="Courier New"/>
              </a:rPr>
              <a:t>setTextFill(...) </a:t>
            </a:r>
            <a:r>
              <a:rPr lang="en"/>
              <a:t>method to set text color:</a:t>
            </a:r>
            <a:endParaRPr/>
          </a:p>
          <a:p>
            <a:pPr marL="0" lvl="0" indent="0" algn="l" rtl="0">
              <a:spcBef>
                <a:spcPts val="1200"/>
              </a:spcBef>
              <a:spcAft>
                <a:spcPts val="0"/>
              </a:spcAft>
              <a:buNone/>
            </a:pPr>
            <a:r>
              <a:rPr lang="en">
                <a:latin typeface="Courier New"/>
                <a:ea typeface="Courier New"/>
                <a:cs typeface="Courier New"/>
                <a:sym typeface="Courier New"/>
              </a:rPr>
              <a:t>myTextField.setTextFill(Color.RED);</a:t>
            </a:r>
            <a:endParaRPr>
              <a:latin typeface="Courier New"/>
              <a:ea typeface="Courier New"/>
              <a:cs typeface="Courier New"/>
              <a:sym typeface="Courier New"/>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241" name="Google Shape;241;p30"/>
          <p:cNvPicPr preferRelativeResize="0"/>
          <p:nvPr/>
        </p:nvPicPr>
        <p:blipFill rotWithShape="1">
          <a:blip r:embed="rId3">
            <a:alphaModFix/>
          </a:blip>
          <a:srcRect l="2867" t="30673" r="55019" b="34219"/>
          <a:stretch/>
        </p:blipFill>
        <p:spPr>
          <a:xfrm>
            <a:off x="6112350" y="3618950"/>
            <a:ext cx="2578876" cy="123957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How to create a TextArea</a:t>
            </a:r>
            <a:endParaRPr/>
          </a:p>
        </p:txBody>
      </p:sp>
      <p:sp>
        <p:nvSpPr>
          <p:cNvPr id="247" name="Google Shape;247;p31"/>
          <p:cNvSpPr txBox="1">
            <a:spLocks noGrp="1"/>
          </p:cNvSpPr>
          <p:nvPr>
            <p:ph type="body" idx="1"/>
          </p:nvPr>
        </p:nvSpPr>
        <p:spPr>
          <a:xfrm>
            <a:off x="1297500" y="1567550"/>
            <a:ext cx="4330500" cy="2911200"/>
          </a:xfrm>
          <a:prstGeom prst="rect">
            <a:avLst/>
          </a:prstGeom>
        </p:spPr>
        <p:txBody>
          <a:bodyPr spcFirstLastPara="1" wrap="square" lIns="91425" tIns="91425" rIns="91425" bIns="91425" anchor="t" anchorCtr="0">
            <a:normAutofit fontScale="77500" lnSpcReduction="10000"/>
          </a:bodyPr>
          <a:lstStyle/>
          <a:p>
            <a:pPr marL="0" lvl="0" indent="0" algn="l" rtl="0">
              <a:spcBef>
                <a:spcPts val="0"/>
              </a:spcBef>
              <a:spcAft>
                <a:spcPts val="0"/>
              </a:spcAft>
              <a:buNone/>
            </a:pPr>
            <a:r>
              <a:rPr lang="en"/>
              <a:t>A TextArea can be instantiated in the same way as other elements:</a:t>
            </a:r>
            <a:endParaRPr/>
          </a:p>
          <a:p>
            <a:pPr marL="0" lvl="0" indent="0" algn="l" rtl="0">
              <a:spcBef>
                <a:spcPts val="1200"/>
              </a:spcBef>
              <a:spcAft>
                <a:spcPts val="0"/>
              </a:spcAft>
              <a:buNone/>
            </a:pPr>
            <a:r>
              <a:rPr lang="en">
                <a:latin typeface="Courier New"/>
                <a:ea typeface="Courier New"/>
                <a:cs typeface="Courier New"/>
                <a:sym typeface="Courier New"/>
              </a:rPr>
              <a:t>TextArea myTextArea = new TextArea();</a:t>
            </a:r>
            <a:endParaRPr>
              <a:latin typeface="Courier New"/>
              <a:ea typeface="Courier New"/>
              <a:cs typeface="Courier New"/>
              <a:sym typeface="Courier New"/>
            </a:endParaRPr>
          </a:p>
          <a:p>
            <a:pPr marL="0" lvl="0" indent="0" algn="l" rtl="0">
              <a:spcBef>
                <a:spcPts val="1200"/>
              </a:spcBef>
              <a:spcAft>
                <a:spcPts val="0"/>
              </a:spcAft>
              <a:buNone/>
            </a:pPr>
            <a:r>
              <a:rPr lang="en"/>
              <a:t>In the same way as a TextField, you can</a:t>
            </a:r>
            <a:r>
              <a:rPr lang="en">
                <a:latin typeface="Courier New"/>
                <a:ea typeface="Courier New"/>
                <a:cs typeface="Courier New"/>
                <a:sym typeface="Courier New"/>
              </a:rPr>
              <a:t> getText()</a:t>
            </a:r>
            <a:r>
              <a:rPr lang="en"/>
              <a:t> and </a:t>
            </a:r>
            <a:r>
              <a:rPr lang="en">
                <a:latin typeface="Courier New"/>
                <a:ea typeface="Courier New"/>
                <a:cs typeface="Courier New"/>
                <a:sym typeface="Courier New"/>
              </a:rPr>
              <a:t>setText(String newText)</a:t>
            </a:r>
            <a:r>
              <a:rPr lang="en"/>
              <a:t> with a TextArea. </a:t>
            </a:r>
            <a:endParaRPr/>
          </a:p>
          <a:p>
            <a:pPr marL="0" lvl="0" indent="0" algn="l" rtl="0">
              <a:spcBef>
                <a:spcPts val="1200"/>
              </a:spcBef>
              <a:spcAft>
                <a:spcPts val="0"/>
              </a:spcAft>
              <a:buNone/>
            </a:pPr>
            <a:r>
              <a:rPr lang="en">
                <a:latin typeface="Courier New"/>
                <a:ea typeface="Courier New"/>
                <a:cs typeface="Courier New"/>
                <a:sym typeface="Courier New"/>
              </a:rPr>
              <a:t>setText(...) </a:t>
            </a:r>
            <a:r>
              <a:rPr lang="en"/>
              <a:t>is mostly useful here to set your initial value for the TextArea and to update the text as we add departments.</a:t>
            </a:r>
            <a:endParaRPr/>
          </a:p>
          <a:p>
            <a:pPr marL="0" lvl="0" indent="0" algn="l" rtl="0">
              <a:spcBef>
                <a:spcPts val="1200"/>
              </a:spcBef>
              <a:spcAft>
                <a:spcPts val="0"/>
              </a:spcAft>
              <a:buNone/>
            </a:pPr>
            <a:r>
              <a:rPr lang="en"/>
              <a:t>You may also want to do my</a:t>
            </a:r>
            <a:r>
              <a:rPr lang="en">
                <a:latin typeface="Courier New"/>
                <a:ea typeface="Courier New"/>
                <a:cs typeface="Courier New"/>
                <a:sym typeface="Courier New"/>
              </a:rPr>
              <a:t>TextArea.setEditable(false) </a:t>
            </a:r>
            <a:r>
              <a:rPr lang="en"/>
              <a:t>to prevent the user from changing it.</a:t>
            </a:r>
            <a:endParaRPr/>
          </a:p>
          <a:p>
            <a:pPr marL="0" lvl="0" indent="0" algn="l" rtl="0">
              <a:spcBef>
                <a:spcPts val="1200"/>
              </a:spcBef>
              <a:spcAft>
                <a:spcPts val="1200"/>
              </a:spcAft>
              <a:buNone/>
            </a:pPr>
            <a:r>
              <a:rPr lang="en"/>
              <a:t>Then, we will need to add both our GridPane and our TextArea (as well as the Button and the error Label, if you put those in separate Panes) to our GeneratePane.</a:t>
            </a:r>
            <a:endParaRPr/>
          </a:p>
        </p:txBody>
      </p:sp>
      <p:pic>
        <p:nvPicPr>
          <p:cNvPr id="248" name="Google Shape;248;p31"/>
          <p:cNvPicPr preferRelativeResize="0"/>
          <p:nvPr/>
        </p:nvPicPr>
        <p:blipFill rotWithShape="1">
          <a:blip r:embed="rId3">
            <a:alphaModFix/>
          </a:blip>
          <a:srcRect l="57308" t="29462" b="11824"/>
          <a:stretch/>
        </p:blipFill>
        <p:spPr>
          <a:xfrm>
            <a:off x="5991250" y="1930600"/>
            <a:ext cx="2614278" cy="20730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solidFill>
                  <a:schemeClr val="accent6"/>
                </a:solidFill>
              </a:rPr>
              <a:t>Please use Zoom office hours or discussion forum right away when you get stuck. </a:t>
            </a:r>
            <a:endParaRPr sz="2400">
              <a:solidFill>
                <a:schemeClr val="accent6"/>
              </a:solidFill>
            </a:endParaRPr>
          </a:p>
          <a:p>
            <a:pPr marL="457200" lvl="0" indent="-317500" algn="l" rtl="0">
              <a:lnSpc>
                <a:spcPct val="150000"/>
              </a:lnSpc>
              <a:spcBef>
                <a:spcPts val="1200"/>
              </a:spcBef>
              <a:spcAft>
                <a:spcPts val="0"/>
              </a:spcAft>
              <a:buSzPts val="1400"/>
              <a:buChar char="●"/>
            </a:pPr>
            <a:r>
              <a:rPr lang="en" sz="1400"/>
              <a:t>This walkthrough will assume you already have JavaFX installed and running.</a:t>
            </a:r>
            <a:endParaRPr sz="1400"/>
          </a:p>
          <a:p>
            <a:pPr marL="457200" lvl="0" indent="-317500" algn="l" rtl="0">
              <a:lnSpc>
                <a:spcPct val="150000"/>
              </a:lnSpc>
              <a:spcBef>
                <a:spcPts val="0"/>
              </a:spcBef>
              <a:spcAft>
                <a:spcPts val="0"/>
              </a:spcAft>
              <a:buSzPts val="1400"/>
              <a:buChar char="●"/>
            </a:pPr>
            <a:r>
              <a:rPr lang="en" sz="1400"/>
              <a:t>If you haven’t installed JavaFX, then please refer to the tutorial on Canvas.</a:t>
            </a:r>
            <a:endParaRPr sz="1400"/>
          </a:p>
          <a:p>
            <a:pPr marL="457200" lvl="0" indent="-317500" algn="l" rtl="0">
              <a:lnSpc>
                <a:spcPct val="150000"/>
              </a:lnSpc>
              <a:spcBef>
                <a:spcPts val="0"/>
              </a:spcBef>
              <a:spcAft>
                <a:spcPts val="0"/>
              </a:spcAft>
              <a:buSzPts val="1400"/>
              <a:buChar char="●"/>
            </a:pPr>
            <a:r>
              <a:rPr lang="en" sz="1400"/>
              <a:t>This assignment is large just like Assignment 5, so please get started early! </a:t>
            </a:r>
            <a:endParaRPr sz="1400"/>
          </a:p>
          <a:p>
            <a:pPr marL="457200" lvl="0" indent="-317500" algn="l" rtl="0">
              <a:lnSpc>
                <a:spcPct val="150000"/>
              </a:lnSpc>
              <a:spcBef>
                <a:spcPts val="0"/>
              </a:spcBef>
              <a:spcAft>
                <a:spcPts val="0"/>
              </a:spcAft>
              <a:buSzPts val="1400"/>
              <a:buChar char="●"/>
            </a:pPr>
            <a:r>
              <a:rPr lang="en" sz="1400"/>
              <a:t>TAs may not be able to help everyone in the last few days before this assignment is due.</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2"/>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Tips for GeneratePane.java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p33"/>
          <p:cNvPicPr preferRelativeResize="0"/>
          <p:nvPr/>
        </p:nvPicPr>
        <p:blipFill>
          <a:blip r:embed="rId3">
            <a:alphaModFix/>
          </a:blip>
          <a:stretch>
            <a:fillRect/>
          </a:stretch>
        </p:blipFill>
        <p:spPr>
          <a:xfrm>
            <a:off x="636575" y="302688"/>
            <a:ext cx="7870849" cy="45381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Adding Panes to GeneratePane.java</a:t>
            </a:r>
            <a:endParaRPr/>
          </a:p>
        </p:txBody>
      </p:sp>
      <p:sp>
        <p:nvSpPr>
          <p:cNvPr id="264" name="Google Shape;264;p3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code to add an element to our GeneratePane is very simple:</a:t>
            </a:r>
            <a:endParaRPr/>
          </a:p>
          <a:p>
            <a:pPr marL="0" lvl="0" indent="0" algn="l" rtl="0">
              <a:spcBef>
                <a:spcPts val="1200"/>
              </a:spcBef>
              <a:spcAft>
                <a:spcPts val="0"/>
              </a:spcAft>
              <a:buNone/>
            </a:pPr>
            <a:r>
              <a:rPr lang="en">
                <a:latin typeface="Courier New"/>
                <a:ea typeface="Courier New"/>
                <a:cs typeface="Courier New"/>
                <a:sym typeface="Courier New"/>
              </a:rPr>
              <a:t>this.getChildren().addAll(element1, element2, element3, …);</a:t>
            </a:r>
            <a:endParaRPr/>
          </a:p>
          <a:p>
            <a:pPr marL="0" lvl="0" indent="0" algn="l" rtl="0">
              <a:spcBef>
                <a:spcPts val="1200"/>
              </a:spcBef>
              <a:spcAft>
                <a:spcPts val="0"/>
              </a:spcAft>
              <a:buNone/>
            </a:pPr>
            <a:r>
              <a:rPr lang="en"/>
              <a:t>You may need to play with the </a:t>
            </a:r>
            <a:r>
              <a:rPr lang="en">
                <a:latin typeface="Courier New"/>
                <a:ea typeface="Courier New"/>
                <a:cs typeface="Courier New"/>
                <a:sym typeface="Courier New"/>
              </a:rPr>
              <a:t>setMargin(...), setSpacing(...), setAlignment(...), and/or setHgrow(...) </a:t>
            </a:r>
            <a:r>
              <a:rPr lang="en"/>
              <a:t>methods to get your formatting approximately correct.</a:t>
            </a:r>
            <a:endParaRPr/>
          </a:p>
          <a:p>
            <a:pPr marL="0" lvl="0" indent="0" algn="l" rtl="0">
              <a:spcBef>
                <a:spcPts val="1200"/>
              </a:spcBef>
              <a:spcAft>
                <a:spcPts val="1200"/>
              </a:spcAft>
              <a:buNone/>
            </a:pPr>
            <a:r>
              <a:rPr lang="en"/>
              <a:t>You may also want to create instance variables for your UI elements, but this is not required. You can call </a:t>
            </a:r>
            <a:r>
              <a:rPr lang="en">
                <a:latin typeface="Courier New"/>
                <a:ea typeface="Courier New"/>
                <a:cs typeface="Courier New"/>
                <a:sym typeface="Courier New"/>
              </a:rPr>
              <a:t>this.getChildren() </a:t>
            </a:r>
            <a:r>
              <a:rPr lang="en"/>
              <a:t>to get the list of child UI elements.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How to use the GridPane (1/2)</a:t>
            </a:r>
            <a:endParaRPr/>
          </a:p>
        </p:txBody>
      </p:sp>
      <p:sp>
        <p:nvSpPr>
          <p:cNvPr id="270" name="Google Shape;270;p3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 GridPane is a handy way to organize your UI. It allows you to place UI elements in a grid, and handles most of the formatting for you. A GridPane is can be thought of as a 2D array of UI elements.</a:t>
            </a:r>
            <a:endParaRPr/>
          </a:p>
          <a:p>
            <a:pPr marL="0" lvl="0" indent="0" algn="l" rtl="0">
              <a:spcBef>
                <a:spcPts val="1200"/>
              </a:spcBef>
              <a:spcAft>
                <a:spcPts val="0"/>
              </a:spcAft>
              <a:buNone/>
            </a:pPr>
            <a:r>
              <a:rPr lang="en"/>
              <a:t>We will first need to instantiate our GridPane:</a:t>
            </a:r>
            <a:endParaRPr/>
          </a:p>
          <a:p>
            <a:pPr marL="0" lvl="0" indent="0" algn="l" rtl="0">
              <a:spcBef>
                <a:spcPts val="1200"/>
              </a:spcBef>
              <a:spcAft>
                <a:spcPts val="0"/>
              </a:spcAft>
              <a:buNone/>
            </a:pPr>
            <a:r>
              <a:rPr lang="en">
                <a:latin typeface="Courier New"/>
                <a:ea typeface="Courier New"/>
                <a:cs typeface="Courier New"/>
                <a:sym typeface="Courier New"/>
              </a:rPr>
              <a:t>GridPane gridPane = new GridPane();</a:t>
            </a:r>
            <a:endParaRPr>
              <a:latin typeface="Courier New"/>
              <a:ea typeface="Courier New"/>
              <a:cs typeface="Courier New"/>
              <a:sym typeface="Courier New"/>
            </a:endParaRPr>
          </a:p>
          <a:p>
            <a:pPr marL="0" lvl="0" indent="0" algn="l" rtl="0">
              <a:spcBef>
                <a:spcPts val="1200"/>
              </a:spcBef>
              <a:spcAft>
                <a:spcPts val="0"/>
              </a:spcAft>
              <a:buNone/>
            </a:pPr>
            <a:r>
              <a:rPr lang="en"/>
              <a:t>Then, you will need to add elements to it:</a:t>
            </a:r>
            <a:endParaRPr/>
          </a:p>
          <a:p>
            <a:pPr marL="0" lvl="0" indent="0" algn="l" rtl="0">
              <a:spcBef>
                <a:spcPts val="1200"/>
              </a:spcBef>
              <a:spcAft>
                <a:spcPts val="0"/>
              </a:spcAft>
              <a:buNone/>
            </a:pPr>
            <a:r>
              <a:rPr lang="en">
                <a:latin typeface="Courier New"/>
                <a:ea typeface="Courier New"/>
                <a:cs typeface="Courier New"/>
                <a:sym typeface="Courier New"/>
              </a:rPr>
              <a:t>gridPane.add(button1, 0, 0, 1, 1);</a:t>
            </a:r>
            <a:endParaRPr>
              <a:latin typeface="Courier New"/>
              <a:ea typeface="Courier New"/>
              <a:cs typeface="Courier New"/>
              <a:sym typeface="Courier New"/>
            </a:endParaRPr>
          </a:p>
          <a:p>
            <a:pPr marL="0" lvl="0" indent="0" algn="l" rtl="0">
              <a:spcBef>
                <a:spcPts val="1200"/>
              </a:spcBef>
              <a:spcAft>
                <a:spcPts val="1200"/>
              </a:spcAft>
              <a:buNone/>
            </a:pPr>
            <a:r>
              <a:rPr lang="en"/>
              <a:t>The arguments are (the Node To Add, Column Index, Row Index, Column Span, Row Span)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How to use the GridPane (2/2)</a:t>
            </a:r>
            <a:endParaRPr/>
          </a:p>
        </p:txBody>
      </p:sp>
      <p:sp>
        <p:nvSpPr>
          <p:cNvPr id="276" name="Google Shape;276;p3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You can add padding or Hgap and Vgap to your GridPane; feel free to play with these. </a:t>
            </a:r>
            <a:endParaRPr/>
          </a:p>
          <a:p>
            <a:pPr marL="0" lvl="0" indent="0" algn="l" rtl="0">
              <a:spcBef>
                <a:spcPts val="1200"/>
              </a:spcBef>
              <a:spcAft>
                <a:spcPts val="1200"/>
              </a:spcAft>
              <a:buNone/>
            </a:pPr>
            <a:r>
              <a:rPr lang="en"/>
              <a:t>You can also add the Button to your GridPane or create a separate Pane for the Button.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About the ButtonHandler</a:t>
            </a:r>
            <a:endParaRPr/>
          </a:p>
        </p:txBody>
      </p:sp>
      <p:sp>
        <p:nvSpPr>
          <p:cNvPr id="282" name="Google Shape;282;p3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 need to set up an EventHandler for when our user clicks the </a:t>
            </a:r>
            <a:r>
              <a:rPr lang="en">
                <a:latin typeface="Courier New"/>
                <a:ea typeface="Courier New"/>
                <a:cs typeface="Courier New"/>
                <a:sym typeface="Courier New"/>
              </a:rPr>
              <a:t>Button</a:t>
            </a:r>
            <a:r>
              <a:rPr lang="en"/>
              <a:t>, and then actually program what should happen when that Event happens.</a:t>
            </a:r>
            <a:endParaRPr/>
          </a:p>
          <a:p>
            <a:pPr marL="0" lvl="0" indent="0" algn="l" rtl="0">
              <a:spcBef>
                <a:spcPts val="1200"/>
              </a:spcBef>
              <a:spcAft>
                <a:spcPts val="0"/>
              </a:spcAft>
              <a:buNone/>
            </a:pPr>
            <a:r>
              <a:rPr lang="en"/>
              <a:t>To set up the </a:t>
            </a:r>
            <a:r>
              <a:rPr lang="en">
                <a:latin typeface="Courier New"/>
                <a:ea typeface="Courier New"/>
                <a:cs typeface="Courier New"/>
                <a:sym typeface="Courier New"/>
              </a:rPr>
              <a:t>EventHandler</a:t>
            </a:r>
            <a:r>
              <a:rPr lang="en"/>
              <a:t>, you can do this:</a:t>
            </a:r>
            <a:endParaRPr/>
          </a:p>
          <a:p>
            <a:pPr marL="0" lvl="0" indent="0" algn="l" rtl="0">
              <a:spcBef>
                <a:spcPts val="1200"/>
              </a:spcBef>
              <a:spcAft>
                <a:spcPts val="0"/>
              </a:spcAft>
              <a:buNone/>
            </a:pPr>
            <a:r>
              <a:rPr lang="en">
                <a:latin typeface="Courier New"/>
                <a:ea typeface="Courier New"/>
                <a:cs typeface="Courier New"/>
                <a:sym typeface="Courier New"/>
              </a:rPr>
              <a:t>buttonName.setOnAction(new ButtonHandler());</a:t>
            </a:r>
            <a:endParaRPr>
              <a:latin typeface="Courier New"/>
              <a:ea typeface="Courier New"/>
              <a:cs typeface="Courier New"/>
              <a:sym typeface="Courier New"/>
            </a:endParaRPr>
          </a:p>
          <a:p>
            <a:pPr marL="0" lvl="0" indent="0" algn="l" rtl="0">
              <a:spcBef>
                <a:spcPts val="1200"/>
              </a:spcBef>
              <a:spcAft>
                <a:spcPts val="0"/>
              </a:spcAft>
              <a:buNone/>
            </a:pPr>
            <a:r>
              <a:rPr lang="en"/>
              <a:t>We can do this because we have a nested ButtonHandler class.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About the ButtonHandler</a:t>
            </a:r>
            <a:endParaRPr/>
          </a:p>
        </p:txBody>
      </p:sp>
      <p:sp>
        <p:nvSpPr>
          <p:cNvPr id="288" name="Google Shape;288;p3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Whenever the user clicks the Button, your </a:t>
            </a:r>
            <a:r>
              <a:rPr lang="en">
                <a:latin typeface="Courier New"/>
                <a:ea typeface="Courier New"/>
                <a:cs typeface="Courier New"/>
                <a:sym typeface="Courier New"/>
              </a:rPr>
              <a:t>handle(...)</a:t>
            </a:r>
            <a:r>
              <a:rPr lang="en"/>
              <a:t> method will be called. </a:t>
            </a:r>
            <a:endParaRPr/>
          </a:p>
          <a:p>
            <a:pPr marL="0" lvl="0" indent="0" algn="l" rtl="0">
              <a:spcBef>
                <a:spcPts val="1200"/>
              </a:spcBef>
              <a:spcAft>
                <a:spcPts val="0"/>
              </a:spcAft>
              <a:buNone/>
            </a:pPr>
            <a:r>
              <a:rPr lang="en"/>
              <a:t>This method should handle input checking (via </a:t>
            </a:r>
            <a:r>
              <a:rPr lang="en">
                <a:latin typeface="Courier New"/>
                <a:ea typeface="Courier New"/>
                <a:cs typeface="Courier New"/>
                <a:sym typeface="Courier New"/>
              </a:rPr>
              <a:t>getText()</a:t>
            </a:r>
            <a:r>
              <a:rPr lang="en"/>
              <a:t>and</a:t>
            </a:r>
            <a:r>
              <a:rPr lang="en">
                <a:latin typeface="Courier New"/>
                <a:ea typeface="Courier New"/>
                <a:cs typeface="Courier New"/>
                <a:sym typeface="Courier New"/>
              </a:rPr>
              <a:t> setText(...)</a:t>
            </a:r>
            <a:r>
              <a:rPr lang="en"/>
              <a:t>as mentioned before) as well as adding a new Department to both departList and the TextArea. </a:t>
            </a:r>
            <a:endParaRPr/>
          </a:p>
          <a:p>
            <a:pPr marL="0" lvl="0" indent="0" algn="l" rtl="0">
              <a:spcBef>
                <a:spcPts val="1200"/>
              </a:spcBef>
              <a:spcAft>
                <a:spcPts val="0"/>
              </a:spcAft>
              <a:buNone/>
            </a:pPr>
            <a:r>
              <a:rPr lang="en"/>
              <a:t>You will first need to call </a:t>
            </a:r>
            <a:r>
              <a:rPr lang="en">
                <a:latin typeface="Courier New"/>
                <a:ea typeface="Courier New"/>
                <a:cs typeface="Courier New"/>
                <a:sym typeface="Courier New"/>
              </a:rPr>
              <a:t>getText()</a:t>
            </a:r>
            <a:r>
              <a:rPr lang="en"/>
              <a:t> from each of the </a:t>
            </a:r>
            <a:r>
              <a:rPr lang="en">
                <a:latin typeface="Courier New"/>
                <a:ea typeface="Courier New"/>
                <a:cs typeface="Courier New"/>
                <a:sym typeface="Courier New"/>
              </a:rPr>
              <a:t>TextFields </a:t>
            </a:r>
            <a:r>
              <a:rPr lang="en"/>
              <a:t>to read what the user entered</a:t>
            </a:r>
            <a:endParaRPr/>
          </a:p>
          <a:p>
            <a:pPr marL="0" lvl="0" indent="0" algn="l" rtl="0">
              <a:spcBef>
                <a:spcPts val="1200"/>
              </a:spcBef>
              <a:spcAft>
                <a:spcPts val="0"/>
              </a:spcAft>
              <a:buNone/>
            </a:pPr>
            <a:r>
              <a:rPr lang="en"/>
              <a:t>Then, you can follow the comments in the given file for a step-by-step walkthrough on how to process the data.</a:t>
            </a:r>
            <a:endParaRPr/>
          </a:p>
          <a:p>
            <a:pPr marL="0" lvl="0" indent="0" algn="l" rtl="0">
              <a:spcBef>
                <a:spcPts val="1200"/>
              </a:spcBef>
              <a:spcAft>
                <a:spcPts val="12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Tips for SelectPane.java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298" name="Google Shape;298;p40"/>
          <p:cNvPicPr preferRelativeResize="0"/>
          <p:nvPr/>
        </p:nvPicPr>
        <p:blipFill>
          <a:blip r:embed="rId3">
            <a:alphaModFix/>
          </a:blip>
          <a:stretch>
            <a:fillRect/>
          </a:stretch>
        </p:blipFill>
        <p:spPr>
          <a:xfrm>
            <a:off x="1171089" y="548550"/>
            <a:ext cx="6801826" cy="40464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How to use the BorderPane</a:t>
            </a:r>
            <a:endParaRPr/>
          </a:p>
        </p:txBody>
      </p:sp>
      <p:sp>
        <p:nvSpPr>
          <p:cNvPr id="304" name="Google Shape;304;p4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The overall problem for the SelectPane is a classic use-case of a BorderPane. </a:t>
            </a:r>
            <a:endParaRPr/>
          </a:p>
          <a:p>
            <a:pPr marL="0" lvl="0" indent="0" algn="l" rtl="0">
              <a:spcBef>
                <a:spcPts val="1200"/>
              </a:spcBef>
              <a:spcAft>
                <a:spcPts val="0"/>
              </a:spcAft>
              <a:buNone/>
            </a:pPr>
            <a:r>
              <a:rPr lang="en"/>
              <a:t>You have some information you want to display across the top, some information in the middle, and some information on the bottom.</a:t>
            </a:r>
            <a:endParaRPr/>
          </a:p>
          <a:p>
            <a:pPr marL="0" lvl="0" indent="0" algn="l" rtl="0">
              <a:spcBef>
                <a:spcPts val="1200"/>
              </a:spcBef>
              <a:spcAft>
                <a:spcPts val="0"/>
              </a:spcAft>
              <a:buNone/>
            </a:pPr>
            <a:r>
              <a:rPr lang="en"/>
              <a:t> You can set top, middle, and bottom information with the </a:t>
            </a:r>
            <a:endParaRPr/>
          </a:p>
          <a:p>
            <a:pPr marL="457200" lvl="0" indent="-317500" algn="l" rtl="0">
              <a:spcBef>
                <a:spcPts val="1200"/>
              </a:spcBef>
              <a:spcAft>
                <a:spcPts val="0"/>
              </a:spcAft>
              <a:buSzPts val="1400"/>
              <a:buFont typeface="Courier New"/>
              <a:buChar char="●"/>
            </a:pPr>
            <a:r>
              <a:rPr lang="en">
                <a:latin typeface="Courier New"/>
                <a:ea typeface="Courier New"/>
                <a:cs typeface="Courier New"/>
                <a:sym typeface="Courier New"/>
              </a:rPr>
              <a:t>setTop(Node element)</a:t>
            </a:r>
            <a:endParaRPr>
              <a:latin typeface="Courier New"/>
              <a:ea typeface="Courier New"/>
              <a:cs typeface="Courier New"/>
              <a:sym typeface="Courier New"/>
            </a:endParaRPr>
          </a:p>
          <a:p>
            <a:pPr marL="457200" lvl="0" indent="-317500" algn="l" rtl="0">
              <a:spcBef>
                <a:spcPts val="0"/>
              </a:spcBef>
              <a:spcAft>
                <a:spcPts val="0"/>
              </a:spcAft>
              <a:buSzPts val="1400"/>
              <a:buFont typeface="Courier New"/>
              <a:buChar char="●"/>
            </a:pPr>
            <a:r>
              <a:rPr lang="en">
                <a:latin typeface="Courier New"/>
                <a:ea typeface="Courier New"/>
                <a:cs typeface="Courier New"/>
                <a:sym typeface="Courier New"/>
              </a:rPr>
              <a:t>setCenter(Node element)</a:t>
            </a:r>
            <a:endParaRPr>
              <a:latin typeface="Courier New"/>
              <a:ea typeface="Courier New"/>
              <a:cs typeface="Courier New"/>
              <a:sym typeface="Courier New"/>
            </a:endParaRPr>
          </a:p>
          <a:p>
            <a:pPr marL="457200" lvl="0" indent="-317500" algn="l" rtl="0">
              <a:spcBef>
                <a:spcPts val="0"/>
              </a:spcBef>
              <a:spcAft>
                <a:spcPts val="0"/>
              </a:spcAft>
              <a:buSzPts val="1400"/>
              <a:buFont typeface="Courier New"/>
              <a:buChar char="●"/>
            </a:pPr>
            <a:r>
              <a:rPr lang="en">
                <a:latin typeface="Courier New"/>
                <a:ea typeface="Courier New"/>
                <a:cs typeface="Courier New"/>
                <a:sym typeface="Courier New"/>
              </a:rPr>
              <a:t>setBottom(Node element)</a:t>
            </a:r>
            <a:endParaRPr>
              <a:latin typeface="Courier New"/>
              <a:ea typeface="Courier New"/>
              <a:cs typeface="Courier New"/>
              <a:sym typeface="Courier New"/>
            </a:endParaRPr>
          </a:p>
          <a:p>
            <a:pPr marL="0" lvl="0" indent="0" algn="l" rtl="0">
              <a:spcBef>
                <a:spcPts val="1200"/>
              </a:spcBef>
              <a:spcAft>
                <a:spcPts val="1200"/>
              </a:spcAft>
              <a:buNone/>
            </a:pPr>
            <a:r>
              <a:rPr lang="en"/>
              <a:t>Because SelectPane extends BorderPane, you can directly call </a:t>
            </a:r>
            <a:r>
              <a:rPr lang="en">
                <a:latin typeface="Courier New"/>
                <a:ea typeface="Courier New"/>
                <a:cs typeface="Courier New"/>
                <a:sym typeface="Courier New"/>
              </a:rPr>
              <a:t>this.setTop(...)</a:t>
            </a:r>
            <a:r>
              <a:rPr lang="en"/>
              <a:t> to add a Node to the SelectPane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solidFill>
                  <a:srgbClr val="FFFFFF"/>
                </a:solidFill>
              </a:rPr>
              <a:t>Before Getting Started:</a:t>
            </a:r>
            <a:endParaRPr>
              <a:solidFill>
                <a:srgbClr val="FFFFFF"/>
              </a:solidFill>
            </a:endParaRPr>
          </a:p>
          <a:p>
            <a:pPr marL="0" lvl="0" indent="0" algn="l" rtl="0">
              <a:spcBef>
                <a:spcPts val="0"/>
              </a:spcBef>
              <a:spcAft>
                <a:spcPts val="0"/>
              </a:spcAft>
              <a:buNone/>
            </a:pPr>
            <a:r>
              <a:rPr lang="en" b="1">
                <a:solidFill>
                  <a:srgbClr val="FFFFFF"/>
                </a:solidFill>
              </a:rPr>
              <a:t>Software Design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How to use the ScrollPane</a:t>
            </a:r>
            <a:endParaRPr/>
          </a:p>
        </p:txBody>
      </p:sp>
      <p:sp>
        <p:nvSpPr>
          <p:cNvPr id="310" name="Google Shape;310;p4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 ScrollPane allows the user to scroll through some content (the scroll bar(s) only appear if needed). It is useful when the content can be very small or very large, which is exactly what we have here.</a:t>
            </a:r>
            <a:endParaRPr/>
          </a:p>
          <a:p>
            <a:pPr marL="0" lvl="0" indent="0" algn="l" rtl="0">
              <a:spcBef>
                <a:spcPts val="1200"/>
              </a:spcBef>
              <a:spcAft>
                <a:spcPts val="0"/>
              </a:spcAft>
              <a:buNone/>
            </a:pPr>
            <a:r>
              <a:rPr lang="en"/>
              <a:t>To put content into a ScrollPane, we have to use the </a:t>
            </a:r>
            <a:r>
              <a:rPr lang="en">
                <a:latin typeface="Courier New"/>
                <a:ea typeface="Courier New"/>
                <a:cs typeface="Courier New"/>
                <a:sym typeface="Courier New"/>
              </a:rPr>
              <a:t>setContent(...)</a:t>
            </a:r>
            <a:r>
              <a:rPr lang="en"/>
              <a:t> method. You can call this method like this:</a:t>
            </a:r>
            <a:endParaRPr/>
          </a:p>
          <a:p>
            <a:pPr marL="0" lvl="0" indent="0" algn="l" rtl="0">
              <a:spcBef>
                <a:spcPts val="1200"/>
              </a:spcBef>
              <a:spcAft>
                <a:spcPts val="0"/>
              </a:spcAft>
              <a:buNone/>
            </a:pPr>
            <a:r>
              <a:rPr lang="en">
                <a:latin typeface="Courier New"/>
                <a:ea typeface="Courier New"/>
                <a:cs typeface="Courier New"/>
                <a:sym typeface="Courier New"/>
              </a:rPr>
              <a:t>myScrollPane.setContent(oneElement);</a:t>
            </a:r>
            <a:endParaRPr>
              <a:latin typeface="Courier New"/>
              <a:ea typeface="Courier New"/>
              <a:cs typeface="Courier New"/>
              <a:sym typeface="Courier New"/>
            </a:endParaRPr>
          </a:p>
          <a:p>
            <a:pPr marL="0" lvl="0" indent="0" algn="l" rtl="0">
              <a:spcBef>
                <a:spcPts val="1200"/>
              </a:spcBef>
              <a:spcAft>
                <a:spcPts val="1200"/>
              </a:spcAft>
              <a:buNone/>
            </a:pPr>
            <a:r>
              <a:rPr lang="en"/>
              <a:t>Because the ScrollPane can contain one element but we have many CheckBoxs, you can make a VBox to include all CheckBoxs, and add the VBox to the ScrollPane.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to create a CheckBox and plug in the label?</a:t>
            </a:r>
            <a:endParaRPr/>
          </a:p>
        </p:txBody>
      </p:sp>
      <p:sp>
        <p:nvSpPr>
          <p:cNvPr id="316" name="Google Shape;316;p4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To make a CheckBox with a label:</a:t>
            </a:r>
            <a:endParaRPr/>
          </a:p>
          <a:p>
            <a:pPr marL="0" lvl="0" indent="0" algn="l" rtl="0">
              <a:spcBef>
                <a:spcPts val="1200"/>
              </a:spcBef>
              <a:spcAft>
                <a:spcPts val="0"/>
              </a:spcAft>
              <a:buNone/>
            </a:pPr>
            <a:r>
              <a:rPr lang="en">
                <a:latin typeface="Courier New"/>
                <a:ea typeface="Courier New"/>
                <a:cs typeface="Courier New"/>
                <a:sym typeface="Courier New"/>
              </a:rPr>
              <a:t>CheckBox myCheckBox = new CheckBox(newdep.toString());</a:t>
            </a:r>
            <a:endParaRPr>
              <a:latin typeface="Courier New"/>
              <a:ea typeface="Courier New"/>
              <a:cs typeface="Courier New"/>
              <a:sym typeface="Courier New"/>
            </a:endParaRPr>
          </a:p>
          <a:p>
            <a:pPr marL="0" lvl="0" indent="0" algn="l" rtl="0">
              <a:spcBef>
                <a:spcPts val="1200"/>
              </a:spcBef>
              <a:spcAft>
                <a:spcPts val="0"/>
              </a:spcAft>
              <a:buNone/>
            </a:pPr>
            <a:r>
              <a:rPr lang="en"/>
              <a:t>When the user clicks a CheckBox, </a:t>
            </a:r>
            <a:r>
              <a:rPr lang="en" u="sng">
                <a:solidFill>
                  <a:schemeClr val="hlink"/>
                </a:solidFill>
                <a:hlinkClick r:id="rId3" action="ppaction://hlinksldjump"/>
              </a:rPr>
              <a:t>we want something to happen</a:t>
            </a:r>
            <a:r>
              <a:rPr lang="en"/>
              <a:t>. You need </a:t>
            </a:r>
            <a:r>
              <a:rPr lang="en">
                <a:latin typeface="Courier New"/>
                <a:ea typeface="Courier New"/>
                <a:cs typeface="Courier New"/>
                <a:sym typeface="Courier New"/>
              </a:rPr>
              <a:t>SelectHandler </a:t>
            </a:r>
            <a:r>
              <a:rPr lang="en"/>
              <a:t>here.</a:t>
            </a:r>
            <a:endParaRPr/>
          </a:p>
          <a:p>
            <a:pPr marL="0" lvl="0" indent="0" algn="l" rtl="0">
              <a:spcBef>
                <a:spcPts val="1200"/>
              </a:spcBef>
              <a:spcAft>
                <a:spcPts val="0"/>
              </a:spcAft>
              <a:buNone/>
            </a:pPr>
            <a:r>
              <a:rPr lang="en"/>
              <a:t>We can add the event handler to our CheckBox the same way we did for Buttons:</a:t>
            </a:r>
            <a:endParaRPr/>
          </a:p>
          <a:p>
            <a:pPr marL="0" lvl="0" indent="0" algn="l" rtl="0">
              <a:spcBef>
                <a:spcPts val="1200"/>
              </a:spcBef>
              <a:spcAft>
                <a:spcPts val="0"/>
              </a:spcAft>
              <a:buNone/>
            </a:pPr>
            <a:r>
              <a:rPr lang="en">
                <a:latin typeface="Courier New"/>
                <a:ea typeface="Courier New"/>
                <a:cs typeface="Courier New"/>
                <a:sym typeface="Courier New"/>
              </a:rPr>
              <a:t>myCheckBox.setOnAction(</a:t>
            </a:r>
            <a:br>
              <a:rPr lang="en">
                <a:latin typeface="Courier New"/>
                <a:ea typeface="Courier New"/>
                <a:cs typeface="Courier New"/>
                <a:sym typeface="Courier New"/>
              </a:rPr>
            </a:br>
            <a:r>
              <a:rPr lang="en">
                <a:latin typeface="Courier New"/>
                <a:ea typeface="Courier New"/>
                <a:cs typeface="Courier New"/>
                <a:sym typeface="Courier New"/>
              </a:rPr>
              <a:t>new SelectionHandler(newdep.getNumberOfMembers()));</a:t>
            </a:r>
            <a:endParaRPr>
              <a:latin typeface="Courier New"/>
              <a:ea typeface="Courier New"/>
              <a:cs typeface="Courier New"/>
              <a:sym typeface="Courier New"/>
            </a:endParaRPr>
          </a:p>
          <a:p>
            <a:pPr marL="0" lvl="0" indent="0" algn="l" rtl="0">
              <a:spcBef>
                <a:spcPts val="1200"/>
              </a:spcBef>
              <a:spcAft>
                <a:spcPts val="0"/>
              </a:spcAft>
              <a:buNone/>
            </a:pPr>
            <a:r>
              <a:rPr lang="en"/>
              <a:t>Once you have a new CheckBox, make sure you add it to the checkboxContainer</a:t>
            </a:r>
            <a:endParaRPr/>
          </a:p>
          <a:p>
            <a:pPr marL="0" lvl="0" indent="0" algn="l" rtl="0">
              <a:spcBef>
                <a:spcPts val="1200"/>
              </a:spcBef>
              <a:spcAft>
                <a:spcPts val="120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Set up the SelectHandler</a:t>
            </a:r>
            <a:endParaRPr/>
          </a:p>
        </p:txBody>
      </p:sp>
      <p:sp>
        <p:nvSpPr>
          <p:cNvPr id="322" name="Google Shape;322;p4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chemeClr val="hlink"/>
                </a:solidFill>
                <a:hlinkClick r:id="rId3" action="ppaction://hlinksldjump"/>
              </a:rPr>
              <a:t>Again, our CheckBox needs a handler to react if the user clicks it.</a:t>
            </a:r>
            <a:endParaRPr/>
          </a:p>
          <a:p>
            <a:pPr marL="0" lvl="0" indent="0" algn="l" rtl="0">
              <a:spcBef>
                <a:spcPts val="1200"/>
              </a:spcBef>
              <a:spcAft>
                <a:spcPts val="0"/>
              </a:spcAft>
              <a:buNone/>
            </a:pPr>
            <a:r>
              <a:rPr lang="en"/>
              <a:t>We can do this by calling getSource() with a cast to CheckBox:</a:t>
            </a:r>
            <a:endParaRPr/>
          </a:p>
          <a:p>
            <a:pPr marL="0" lvl="0" indent="0" algn="l" rtl="0">
              <a:spcBef>
                <a:spcPts val="1200"/>
              </a:spcBef>
              <a:spcAft>
                <a:spcPts val="0"/>
              </a:spcAft>
              <a:buNone/>
            </a:pPr>
            <a:r>
              <a:rPr lang="en">
                <a:latin typeface="Courier New"/>
                <a:ea typeface="Courier New"/>
                <a:cs typeface="Courier New"/>
                <a:sym typeface="Courier New"/>
              </a:rPr>
              <a:t>(CheckBox)event.getSource().isSelected()</a:t>
            </a:r>
            <a:endParaRPr>
              <a:latin typeface="Courier New"/>
              <a:ea typeface="Courier New"/>
              <a:cs typeface="Courier New"/>
              <a:sym typeface="Courier New"/>
            </a:endParaRPr>
          </a:p>
          <a:p>
            <a:pPr marL="0" lvl="0" indent="0" algn="l" rtl="0">
              <a:spcBef>
                <a:spcPts val="1200"/>
              </a:spcBef>
              <a:spcAft>
                <a:spcPts val="0"/>
              </a:spcAft>
              <a:buNone/>
            </a:pPr>
            <a:r>
              <a:rPr lang="en"/>
              <a:t>This will tell us whether or not the CheckBox that the user just clicked is currently selected or unselected. </a:t>
            </a:r>
            <a:endParaRPr/>
          </a:p>
          <a:p>
            <a:pPr marL="0" lvl="0" indent="0" algn="l" rtl="0">
              <a:spcBef>
                <a:spcPts val="1200"/>
              </a:spcBef>
              <a:spcAft>
                <a:spcPts val="1200"/>
              </a:spcAft>
              <a:buNone/>
            </a:pPr>
            <a:r>
              <a:rPr lang="en"/>
              <a:t>If it is selected, we need to add members to the number of faculty currently selected. If it is unselected, we need to subtract. Keep in mind you have the field variable </a:t>
            </a:r>
            <a:r>
              <a:rPr lang="en">
                <a:latin typeface="Courier New"/>
                <a:ea typeface="Courier New"/>
                <a:cs typeface="Courier New"/>
                <a:sym typeface="Courier New"/>
              </a:rPr>
              <a:t>facultyCount.</a:t>
            </a:r>
            <a:endParaRPr>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5"/>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Conclusions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Conclusions</a:t>
            </a:r>
            <a:endParaRPr/>
          </a:p>
        </p:txBody>
      </p:sp>
      <p:sp>
        <p:nvSpPr>
          <p:cNvPr id="333" name="Google Shape;333;p4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2400" b="1">
                <a:solidFill>
                  <a:schemeClr val="accent6"/>
                </a:solidFill>
              </a:rPr>
              <a:t>Please use Zoom office hours and/or the discussion forum when you get stuck, and need help </a:t>
            </a:r>
            <a:endParaRPr b="1">
              <a:solidFill>
                <a:schemeClr val="accent6"/>
              </a:solidFill>
            </a:endParaRPr>
          </a:p>
          <a:p>
            <a:pPr marL="0" lvl="0" indent="0" algn="l" rtl="0">
              <a:spcBef>
                <a:spcPts val="1200"/>
              </a:spcBef>
              <a:spcAft>
                <a:spcPts val="0"/>
              </a:spcAft>
              <a:buNone/>
            </a:pPr>
            <a:r>
              <a:rPr lang="en" b="1">
                <a:solidFill>
                  <a:srgbClr val="FFFFFF"/>
                </a:solidFill>
              </a:rPr>
              <a:t>Please go to TA’s Office Hours, the earlier you go, the easier it is to get into the room.</a:t>
            </a:r>
            <a:endParaRPr/>
          </a:p>
          <a:p>
            <a:pPr marL="0" lvl="0" indent="0" algn="l" rtl="0">
              <a:spcBef>
                <a:spcPts val="1200"/>
              </a:spcBef>
              <a:spcAft>
                <a:spcPts val="0"/>
              </a:spcAft>
              <a:buNone/>
            </a:pPr>
            <a:r>
              <a:rPr lang="en"/>
              <a:t>Make sure to test your code before turning it in!</a:t>
            </a:r>
            <a:endParaRPr/>
          </a:p>
          <a:p>
            <a:pPr marL="0" lvl="0" indent="0" algn="l" rtl="0">
              <a:spcBef>
                <a:spcPts val="1200"/>
              </a:spcBef>
              <a:spcAft>
                <a:spcPts val="0"/>
              </a:spcAft>
              <a:buNone/>
            </a:pPr>
            <a:r>
              <a:rPr lang="en"/>
              <a:t>This tutorial is very helpful for anything you didn’t understand: </a:t>
            </a:r>
            <a:endParaRPr/>
          </a:p>
          <a:p>
            <a:pPr marL="0" lvl="0" indent="0" algn="l" rtl="0">
              <a:spcBef>
                <a:spcPts val="1200"/>
              </a:spcBef>
              <a:spcAft>
                <a:spcPts val="0"/>
              </a:spcAft>
              <a:buNone/>
            </a:pPr>
            <a:r>
              <a:rPr lang="en" u="sng">
                <a:solidFill>
                  <a:schemeClr val="hlink"/>
                </a:solidFill>
                <a:hlinkClick r:id="rId3"/>
              </a:rPr>
              <a:t>https://docs.oracle.com/javafx/2/get_started/jfxpub-get_started.htm</a:t>
            </a:r>
            <a:endParaRPr/>
          </a:p>
          <a:p>
            <a:pPr marL="0" lvl="0" indent="0" algn="l" rtl="0">
              <a:spcBef>
                <a:spcPts val="1200"/>
              </a:spcBef>
              <a:spcAft>
                <a:spcPts val="1200"/>
              </a:spcAft>
              <a:buNone/>
            </a:pPr>
            <a:r>
              <a:rPr lang="en"/>
              <a:t>Make sure to get an early start; this is by far the hardest assignment you’ve had yet!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FFFFFF"/>
                </a:solidFill>
              </a:rPr>
              <a:t>Software Design Process for a Program</a:t>
            </a:r>
            <a:endParaRPr/>
          </a:p>
        </p:txBody>
      </p:sp>
      <p:sp>
        <p:nvSpPr>
          <p:cNvPr id="152" name="Google Shape;152;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852"/>
              <a:buNone/>
            </a:pPr>
            <a:r>
              <a:rPr lang="en" sz="1307"/>
              <a:t>Assignment 6 is not difficult at all but may be “complicated” </a:t>
            </a:r>
            <a:endParaRPr sz="1307"/>
          </a:p>
          <a:p>
            <a:pPr marL="0" lvl="0" indent="0" algn="l" rtl="0">
              <a:lnSpc>
                <a:spcPct val="95000"/>
              </a:lnSpc>
              <a:spcBef>
                <a:spcPts val="1200"/>
              </a:spcBef>
              <a:spcAft>
                <a:spcPts val="0"/>
              </a:spcAft>
              <a:buSzPts val="852"/>
              <a:buNone/>
            </a:pPr>
            <a:r>
              <a:rPr lang="en" sz="1307"/>
              <a:t>Think about the following questions:</a:t>
            </a:r>
            <a:endParaRPr sz="1307"/>
          </a:p>
          <a:p>
            <a:pPr marL="457200" lvl="0" indent="-311626" algn="l" rtl="0">
              <a:lnSpc>
                <a:spcPct val="150000"/>
              </a:lnSpc>
              <a:spcBef>
                <a:spcPts val="1200"/>
              </a:spcBef>
              <a:spcAft>
                <a:spcPts val="0"/>
              </a:spcAft>
              <a:buSzPts val="1308"/>
              <a:buChar char="●"/>
            </a:pPr>
            <a:r>
              <a:rPr lang="en" sz="1307"/>
              <a:t>What/how should the GUI look like?</a:t>
            </a:r>
            <a:endParaRPr sz="1307"/>
          </a:p>
          <a:p>
            <a:pPr marL="457200" lvl="0" indent="-311626" algn="l" rtl="0">
              <a:lnSpc>
                <a:spcPct val="150000"/>
              </a:lnSpc>
              <a:spcBef>
                <a:spcPts val="0"/>
              </a:spcBef>
              <a:spcAft>
                <a:spcPts val="0"/>
              </a:spcAft>
              <a:buSzPts val="1308"/>
              <a:buChar char="●"/>
            </a:pPr>
            <a:r>
              <a:rPr lang="en" sz="1307"/>
              <a:t>What are GUI elements (Java classes) that I should use?</a:t>
            </a:r>
            <a:endParaRPr sz="1307"/>
          </a:p>
          <a:p>
            <a:pPr marL="457200" lvl="0" indent="-311626" algn="l" rtl="0">
              <a:lnSpc>
                <a:spcPct val="150000"/>
              </a:lnSpc>
              <a:spcBef>
                <a:spcPts val="0"/>
              </a:spcBef>
              <a:spcAft>
                <a:spcPts val="0"/>
              </a:spcAft>
              <a:buSzPts val="1308"/>
              <a:buChar char="●"/>
            </a:pPr>
            <a:r>
              <a:rPr lang="en" sz="1307"/>
              <a:t>What is the relationship (hierarchy) of the GUI elements?</a:t>
            </a:r>
            <a:endParaRPr sz="1307"/>
          </a:p>
          <a:p>
            <a:pPr marL="457200" lvl="0" indent="-311626" algn="l" rtl="0">
              <a:lnSpc>
                <a:spcPct val="150000"/>
              </a:lnSpc>
              <a:spcBef>
                <a:spcPts val="0"/>
              </a:spcBef>
              <a:spcAft>
                <a:spcPts val="0"/>
              </a:spcAft>
              <a:buSzPts val="1308"/>
              <a:buChar char="●"/>
            </a:pPr>
            <a:r>
              <a:rPr lang="en" sz="1307"/>
              <a:t>How will the user use the GUI application? How does this interaction trigger a series of “events”?</a:t>
            </a:r>
            <a:endParaRPr sz="1307"/>
          </a:p>
          <a:p>
            <a:pPr marL="0" lvl="0" indent="0" algn="l" rtl="0">
              <a:lnSpc>
                <a:spcPct val="95000"/>
              </a:lnSpc>
              <a:spcBef>
                <a:spcPts val="1200"/>
              </a:spcBef>
              <a:spcAft>
                <a:spcPts val="1200"/>
              </a:spcAft>
              <a:buSzPts val="852"/>
              <a:buNone/>
            </a:pPr>
            <a:r>
              <a:rPr lang="en" sz="1307" b="1">
                <a:highlight>
                  <a:schemeClr val="accent6"/>
                </a:highlight>
              </a:rPr>
              <a:t>Warning</a:t>
            </a:r>
            <a:r>
              <a:rPr lang="en" sz="1307" b="1"/>
              <a:t>: If you find yourself do not have clear answers to all of these questions, you may want to close your IDE right now, grab a paper and pen, and read the following slides carefully.</a:t>
            </a:r>
            <a:endParaRPr sz="1307"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Requirements, Please</a:t>
            </a:r>
            <a:endParaRPr/>
          </a:p>
        </p:txBody>
      </p:sp>
      <p:sp>
        <p:nvSpPr>
          <p:cNvPr id="158" name="Google Shape;158;p17"/>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852"/>
              <a:buNone/>
            </a:pPr>
            <a:r>
              <a:rPr lang="en" sz="1307"/>
              <a:t>After reading the instructions carefully, you should be able to extract the requirements of your customer.</a:t>
            </a:r>
            <a:endParaRPr sz="1307"/>
          </a:p>
          <a:p>
            <a:pPr marL="0" lvl="0" indent="0" algn="l" rtl="0">
              <a:lnSpc>
                <a:spcPct val="105000"/>
              </a:lnSpc>
              <a:spcBef>
                <a:spcPts val="1200"/>
              </a:spcBef>
              <a:spcAft>
                <a:spcPts val="0"/>
              </a:spcAft>
              <a:buSzPts val="852"/>
              <a:buNone/>
            </a:pPr>
            <a:r>
              <a:rPr lang="en" sz="1307"/>
              <a:t>The design in three terms:</a:t>
            </a:r>
            <a:endParaRPr sz="1307"/>
          </a:p>
          <a:p>
            <a:pPr marL="457200" lvl="0" indent="-311626" algn="l" rtl="0">
              <a:lnSpc>
                <a:spcPct val="150000"/>
              </a:lnSpc>
              <a:spcBef>
                <a:spcPts val="1200"/>
              </a:spcBef>
              <a:spcAft>
                <a:spcPts val="0"/>
              </a:spcAft>
              <a:buSzPts val="1308"/>
              <a:buAutoNum type="arabicPeriod"/>
            </a:pPr>
            <a:r>
              <a:rPr lang="en" sz="1307"/>
              <a:t>Data </a:t>
            </a:r>
            <a:r>
              <a:rPr lang="en" sz="1307" b="1"/>
              <a:t>model </a:t>
            </a:r>
            <a:r>
              <a:rPr lang="en" sz="1307"/>
              <a:t>(what to store)</a:t>
            </a:r>
            <a:endParaRPr sz="1307"/>
          </a:p>
          <a:p>
            <a:pPr marL="457200" lvl="0" indent="-311626" algn="l" rtl="0">
              <a:lnSpc>
                <a:spcPct val="150000"/>
              </a:lnSpc>
              <a:spcBef>
                <a:spcPts val="0"/>
              </a:spcBef>
              <a:spcAft>
                <a:spcPts val="0"/>
              </a:spcAft>
              <a:buSzPts val="1308"/>
              <a:buAutoNum type="arabicPeriod"/>
            </a:pPr>
            <a:r>
              <a:rPr lang="en" sz="1307"/>
              <a:t>GUI </a:t>
            </a:r>
            <a:r>
              <a:rPr lang="en" sz="1307" b="1"/>
              <a:t>template </a:t>
            </a:r>
            <a:r>
              <a:rPr lang="en" sz="1307"/>
              <a:t>(how it looks like)</a:t>
            </a:r>
            <a:endParaRPr sz="1307"/>
          </a:p>
          <a:p>
            <a:pPr marL="457200" lvl="0" indent="-311626" algn="l" rtl="0">
              <a:lnSpc>
                <a:spcPct val="150000"/>
              </a:lnSpc>
              <a:spcBef>
                <a:spcPts val="0"/>
              </a:spcBef>
              <a:spcAft>
                <a:spcPts val="0"/>
              </a:spcAft>
              <a:buSzPts val="1308"/>
              <a:buAutoNum type="arabicPeriod"/>
            </a:pPr>
            <a:r>
              <a:rPr lang="en" sz="1307" b="1"/>
              <a:t>Controller </a:t>
            </a:r>
            <a:r>
              <a:rPr lang="en" sz="1307"/>
              <a:t>(how the user, model. template work with each other)</a:t>
            </a:r>
            <a:endParaRPr sz="1307"/>
          </a:p>
          <a:p>
            <a:pPr marL="0" lvl="0" indent="0" algn="l" rtl="0">
              <a:lnSpc>
                <a:spcPct val="105000"/>
              </a:lnSpc>
              <a:spcBef>
                <a:spcPts val="1200"/>
              </a:spcBef>
              <a:spcAft>
                <a:spcPts val="0"/>
              </a:spcAft>
              <a:buSzPts val="852"/>
              <a:buNone/>
            </a:pPr>
            <a:endParaRPr sz="1307"/>
          </a:p>
          <a:p>
            <a:pPr marL="0" lvl="0" indent="0" algn="l" rtl="0">
              <a:lnSpc>
                <a:spcPct val="105000"/>
              </a:lnSpc>
              <a:spcBef>
                <a:spcPts val="1200"/>
              </a:spcBef>
              <a:spcAft>
                <a:spcPts val="1200"/>
              </a:spcAft>
              <a:buSzPts val="852"/>
              <a:buNone/>
            </a:pPr>
            <a:endParaRPr sz="1307"/>
          </a:p>
        </p:txBody>
      </p:sp>
      <p:sp>
        <p:nvSpPr>
          <p:cNvPr id="159" name="Google Shape;159;p17"/>
          <p:cNvSpPr txBox="1">
            <a:spLocks noGrp="1"/>
          </p:cNvSpPr>
          <p:nvPr>
            <p:ph type="body" idx="2"/>
          </p:nvPr>
        </p:nvSpPr>
        <p:spPr>
          <a:xfrm>
            <a:off x="4933226" y="1567550"/>
            <a:ext cx="3879000" cy="2869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At least we have the following requirements:</a:t>
            </a:r>
            <a:endParaRPr/>
          </a:p>
          <a:p>
            <a:pPr marL="457200" lvl="0" indent="-311150" algn="l" rtl="0">
              <a:lnSpc>
                <a:spcPct val="150000"/>
              </a:lnSpc>
              <a:spcBef>
                <a:spcPts val="1200"/>
              </a:spcBef>
              <a:spcAft>
                <a:spcPts val="0"/>
              </a:spcAft>
              <a:buSzPts val="1300"/>
              <a:buChar char="●"/>
            </a:pPr>
            <a:r>
              <a:rPr lang="en"/>
              <a:t>A GUI program that stores a series of data about departments, including title, number of faculty, and name of university</a:t>
            </a:r>
            <a:endParaRPr/>
          </a:p>
          <a:p>
            <a:pPr marL="457200" lvl="0" indent="-311150" algn="l" rtl="0">
              <a:lnSpc>
                <a:spcPct val="150000"/>
              </a:lnSpc>
              <a:spcBef>
                <a:spcPts val="0"/>
              </a:spcBef>
              <a:spcAft>
                <a:spcPts val="0"/>
              </a:spcAft>
              <a:buSzPts val="1300"/>
              <a:buChar char="●"/>
            </a:pPr>
            <a:r>
              <a:rPr lang="en"/>
              <a:t>It allows the user to “Add a Department”</a:t>
            </a:r>
            <a:endParaRPr/>
          </a:p>
          <a:p>
            <a:pPr marL="457200" lvl="0" indent="-311150" algn="l" rtl="0">
              <a:lnSpc>
                <a:spcPct val="150000"/>
              </a:lnSpc>
              <a:spcBef>
                <a:spcPts val="0"/>
              </a:spcBef>
              <a:spcAft>
                <a:spcPts val="0"/>
              </a:spcAft>
              <a:buSzPts val="1300"/>
              <a:buChar char="●"/>
            </a:pPr>
            <a:r>
              <a:rPr lang="en"/>
              <a:t>It lists the stored department data</a:t>
            </a:r>
            <a:endParaRPr/>
          </a:p>
          <a:p>
            <a:pPr marL="457200" lvl="0" indent="-311150" algn="l" rtl="0">
              <a:lnSpc>
                <a:spcPct val="150000"/>
              </a:lnSpc>
              <a:spcBef>
                <a:spcPts val="0"/>
              </a:spcBef>
              <a:spcAft>
                <a:spcPts val="0"/>
              </a:spcAft>
              <a:buSzPts val="1300"/>
              <a:buChar char="●"/>
            </a:pPr>
            <a:r>
              <a:rPr lang="en"/>
              <a:t>It allows the user to “Select” some departments and compute the total number of faculty in the selected departments.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Template: </a:t>
            </a:r>
            <a:r>
              <a:rPr lang="en"/>
              <a:t>What do we want to see on the window? (GeneratePane.java)</a:t>
            </a:r>
            <a:endParaRPr/>
          </a:p>
        </p:txBody>
      </p:sp>
      <p:pic>
        <p:nvPicPr>
          <p:cNvPr id="165" name="Google Shape;165;p18"/>
          <p:cNvPicPr preferRelativeResize="0"/>
          <p:nvPr/>
        </p:nvPicPr>
        <p:blipFill>
          <a:blip r:embed="rId3">
            <a:alphaModFix/>
          </a:blip>
          <a:stretch>
            <a:fillRect/>
          </a:stretch>
        </p:blipFill>
        <p:spPr>
          <a:xfrm>
            <a:off x="1755025" y="1410375"/>
            <a:ext cx="6123853" cy="35308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Template: </a:t>
            </a:r>
            <a:r>
              <a:rPr lang="en"/>
              <a:t>What do we want to see on the window? (SelectPane.java)</a:t>
            </a:r>
            <a:endParaRPr/>
          </a:p>
        </p:txBody>
      </p:sp>
      <p:pic>
        <p:nvPicPr>
          <p:cNvPr id="171" name="Google Shape;171;p19"/>
          <p:cNvPicPr preferRelativeResize="0"/>
          <p:nvPr/>
        </p:nvPicPr>
        <p:blipFill>
          <a:blip r:embed="rId3">
            <a:alphaModFix/>
          </a:blip>
          <a:stretch>
            <a:fillRect/>
          </a:stretch>
        </p:blipFill>
        <p:spPr>
          <a:xfrm>
            <a:off x="1849338" y="1438900"/>
            <a:ext cx="5935216" cy="35308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Data Model: </a:t>
            </a:r>
            <a:r>
              <a:rPr lang="en"/>
              <a:t>Which part of the program store/need the data?</a:t>
            </a:r>
            <a:endParaRPr/>
          </a:p>
        </p:txBody>
      </p:sp>
      <p:sp>
        <p:nvSpPr>
          <p:cNvPr id="177" name="Google Shape;177;p20"/>
          <p:cNvSpPr txBox="1"/>
          <p:nvPr/>
        </p:nvSpPr>
        <p:spPr>
          <a:xfrm>
            <a:off x="662525" y="4488125"/>
            <a:ext cx="723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FFFF"/>
                </a:solidFill>
                <a:latin typeface="Lato"/>
                <a:ea typeface="Lato"/>
                <a:cs typeface="Lato"/>
                <a:sym typeface="Lato"/>
              </a:rPr>
              <a:t>Do you realize there is only one data object (of the ArrayList type) in this whole program?</a:t>
            </a:r>
            <a:endParaRPr b="1">
              <a:solidFill>
                <a:srgbClr val="FFFFFF"/>
              </a:solidFill>
              <a:latin typeface="Lato"/>
              <a:ea typeface="Lato"/>
              <a:cs typeface="Lato"/>
              <a:sym typeface="Lato"/>
            </a:endParaRPr>
          </a:p>
        </p:txBody>
      </p:sp>
      <p:pic>
        <p:nvPicPr>
          <p:cNvPr id="178" name="Google Shape;178;p20"/>
          <p:cNvPicPr preferRelativeResize="0"/>
          <p:nvPr/>
        </p:nvPicPr>
        <p:blipFill>
          <a:blip r:embed="rId3">
            <a:alphaModFix/>
          </a:blip>
          <a:stretch>
            <a:fillRect/>
          </a:stretch>
        </p:blipFill>
        <p:spPr>
          <a:xfrm>
            <a:off x="152400" y="1460250"/>
            <a:ext cx="8839205" cy="286352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Controller: </a:t>
            </a:r>
            <a:r>
              <a:rPr lang="en"/>
              <a:t>How the program interacts with the user, how the elements interact with each others?</a:t>
            </a:r>
            <a:endParaRPr/>
          </a:p>
        </p:txBody>
      </p:sp>
      <p:sp>
        <p:nvSpPr>
          <p:cNvPr id="184" name="Google Shape;184;p21"/>
          <p:cNvSpPr txBox="1"/>
          <p:nvPr/>
        </p:nvSpPr>
        <p:spPr>
          <a:xfrm>
            <a:off x="1297500" y="4566500"/>
            <a:ext cx="723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FFFF"/>
                </a:solidFill>
                <a:latin typeface="Lato"/>
                <a:ea typeface="Lato"/>
                <a:cs typeface="Lato"/>
                <a:sym typeface="Lato"/>
              </a:rPr>
              <a:t>For the readability, some interactions are omitted.</a:t>
            </a:r>
            <a:endParaRPr b="1">
              <a:solidFill>
                <a:srgbClr val="FFFFFF"/>
              </a:solidFill>
              <a:latin typeface="Lato"/>
              <a:ea typeface="Lato"/>
              <a:cs typeface="Lato"/>
              <a:sym typeface="Lato"/>
            </a:endParaRPr>
          </a:p>
        </p:txBody>
      </p:sp>
      <p:pic>
        <p:nvPicPr>
          <p:cNvPr id="185" name="Google Shape;185;p21"/>
          <p:cNvPicPr preferRelativeResize="0"/>
          <p:nvPr/>
        </p:nvPicPr>
        <p:blipFill>
          <a:blip r:embed="rId3">
            <a:alphaModFix/>
          </a:blip>
          <a:stretch>
            <a:fillRect/>
          </a:stretch>
        </p:blipFill>
        <p:spPr>
          <a:xfrm>
            <a:off x="1297500" y="1581375"/>
            <a:ext cx="6453151" cy="2875476"/>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2030</Words>
  <Application>Microsoft Macintosh PowerPoint</Application>
  <PresentationFormat>On-screen Show (16:9)</PresentationFormat>
  <Paragraphs>148</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Lato</vt:lpstr>
      <vt:lpstr>Montserrat</vt:lpstr>
      <vt:lpstr>Arial</vt:lpstr>
      <vt:lpstr>Courier New</vt:lpstr>
      <vt:lpstr>Focus</vt:lpstr>
      <vt:lpstr>Assignment 6 Guideline</vt:lpstr>
      <vt:lpstr>Introduction</vt:lpstr>
      <vt:lpstr>Before Getting Started: Software Design</vt:lpstr>
      <vt:lpstr>Software Design Process for a Program</vt:lpstr>
      <vt:lpstr>Requirements, Please</vt:lpstr>
      <vt:lpstr>Template: What do we want to see on the window? (GeneratePane.java)</vt:lpstr>
      <vt:lpstr>Template: What do we want to see on the window? (SelectPane.java)</vt:lpstr>
      <vt:lpstr>Data Model: Which part of the program store/need the data?</vt:lpstr>
      <vt:lpstr>Controller: How the program interacts with the user, how the elements interact with each others?</vt:lpstr>
      <vt:lpstr>Prototype: Follow your design and lay some code out in the Java files</vt:lpstr>
      <vt:lpstr>Something to Note</vt:lpstr>
      <vt:lpstr>What files are provided?</vt:lpstr>
      <vt:lpstr>What files are provided?</vt:lpstr>
      <vt:lpstr>Something to Note</vt:lpstr>
      <vt:lpstr>Basic UI Elements</vt:lpstr>
      <vt:lpstr>How to make a Button</vt:lpstr>
      <vt:lpstr>How to make a TextField</vt:lpstr>
      <vt:lpstr>How to create a Label</vt:lpstr>
      <vt:lpstr>How to create a TextArea</vt:lpstr>
      <vt:lpstr>Tips for GeneratePane.java</vt:lpstr>
      <vt:lpstr>PowerPoint Presentation</vt:lpstr>
      <vt:lpstr>Adding Panes to GeneratePane.java</vt:lpstr>
      <vt:lpstr>How to use the GridPane (1/2)</vt:lpstr>
      <vt:lpstr>How to use the GridPane (2/2)</vt:lpstr>
      <vt:lpstr>About the ButtonHandler</vt:lpstr>
      <vt:lpstr>About the ButtonHandler</vt:lpstr>
      <vt:lpstr>Tips for SelectPane.java</vt:lpstr>
      <vt:lpstr>PowerPoint Presentation</vt:lpstr>
      <vt:lpstr>How to use the BorderPane</vt:lpstr>
      <vt:lpstr>How to use the ScrollPane</vt:lpstr>
      <vt:lpstr>How to create a CheckBox and plug in the label?</vt:lpstr>
      <vt:lpstr>Set up the SelectHandler</vt:lpstr>
      <vt:lpstr>Conclusions</vt:lpstr>
      <vt:lpstr>Conclusions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6 Guideline</dc:title>
  <cp:lastModifiedBy>Farideh Tadayon-Navabi</cp:lastModifiedBy>
  <cp:revision>1</cp:revision>
  <dcterms:modified xsi:type="dcterms:W3CDTF">2021-02-13T02:12:15Z</dcterms:modified>
</cp:coreProperties>
</file>