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orbel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hc5mDaiCx075jHHNOfJtwFO7ZL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bold.fntdata"/><Relationship Id="rId12" Type="http://schemas.openxmlformats.org/officeDocument/2006/relationships/slide" Target="slides/slide7.xml"/><Relationship Id="rId34" Type="http://schemas.openxmlformats.org/officeDocument/2006/relationships/font" Target="fonts/Corbel-regular.fntdata"/><Relationship Id="rId15" Type="http://schemas.openxmlformats.org/officeDocument/2006/relationships/slide" Target="slides/slide10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9.xml"/><Relationship Id="rId36" Type="http://schemas.openxmlformats.org/officeDocument/2006/relationships/font" Target="fonts/Corbel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7a46fdc8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7a46fdc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77a46fdc8a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Still remember polar coordinate 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remember trigonometry ?</a:t>
            </a:r>
            <a:endParaRPr/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atsuko\Desktop\downloaded image\Colorful vector circle Wallpaper.jpg" id="25" name="Google Shape;25;p29"/>
          <p:cNvPicPr preferRelativeResize="0"/>
          <p:nvPr/>
        </p:nvPicPr>
        <p:blipFill rotWithShape="1">
          <a:blip r:embed="rId2">
            <a:alphaModFix/>
          </a:blip>
          <a:srcRect b="0" l="0" r="2119" t="23484"/>
          <a:stretch/>
        </p:blipFill>
        <p:spPr>
          <a:xfrm>
            <a:off x="-19046" y="0"/>
            <a:ext cx="9163046" cy="402923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9"/>
          <p:cNvSpPr/>
          <p:nvPr/>
        </p:nvSpPr>
        <p:spPr>
          <a:xfrm>
            <a:off x="0" y="2305892"/>
            <a:ext cx="9151416" cy="2837609"/>
          </a:xfrm>
          <a:custGeom>
            <a:rect b="b" l="l" r="r" t="t"/>
            <a:pathLst>
              <a:path extrusionOk="0" h="3783479" w="12201888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29"/>
          <p:cNvSpPr/>
          <p:nvPr/>
        </p:nvSpPr>
        <p:spPr>
          <a:xfrm rot="-211566">
            <a:off x="9177" y="2227377"/>
            <a:ext cx="9127430" cy="928561"/>
          </a:xfrm>
          <a:custGeom>
            <a:rect b="b" l="l" r="r" t="t"/>
            <a:pathLst>
              <a:path extrusionOk="0" h="1238081" w="12169907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rgbClr val="F9F0DE">
                  <a:alpha val="89803"/>
                </a:srgbClr>
              </a:gs>
              <a:gs pos="18000">
                <a:srgbClr val="DBCBB3"/>
              </a:gs>
              <a:gs pos="37000">
                <a:srgbClr val="DBCBB3"/>
              </a:gs>
              <a:gs pos="100000">
                <a:srgbClr val="F9F0D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29"/>
          <p:cNvSpPr/>
          <p:nvPr/>
        </p:nvSpPr>
        <p:spPr>
          <a:xfrm rot="-211566">
            <a:off x="22254" y="2073051"/>
            <a:ext cx="9154392" cy="1169446"/>
          </a:xfrm>
          <a:custGeom>
            <a:rect b="b" l="l" r="r" t="t"/>
            <a:pathLst>
              <a:path extrusionOk="0" h="1559261" w="12205856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29803"/>
                </a:srgbClr>
              </a:gs>
              <a:gs pos="36000">
                <a:srgbClr val="FFFFFF">
                  <a:alpha val="29803"/>
                </a:srgbClr>
              </a:gs>
              <a:gs pos="100000">
                <a:srgbClr val="F9EDD7">
                  <a:alpha val="4784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29"/>
          <p:cNvSpPr/>
          <p:nvPr/>
        </p:nvSpPr>
        <p:spPr>
          <a:xfrm rot="-211566">
            <a:off x="-3439" y="2331382"/>
            <a:ext cx="9161365" cy="789489"/>
          </a:xfrm>
          <a:custGeom>
            <a:rect b="b" l="l" r="r" t="t"/>
            <a:pathLst>
              <a:path extrusionOk="0" h="1052652" w="12215153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6666"/>
                </a:srgbClr>
              </a:gs>
              <a:gs pos="36000">
                <a:srgbClr val="FFFFFF">
                  <a:alpha val="46666"/>
                </a:srgbClr>
              </a:gs>
              <a:gs pos="100000">
                <a:srgbClr val="F9EFDB">
                  <a:alpha val="8196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" name="Google Shape;30;p29"/>
          <p:cNvSpPr txBox="1"/>
          <p:nvPr>
            <p:ph type="ctrTitle"/>
          </p:nvPr>
        </p:nvSpPr>
        <p:spPr>
          <a:xfrm>
            <a:off x="970361" y="2952992"/>
            <a:ext cx="7200900" cy="121895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970363" y="4231481"/>
            <a:ext cx="6279525" cy="6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 cap="none"/>
            </a:lvl1pPr>
            <a:lvl2pPr lvl="1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9pPr>
          </a:lstStyle>
          <a:p/>
        </p:txBody>
      </p:sp>
      <p:pic>
        <p:nvPicPr>
          <p:cNvPr id="32" name="Google Shape;3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1953" y="4029232"/>
            <a:ext cx="1707122" cy="111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 txBox="1"/>
          <p:nvPr>
            <p:ph type="title"/>
          </p:nvPr>
        </p:nvSpPr>
        <p:spPr>
          <a:xfrm>
            <a:off x="456012" y="400052"/>
            <a:ext cx="3429001" cy="20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" type="body"/>
          </p:nvPr>
        </p:nvSpPr>
        <p:spPr>
          <a:xfrm>
            <a:off x="4227910" y="400051"/>
            <a:ext cx="4457702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447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880"/>
              <a:buChar char="•"/>
              <a:defRPr sz="1100"/>
            </a:lvl6pPr>
            <a:lvl7pPr indent="-28447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880"/>
              <a:buChar char="•"/>
              <a:defRPr sz="1100"/>
            </a:lvl7pPr>
            <a:lvl8pPr indent="-28447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880"/>
              <a:buChar char="•"/>
              <a:defRPr sz="1100"/>
            </a:lvl8pPr>
            <a:lvl9pPr indent="-28447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880"/>
              <a:buChar char="•"/>
              <a:defRPr sz="1100"/>
            </a:lvl9pPr>
          </a:lstStyle>
          <a:p/>
        </p:txBody>
      </p:sp>
      <p:sp>
        <p:nvSpPr>
          <p:cNvPr id="82" name="Google Shape;82;p38"/>
          <p:cNvSpPr txBox="1"/>
          <p:nvPr>
            <p:ph idx="2" type="body"/>
          </p:nvPr>
        </p:nvSpPr>
        <p:spPr>
          <a:xfrm>
            <a:off x="456010" y="2571752"/>
            <a:ext cx="3429000" cy="1771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64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9pPr>
          </a:lstStyle>
          <a:p/>
        </p:txBody>
      </p:sp>
      <p:sp>
        <p:nvSpPr>
          <p:cNvPr id="83" name="Google Shape;83;p38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9"/>
          <p:cNvSpPr/>
          <p:nvPr>
            <p:ph idx="2" type="pic"/>
          </p:nvPr>
        </p:nvSpPr>
        <p:spPr>
          <a:xfrm>
            <a:off x="1" y="3576"/>
            <a:ext cx="4918561" cy="4328360"/>
          </a:xfrm>
          <a:prstGeom prst="rect">
            <a:avLst/>
          </a:prstGeom>
          <a:solidFill>
            <a:srgbClr val="F2DAAE"/>
          </a:solidFill>
          <a:ln>
            <a:noFill/>
          </a:ln>
        </p:spPr>
      </p:sp>
      <p:sp>
        <p:nvSpPr>
          <p:cNvPr id="88" name="Google Shape;88;p39"/>
          <p:cNvSpPr txBox="1"/>
          <p:nvPr>
            <p:ph type="title"/>
          </p:nvPr>
        </p:nvSpPr>
        <p:spPr>
          <a:xfrm>
            <a:off x="5256788" y="400052"/>
            <a:ext cx="3429894" cy="20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0" i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" type="body"/>
          </p:nvPr>
        </p:nvSpPr>
        <p:spPr>
          <a:xfrm>
            <a:off x="5256789" y="2571752"/>
            <a:ext cx="3429893" cy="17716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500"/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64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560"/>
              <a:buNone/>
              <a:defRPr sz="700"/>
            </a:lvl9pPr>
          </a:lstStyle>
          <a:p/>
        </p:txBody>
      </p:sp>
      <p:sp>
        <p:nvSpPr>
          <p:cNvPr id="90" name="Google Shape;90;p39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" type="body"/>
          </p:nvPr>
        </p:nvSpPr>
        <p:spPr>
          <a:xfrm rot="5400000">
            <a:off x="3084912" y="-742949"/>
            <a:ext cx="2971800" cy="7200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0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0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1"/>
          <p:cNvSpPr txBox="1"/>
          <p:nvPr>
            <p:ph type="title"/>
          </p:nvPr>
        </p:nvSpPr>
        <p:spPr>
          <a:xfrm rot="5400000">
            <a:off x="5317928" y="1431727"/>
            <a:ext cx="4423172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" type="body"/>
          </p:nvPr>
        </p:nvSpPr>
        <p:spPr>
          <a:xfrm rot="5400000">
            <a:off x="1317429" y="-482799"/>
            <a:ext cx="4423172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  <a:defRPr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29972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0" y="4786312"/>
            <a:ext cx="4176713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sz="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anatha Logo Slide" showMasterSp="0">
  <p:cSld name="Maranatha Logo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32"/>
          <p:cNvPicPr preferRelativeResize="0"/>
          <p:nvPr/>
        </p:nvPicPr>
        <p:blipFill rotWithShape="1">
          <a:blip r:embed="rId2">
            <a:alphaModFix/>
          </a:blip>
          <a:srcRect b="21780" l="21779" r="21780" t="21779"/>
          <a:stretch/>
        </p:blipFill>
        <p:spPr>
          <a:xfrm>
            <a:off x="2443165" y="1428750"/>
            <a:ext cx="4257675" cy="199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type="title"/>
          </p:nvPr>
        </p:nvSpPr>
        <p:spPr>
          <a:xfrm>
            <a:off x="970360" y="1446416"/>
            <a:ext cx="7200900" cy="16968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00"/>
              <a:buNone/>
              <a:defRPr b="0" sz="4100">
                <a:solidFill>
                  <a:srgbClr val="0070C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" type="body"/>
          </p:nvPr>
        </p:nvSpPr>
        <p:spPr>
          <a:xfrm>
            <a:off x="970360" y="3200402"/>
            <a:ext cx="7200900" cy="7008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21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1120"/>
              <a:buNone/>
              <a:defRPr sz="1400">
                <a:solidFill>
                  <a:srgbClr val="9D93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960"/>
              <a:buNone/>
              <a:defRPr sz="1200">
                <a:solidFill>
                  <a:srgbClr val="9D93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9D938A"/>
              </a:buClr>
              <a:buSzPts val="880"/>
              <a:buNone/>
              <a:defRPr sz="1100">
                <a:solidFill>
                  <a:srgbClr val="9D938A"/>
                </a:solidFill>
              </a:defRPr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970362" y="1371600"/>
            <a:ext cx="348614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4688075" y="1371600"/>
            <a:ext cx="3486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" type="body"/>
          </p:nvPr>
        </p:nvSpPr>
        <p:spPr>
          <a:xfrm>
            <a:off x="970360" y="1332782"/>
            <a:ext cx="3483864" cy="70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9pPr>
          </a:lstStyle>
          <a:p/>
        </p:txBody>
      </p:sp>
      <p:sp>
        <p:nvSpPr>
          <p:cNvPr id="64" name="Google Shape;64;p35"/>
          <p:cNvSpPr txBox="1"/>
          <p:nvPr>
            <p:ph idx="2" type="body"/>
          </p:nvPr>
        </p:nvSpPr>
        <p:spPr>
          <a:xfrm>
            <a:off x="970360" y="2057400"/>
            <a:ext cx="348386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9pPr>
          </a:lstStyle>
          <a:p/>
        </p:txBody>
      </p:sp>
      <p:sp>
        <p:nvSpPr>
          <p:cNvPr id="65" name="Google Shape;65;p35"/>
          <p:cNvSpPr txBox="1"/>
          <p:nvPr>
            <p:ph idx="3" type="body"/>
          </p:nvPr>
        </p:nvSpPr>
        <p:spPr>
          <a:xfrm>
            <a:off x="4687397" y="1332782"/>
            <a:ext cx="3483864" cy="70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None/>
              <a:defRPr b="0" sz="21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1" sz="1200"/>
            </a:lvl9pPr>
          </a:lstStyle>
          <a:p/>
        </p:txBody>
      </p:sp>
      <p:sp>
        <p:nvSpPr>
          <p:cNvPr id="66" name="Google Shape;66;p35"/>
          <p:cNvSpPr txBox="1"/>
          <p:nvPr>
            <p:ph idx="4" type="body"/>
          </p:nvPr>
        </p:nvSpPr>
        <p:spPr>
          <a:xfrm>
            <a:off x="4687397" y="2057400"/>
            <a:ext cx="3483864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 sz="1800"/>
            </a:lvl1pPr>
            <a:lvl2pPr indent="-304800" lvl="1" marL="914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500"/>
            </a:lvl2pPr>
            <a:lvl3pPr indent="-299719" lvl="2" marL="1371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Char char="•"/>
              <a:defRPr sz="1400"/>
            </a:lvl3pPr>
            <a:lvl4pPr indent="-289560" lvl="3" marL="1828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960"/>
              <a:buChar char="•"/>
              <a:defRPr sz="1200"/>
            </a:lvl9pPr>
          </a:lstStyle>
          <a:p/>
        </p:txBody>
      </p:sp>
      <p:sp>
        <p:nvSpPr>
          <p:cNvPr id="67" name="Google Shape;67;p35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5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7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23.jpg"/><Relationship Id="rId2" Type="http://schemas.openxmlformats.org/officeDocument/2006/relationships/image" Target="../media/image2.jpg"/><Relationship Id="rId3" Type="http://schemas.openxmlformats.org/officeDocument/2006/relationships/image" Target="../media/image1.jpg"/><Relationship Id="rId4" Type="http://schemas.openxmlformats.org/officeDocument/2006/relationships/image" Target="../media/image3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0" y="4299966"/>
            <a:ext cx="9144000" cy="843534"/>
            <a:chOff x="0" y="5733288"/>
            <a:chExt cx="12192000" cy="1124712"/>
          </a:xfrm>
        </p:grpSpPr>
        <p:pic>
          <p:nvPicPr>
            <p:cNvPr id="11" name="Google Shape;11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5733288"/>
              <a:ext cx="6803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388864" y="5733288"/>
              <a:ext cx="6803136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73567" y="5733288"/>
              <a:ext cx="2919984" cy="11247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9090" y="5733288"/>
              <a:ext cx="1557528" cy="11247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8"/>
          <p:cNvGrpSpPr/>
          <p:nvPr/>
        </p:nvGrpSpPr>
        <p:grpSpPr>
          <a:xfrm>
            <a:off x="-19044" y="-179327"/>
            <a:ext cx="9222987" cy="1730257"/>
            <a:chOff x="-25392" y="2808895"/>
            <a:chExt cx="12297317" cy="2307009"/>
          </a:xfrm>
        </p:grpSpPr>
        <p:sp>
          <p:nvSpPr>
            <p:cNvPr id="16" name="Google Shape;16;p28"/>
            <p:cNvSpPr/>
            <p:nvPr/>
          </p:nvSpPr>
          <p:spPr>
            <a:xfrm rot="-211566">
              <a:off x="12235" y="3401235"/>
              <a:ext cx="12169907" cy="1238081"/>
            </a:xfrm>
            <a:custGeom>
              <a:rect b="b" l="l" r="r" t="t"/>
              <a:pathLst>
                <a:path extrusionOk="0" h="1238081" w="12169907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rgbClr val="F9F0DE">
                    <a:alpha val="89803"/>
                  </a:srgbClr>
                </a:gs>
                <a:gs pos="18000">
                  <a:srgbClr val="EAE0D2"/>
                </a:gs>
                <a:gs pos="37000">
                  <a:srgbClr val="F7F4EF"/>
                </a:gs>
                <a:gs pos="100000">
                  <a:srgbClr val="F7F4E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 rot="-211566">
              <a:off x="29672" y="3182769"/>
              <a:ext cx="12205856" cy="1559261"/>
            </a:xfrm>
            <a:custGeom>
              <a:rect b="b" l="l" r="r" t="t"/>
              <a:pathLst>
                <a:path extrusionOk="0" h="1559261" w="12205856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</a:srgbClr>
                </a:gs>
                <a:gs pos="36000">
                  <a:srgbClr val="FFFFFF">
                    <a:alpha val="29803"/>
                  </a:srgbClr>
                </a:gs>
                <a:gs pos="100000">
                  <a:srgbClr val="CBB491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" name="Google Shape;18;p28"/>
            <p:cNvSpPr/>
            <p:nvPr/>
          </p:nvSpPr>
          <p:spPr>
            <a:xfrm rot="-211566">
              <a:off x="-4584" y="3514703"/>
              <a:ext cx="12215153" cy="1052652"/>
            </a:xfrm>
            <a:custGeom>
              <a:rect b="b" l="l" r="r" t="t"/>
              <a:pathLst>
                <a:path extrusionOk="0" h="1052652" w="12215153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6666"/>
                  </a:srgbClr>
                </a:gs>
                <a:gs pos="36000">
                  <a:srgbClr val="FFFFFF">
                    <a:alpha val="46666"/>
                  </a:srgbClr>
                </a:gs>
                <a:gs pos="100000">
                  <a:srgbClr val="E8DDCE"/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9" name="Google Shape;19;p28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8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5280" lvl="0" marL="457200" marR="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0" type="dt"/>
          </p:nvPr>
        </p:nvSpPr>
        <p:spPr>
          <a:xfrm>
            <a:off x="4590097" y="4800601"/>
            <a:ext cx="1161495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1" type="ftr"/>
          </p:nvPr>
        </p:nvSpPr>
        <p:spPr>
          <a:xfrm>
            <a:off x="1526009" y="4800601"/>
            <a:ext cx="2910263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3" name="Google Shape;23;p28"/>
          <p:cNvSpPr txBox="1"/>
          <p:nvPr>
            <p:ph idx="12" type="sldNum"/>
          </p:nvPr>
        </p:nvSpPr>
        <p:spPr>
          <a:xfrm>
            <a:off x="5912269" y="4800601"/>
            <a:ext cx="800102" cy="20717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2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685800" y="2800350"/>
            <a:ext cx="7200900" cy="121895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None/>
            </a:pPr>
            <a:r>
              <a:rPr lang="en-US" sz="6600"/>
              <a:t>Computer Graphics</a:t>
            </a:r>
            <a:endParaRPr sz="6600"/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4267200" y="3867150"/>
            <a:ext cx="5181600" cy="6855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800"/>
              <a:t>Round and round</a:t>
            </a:r>
            <a:endParaRPr sz="2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Pseudo circle code</a:t>
            </a:r>
            <a:endParaRPr/>
          </a:p>
        </p:txBody>
      </p:sp>
      <p:sp>
        <p:nvSpPr>
          <p:cNvPr id="187" name="Google Shape;187;p9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From 0 degree to 360 degree (in rad)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Calculate x and y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Draw point according to x and y 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Use 1 / r as degree increment for smooth circle ☺</a:t>
            </a:r>
            <a:endParaRPr/>
          </a:p>
          <a:p>
            <a:pPr indent="-6477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To be more efficient</a:t>
            </a:r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xwpe7"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200149"/>
            <a:ext cx="3973562" cy="385717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Mid point circle algorithm</a:t>
            </a:r>
            <a:endParaRPr/>
          </a:p>
        </p:txBody>
      </p:sp>
      <p:sp>
        <p:nvSpPr>
          <p:cNvPr id="200" name="Google Shape;200;p11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Alike with bresenham line drawing algorithm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Uses integer calculation for effectiveness</a:t>
            </a:r>
            <a:endParaRPr/>
          </a:p>
        </p:txBody>
      </p:sp>
      <p:pic>
        <p:nvPicPr>
          <p:cNvPr descr="C:\Users\Vatsuko\Desktop\downloaded image\mid point circle 1.JPG"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329" y="2495550"/>
            <a:ext cx="2784411" cy="23841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atsuko\Desktop\downloaded image\mid point circle 23.JPG" id="202" name="Google Shape;20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4740" y="2763157"/>
            <a:ext cx="5964120" cy="1484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Mid point circle algorithm </a:t>
            </a:r>
            <a:endParaRPr/>
          </a:p>
        </p:txBody>
      </p:sp>
      <p:sp>
        <p:nvSpPr>
          <p:cNvPr id="208" name="Google Shape;208;p12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Pk = (X</a:t>
            </a:r>
            <a:r>
              <a:rPr baseline="-25000" lang="en-US" sz="2400"/>
              <a:t>k</a:t>
            </a:r>
            <a:r>
              <a:rPr lang="en-US" sz="2400"/>
              <a:t>+1)</a:t>
            </a:r>
            <a:r>
              <a:rPr baseline="30000" lang="en-US" sz="2400"/>
              <a:t>2</a:t>
            </a:r>
            <a:r>
              <a:rPr lang="en-US" sz="2400"/>
              <a:t>  + (Y</a:t>
            </a:r>
            <a:r>
              <a:rPr baseline="-25000" lang="en-US" sz="2400"/>
              <a:t>k</a:t>
            </a:r>
            <a:r>
              <a:rPr lang="en-US" sz="2400"/>
              <a:t>- ½ )</a:t>
            </a:r>
            <a:r>
              <a:rPr baseline="30000" lang="en-US" sz="2400"/>
              <a:t>2</a:t>
            </a:r>
            <a:r>
              <a:rPr lang="en-US" sz="2400"/>
              <a:t> – r</a:t>
            </a:r>
            <a:r>
              <a:rPr baseline="30000" lang="en-US" sz="2400"/>
              <a:t>2</a:t>
            </a:r>
            <a:r>
              <a:rPr lang="en-US" sz="2400"/>
              <a:t> 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Pk = 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+ 2x</a:t>
            </a:r>
            <a:r>
              <a:rPr baseline="-25000" lang="en-US" sz="2400"/>
              <a:t>k</a:t>
            </a:r>
            <a:r>
              <a:rPr lang="en-US" sz="2400"/>
              <a:t> + 1+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+-y</a:t>
            </a:r>
            <a:r>
              <a:rPr baseline="-25000" lang="en-US" sz="2400"/>
              <a:t>k</a:t>
            </a:r>
            <a:r>
              <a:rPr lang="en-US" sz="2400"/>
              <a:t> + ¼ - r</a:t>
            </a:r>
            <a:r>
              <a:rPr baseline="30000" lang="en-US" sz="2400"/>
              <a:t>2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Pk = 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+ 2x</a:t>
            </a:r>
            <a:r>
              <a:rPr baseline="-25000" lang="en-US" sz="2400"/>
              <a:t>k</a:t>
            </a:r>
            <a:r>
              <a:rPr lang="en-US" sz="2400"/>
              <a:t> +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–y</a:t>
            </a:r>
            <a:r>
              <a:rPr baseline="-25000" lang="en-US" sz="2400"/>
              <a:t>k</a:t>
            </a:r>
            <a:r>
              <a:rPr lang="en-US" sz="2400"/>
              <a:t> + 5/4  - r</a:t>
            </a:r>
            <a:r>
              <a:rPr baseline="30000" lang="en-US" sz="2400"/>
              <a:t>2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 </a:t>
            </a:r>
            <a:br>
              <a:rPr lang="en-US" sz="2400"/>
            </a:br>
            <a:endParaRPr sz="2400"/>
          </a:p>
        </p:txBody>
      </p:sp>
      <p:pic>
        <p:nvPicPr>
          <p:cNvPr descr="C:\Users\Vatsuko\Desktop\downloaded image\mid point circle 1.JPG" id="209" name="Google Shape;20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123950"/>
            <a:ext cx="2784411" cy="2384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228600" y="438150"/>
            <a:ext cx="8763000" cy="37528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</a:t>
            </a:r>
            <a:r>
              <a:rPr lang="en-US" sz="2400"/>
              <a:t> = 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+ 2x</a:t>
            </a:r>
            <a:r>
              <a:rPr baseline="-25000" lang="en-US" sz="2400"/>
              <a:t>k</a:t>
            </a:r>
            <a:r>
              <a:rPr lang="en-US" sz="2400"/>
              <a:t> +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–y</a:t>
            </a:r>
            <a:r>
              <a:rPr baseline="-25000" lang="en-US" sz="2400"/>
              <a:t>k</a:t>
            </a:r>
            <a:r>
              <a:rPr lang="en-US" sz="2400"/>
              <a:t> + 5/4  - r</a:t>
            </a:r>
            <a:r>
              <a:rPr baseline="30000" lang="en-US" sz="2400"/>
              <a:t>2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 +1</a:t>
            </a:r>
            <a:r>
              <a:rPr lang="en-US" sz="2400"/>
              <a:t>= x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+ 2x</a:t>
            </a:r>
            <a:r>
              <a:rPr baseline="-25000" lang="en-US" sz="2400"/>
              <a:t>k+1</a:t>
            </a:r>
            <a:r>
              <a:rPr lang="en-US" sz="2400"/>
              <a:t>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+ 5/4  - r</a:t>
            </a:r>
            <a:r>
              <a:rPr baseline="30000" lang="en-US" sz="2400"/>
              <a:t>2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--------------------------------------------------------------------------------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 +1 </a:t>
            </a:r>
            <a:r>
              <a:rPr lang="en-US" sz="2400"/>
              <a:t> - P</a:t>
            </a:r>
            <a:r>
              <a:rPr baseline="-25000" lang="en-US" sz="2400"/>
              <a:t>k</a:t>
            </a:r>
            <a:r>
              <a:rPr lang="en-US" sz="2400"/>
              <a:t> = (x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+ 2x</a:t>
            </a:r>
            <a:r>
              <a:rPr baseline="-25000" lang="en-US" sz="2400"/>
              <a:t>k+1</a:t>
            </a:r>
            <a:r>
              <a:rPr lang="en-US" sz="2400"/>
              <a:t>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+ 5/4 - r</a:t>
            </a:r>
            <a:r>
              <a:rPr baseline="30000" lang="en-US" sz="2400"/>
              <a:t>2</a:t>
            </a:r>
            <a:r>
              <a:rPr lang="en-US" sz="2400"/>
              <a:t>) – (x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+ 2x</a:t>
            </a:r>
            <a:r>
              <a:rPr baseline="-25000" lang="en-US" sz="2400"/>
              <a:t>k</a:t>
            </a:r>
            <a:r>
              <a:rPr lang="en-US" sz="2400"/>
              <a:t> +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–y</a:t>
            </a:r>
            <a:r>
              <a:rPr baseline="-25000" lang="en-US" sz="2400"/>
              <a:t>k</a:t>
            </a:r>
            <a:r>
              <a:rPr lang="en-US" sz="2400"/>
              <a:t> + 5/4  - r</a:t>
            </a:r>
            <a:r>
              <a:rPr baseline="30000" lang="en-US" sz="2400"/>
              <a:t>2</a:t>
            </a:r>
            <a:r>
              <a:rPr lang="en-US" sz="2400"/>
              <a:t> )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800"/>
              <a:t>Pk+1 – Pk =</a:t>
            </a:r>
            <a:r>
              <a:rPr lang="en-US" sz="2000"/>
              <a:t> </a:t>
            </a:r>
            <a:r>
              <a:rPr lang="en-US" sz="2800"/>
              <a:t>x</a:t>
            </a:r>
            <a:r>
              <a:rPr baseline="-25000" lang="en-US" sz="2800"/>
              <a:t>k+1</a:t>
            </a:r>
            <a:r>
              <a:rPr baseline="30000" lang="en-US" sz="2800"/>
              <a:t>2</a:t>
            </a:r>
            <a:r>
              <a:rPr lang="en-US" sz="2800"/>
              <a:t> + 2x</a:t>
            </a:r>
            <a:r>
              <a:rPr baseline="-25000" lang="en-US" sz="2800"/>
              <a:t>k+1</a:t>
            </a:r>
            <a:r>
              <a:rPr lang="en-US" sz="2800"/>
              <a:t> + y</a:t>
            </a:r>
            <a:r>
              <a:rPr baseline="-25000" lang="en-US" sz="2800"/>
              <a:t>k+1</a:t>
            </a:r>
            <a:r>
              <a:rPr baseline="30000" lang="en-US" sz="2800"/>
              <a:t>2</a:t>
            </a:r>
            <a:r>
              <a:rPr lang="en-US" sz="2800"/>
              <a:t> – y</a:t>
            </a:r>
            <a:r>
              <a:rPr baseline="-25000" lang="en-US" sz="2800"/>
              <a:t>k+1</a:t>
            </a:r>
            <a:r>
              <a:rPr lang="en-US" sz="2800"/>
              <a:t>   - x</a:t>
            </a:r>
            <a:r>
              <a:rPr baseline="-25000" lang="en-US" sz="2800"/>
              <a:t>k</a:t>
            </a:r>
            <a:r>
              <a:rPr baseline="30000" lang="en-US" sz="2800"/>
              <a:t>2</a:t>
            </a:r>
            <a:r>
              <a:rPr lang="en-US" sz="2800"/>
              <a:t> - 2x</a:t>
            </a:r>
            <a:r>
              <a:rPr baseline="-25000" lang="en-US" sz="2800"/>
              <a:t>k</a:t>
            </a:r>
            <a:r>
              <a:rPr lang="en-US" sz="2800"/>
              <a:t> - y</a:t>
            </a:r>
            <a:r>
              <a:rPr baseline="-25000" lang="en-US" sz="2800"/>
              <a:t>k</a:t>
            </a:r>
            <a:r>
              <a:rPr baseline="30000" lang="en-US" sz="2800"/>
              <a:t>2</a:t>
            </a:r>
            <a:r>
              <a:rPr lang="en-US" sz="2800"/>
              <a:t>  + y</a:t>
            </a:r>
            <a:r>
              <a:rPr baseline="-25000" lang="en-US" sz="2800"/>
              <a:t>k</a:t>
            </a:r>
            <a:endParaRPr sz="28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t/>
            </a:r>
            <a:endParaRPr sz="18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rPr lang="en-US" sz="1800"/>
              <a:t>- </a:t>
            </a:r>
            <a:endParaRPr sz="18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20" name="Google Shape;220;p14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 – P</a:t>
            </a:r>
            <a:r>
              <a:rPr baseline="-25000" lang="en-US" sz="2400"/>
              <a:t>k</a:t>
            </a:r>
            <a:r>
              <a:rPr lang="en-US" sz="2400"/>
              <a:t> =</a:t>
            </a:r>
            <a:r>
              <a:rPr lang="en-US" sz="1800"/>
              <a:t> </a:t>
            </a:r>
            <a:r>
              <a:rPr lang="en-US" sz="2400"/>
              <a:t>x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+ 2x</a:t>
            </a:r>
            <a:r>
              <a:rPr baseline="-25000" lang="en-US" sz="2400"/>
              <a:t>k+1</a:t>
            </a:r>
            <a:r>
              <a:rPr lang="en-US" sz="2400"/>
              <a:t>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  - 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- 2x</a:t>
            </a:r>
            <a:r>
              <a:rPr baseline="-25000" lang="en-US" sz="2400"/>
              <a:t>k</a:t>
            </a:r>
            <a:r>
              <a:rPr lang="en-US" sz="2400"/>
              <a:t>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And we know that  :  x</a:t>
            </a:r>
            <a:r>
              <a:rPr baseline="-25000" lang="en-US" sz="2400"/>
              <a:t>k+1</a:t>
            </a:r>
            <a:r>
              <a:rPr lang="en-US" sz="2400"/>
              <a:t>  = x</a:t>
            </a:r>
            <a:r>
              <a:rPr baseline="-25000" lang="en-US" sz="2400"/>
              <a:t>k</a:t>
            </a:r>
            <a:r>
              <a:rPr lang="en-US" sz="2400"/>
              <a:t> +1   so 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(x</a:t>
            </a:r>
            <a:r>
              <a:rPr baseline="-25000" lang="en-US" sz="2400"/>
              <a:t>k</a:t>
            </a:r>
            <a:r>
              <a:rPr lang="en-US" sz="2400"/>
              <a:t> +1)</a:t>
            </a:r>
            <a:r>
              <a:rPr baseline="30000" lang="en-US" sz="2400"/>
              <a:t>2</a:t>
            </a:r>
            <a:r>
              <a:rPr lang="en-US" sz="2400"/>
              <a:t> + 2(x</a:t>
            </a:r>
            <a:r>
              <a:rPr baseline="-25000" lang="en-US" sz="2400"/>
              <a:t>k</a:t>
            </a:r>
            <a:r>
              <a:rPr lang="en-US" sz="2400"/>
              <a:t>+1)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 -x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- 2x</a:t>
            </a:r>
            <a:r>
              <a:rPr baseline="-25000" lang="en-US" sz="2400"/>
              <a:t>k</a:t>
            </a:r>
            <a:r>
              <a:rPr lang="en-US" sz="2400"/>
              <a:t>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-6477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(x</a:t>
            </a:r>
            <a:r>
              <a:rPr baseline="-25000" lang="en-US" sz="2400"/>
              <a:t>k</a:t>
            </a:r>
            <a:r>
              <a:rPr lang="en-US" sz="2400"/>
              <a:t> +1)</a:t>
            </a:r>
            <a:r>
              <a:rPr baseline="30000" lang="en-US" sz="2400"/>
              <a:t>2</a:t>
            </a:r>
            <a:r>
              <a:rPr lang="en-US" sz="2400"/>
              <a:t> + 2(x</a:t>
            </a:r>
            <a:r>
              <a:rPr baseline="-25000" lang="en-US" sz="2400"/>
              <a:t>k</a:t>
            </a:r>
            <a:r>
              <a:rPr lang="en-US" sz="2400"/>
              <a:t>+1)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 -x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- 2x</a:t>
            </a:r>
            <a:r>
              <a:rPr baseline="-25000" lang="en-US" sz="2400"/>
              <a:t>k</a:t>
            </a:r>
            <a:r>
              <a:rPr lang="en-US" sz="2400"/>
              <a:t>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(x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+2x</a:t>
            </a:r>
            <a:r>
              <a:rPr baseline="-25000" lang="en-US" sz="2400"/>
              <a:t>k</a:t>
            </a:r>
            <a:r>
              <a:rPr lang="en-US" sz="2400"/>
              <a:t> + 1) + (2x</a:t>
            </a:r>
            <a:r>
              <a:rPr baseline="-25000" lang="en-US" sz="2400"/>
              <a:t>k</a:t>
            </a:r>
            <a:r>
              <a:rPr lang="en-US" sz="2400"/>
              <a:t>+2)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 -x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- 2x</a:t>
            </a:r>
            <a:r>
              <a:rPr baseline="-25000" lang="en-US" sz="2400"/>
              <a:t>k</a:t>
            </a:r>
            <a:r>
              <a:rPr lang="en-US" sz="2400"/>
              <a:t>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+3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990600" y="742950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+3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3500"/>
              <a:t>Pk +1 &gt;0 🡪 yk +1 = yk-1 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2400"/>
              <a:t> 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+3 + (y</a:t>
            </a:r>
            <a:r>
              <a:rPr baseline="-25000" lang="en-US" sz="2400"/>
              <a:t>k</a:t>
            </a:r>
            <a:r>
              <a:rPr lang="en-US" sz="2400"/>
              <a:t>-1)</a:t>
            </a:r>
            <a:r>
              <a:rPr baseline="30000" lang="en-US" sz="2400"/>
              <a:t>2</a:t>
            </a:r>
            <a:r>
              <a:rPr lang="en-US" sz="2400"/>
              <a:t> – (y</a:t>
            </a:r>
            <a:r>
              <a:rPr baseline="-25000" lang="en-US" sz="2400"/>
              <a:t>k</a:t>
            </a:r>
            <a:r>
              <a:rPr lang="en-US" sz="2400"/>
              <a:t>-1) 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+3 + (y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-2y</a:t>
            </a:r>
            <a:r>
              <a:rPr baseline="-25000" lang="en-US" sz="2400"/>
              <a:t>k</a:t>
            </a:r>
            <a:r>
              <a:rPr lang="en-US" sz="2400"/>
              <a:t> +1) – (y</a:t>
            </a:r>
            <a:r>
              <a:rPr baseline="-25000" lang="en-US" sz="2400"/>
              <a:t>k</a:t>
            </a:r>
            <a:r>
              <a:rPr lang="en-US" sz="2400"/>
              <a:t>-1) 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+5 + -2y</a:t>
            </a:r>
            <a:r>
              <a:rPr baseline="-25000" lang="en-US" sz="2400"/>
              <a:t>k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-2y</a:t>
            </a:r>
            <a:r>
              <a:rPr baseline="-25000" lang="en-US" sz="2400"/>
              <a:t>k   </a:t>
            </a:r>
            <a:r>
              <a:rPr lang="en-US" sz="2400"/>
              <a:t>+ 5  🡪 (2(x</a:t>
            </a:r>
            <a:r>
              <a:rPr baseline="-25000" lang="en-US" sz="2400"/>
              <a:t>k</a:t>
            </a:r>
            <a:r>
              <a:rPr lang="en-US" sz="2400"/>
              <a:t> –y</a:t>
            </a:r>
            <a:r>
              <a:rPr baseline="-25000" lang="en-US" sz="2400"/>
              <a:t>k</a:t>
            </a:r>
            <a:r>
              <a:rPr lang="en-US" sz="2400"/>
              <a:t>)</a:t>
            </a:r>
            <a:r>
              <a:rPr baseline="-25000" lang="en-US" sz="2400"/>
              <a:t>   </a:t>
            </a:r>
            <a:r>
              <a:rPr lang="en-US" sz="2400"/>
              <a:t>+ 5) 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rPr lang="en-US" sz="3500"/>
              <a:t>P</a:t>
            </a:r>
            <a:r>
              <a:rPr baseline="-25000" lang="en-US" sz="3500"/>
              <a:t>k+1 </a:t>
            </a:r>
            <a:r>
              <a:rPr lang="en-US" sz="3500"/>
              <a:t>=</a:t>
            </a:r>
            <a:r>
              <a:rPr baseline="-25000" lang="en-US" sz="3500"/>
              <a:t> </a:t>
            </a:r>
            <a:r>
              <a:rPr lang="en-US" sz="3500"/>
              <a:t>P</a:t>
            </a:r>
            <a:r>
              <a:rPr baseline="-25000" lang="en-US" sz="3500"/>
              <a:t>k </a:t>
            </a:r>
            <a:r>
              <a:rPr lang="en-US" sz="3500"/>
              <a:t>+</a:t>
            </a:r>
            <a:r>
              <a:rPr baseline="-25000" lang="en-US" sz="3500"/>
              <a:t> </a:t>
            </a:r>
            <a:r>
              <a:rPr lang="en-US" sz="3500"/>
              <a:t>(2(x</a:t>
            </a:r>
            <a:r>
              <a:rPr baseline="-25000" lang="en-US" sz="3500"/>
              <a:t>k</a:t>
            </a:r>
            <a:r>
              <a:rPr lang="en-US" sz="3500"/>
              <a:t> –y</a:t>
            </a:r>
            <a:r>
              <a:rPr baseline="-25000" lang="en-US" sz="3500"/>
              <a:t>k</a:t>
            </a:r>
            <a:r>
              <a:rPr lang="en-US" sz="3500"/>
              <a:t>)</a:t>
            </a:r>
            <a:r>
              <a:rPr baseline="-25000" lang="en-US" sz="3500"/>
              <a:t>   </a:t>
            </a:r>
            <a:r>
              <a:rPr lang="en-US" sz="3500"/>
              <a:t>+ 5) 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79999"/>
              <a:buNone/>
            </a:pPr>
            <a:r>
              <a:t/>
            </a:r>
            <a:endParaRPr sz="36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sz="2400"/>
          </a:p>
          <a:p>
            <a:pPr indent="-67818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sz="2400"/>
          </a:p>
          <a:p>
            <a:pPr indent="-67818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 sz="2400"/>
          </a:p>
          <a:p>
            <a:pPr indent="-80772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990600" y="742950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+3 + y</a:t>
            </a:r>
            <a:r>
              <a:rPr baseline="-25000" lang="en-US" sz="2400"/>
              <a:t>k+1</a:t>
            </a:r>
            <a:r>
              <a:rPr baseline="30000" lang="en-US" sz="2400"/>
              <a:t>2</a:t>
            </a:r>
            <a:r>
              <a:rPr lang="en-US" sz="2400"/>
              <a:t> – y</a:t>
            </a:r>
            <a:r>
              <a:rPr baseline="-25000" lang="en-US" sz="2400"/>
              <a:t>k+1</a:t>
            </a:r>
            <a:r>
              <a:rPr lang="en-US" sz="2400"/>
              <a:t> 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500"/>
              <a:t>Pk +1 &lt;= 0 🡪 yk +1 = yk</a:t>
            </a:r>
            <a:endParaRPr sz="35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 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+3 + (y</a:t>
            </a:r>
            <a:r>
              <a:rPr baseline="-25000" lang="en-US" sz="2400"/>
              <a:t>k</a:t>
            </a:r>
            <a:r>
              <a:rPr lang="en-US" sz="2400"/>
              <a:t>)</a:t>
            </a:r>
            <a:r>
              <a:rPr baseline="30000" lang="en-US" sz="2400"/>
              <a:t>2</a:t>
            </a:r>
            <a:r>
              <a:rPr lang="en-US" sz="2400"/>
              <a:t> – (y</a:t>
            </a:r>
            <a:r>
              <a:rPr baseline="-25000" lang="en-US" sz="2400"/>
              <a:t>k</a:t>
            </a:r>
            <a:r>
              <a:rPr lang="en-US" sz="2400"/>
              <a:t>)  - y</a:t>
            </a:r>
            <a:r>
              <a:rPr baseline="-25000" lang="en-US" sz="2400"/>
              <a:t>k</a:t>
            </a:r>
            <a:r>
              <a:rPr baseline="30000" lang="en-US" sz="2400"/>
              <a:t>2</a:t>
            </a:r>
            <a:r>
              <a:rPr lang="en-US" sz="2400"/>
              <a:t>  + y</a:t>
            </a:r>
            <a:r>
              <a:rPr baseline="-25000" lang="en-US" sz="2400"/>
              <a:t>k</a:t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rPr lang="en-US" sz="2400"/>
              <a:t>P</a:t>
            </a:r>
            <a:r>
              <a:rPr baseline="-25000" lang="en-US" sz="2400"/>
              <a:t>k+1</a:t>
            </a:r>
            <a:r>
              <a:rPr lang="en-US" sz="2400"/>
              <a:t>–P</a:t>
            </a:r>
            <a:r>
              <a:rPr baseline="-25000" lang="en-US" sz="2400"/>
              <a:t>k</a:t>
            </a:r>
            <a:r>
              <a:rPr lang="en-US" sz="2400"/>
              <a:t>=</a:t>
            </a:r>
            <a:r>
              <a:rPr lang="en-US" sz="1800"/>
              <a:t> </a:t>
            </a:r>
            <a:r>
              <a:rPr lang="en-US" sz="2400"/>
              <a:t>2x</a:t>
            </a:r>
            <a:r>
              <a:rPr baseline="-25000" lang="en-US" sz="2400"/>
              <a:t>k</a:t>
            </a:r>
            <a:r>
              <a:rPr lang="en-US" sz="2400"/>
              <a:t> +3 </a:t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/>
              <a:t>P</a:t>
            </a:r>
            <a:r>
              <a:rPr baseline="-25000" lang="en-US" sz="3000"/>
              <a:t>k+1</a:t>
            </a:r>
            <a:r>
              <a:rPr lang="en-US" sz="3000"/>
              <a:t>=P</a:t>
            </a:r>
            <a:r>
              <a:rPr baseline="-25000" lang="en-US" sz="3000"/>
              <a:t>k </a:t>
            </a:r>
            <a:r>
              <a:rPr lang="en-US" sz="3000"/>
              <a:t>+ 2x</a:t>
            </a:r>
            <a:r>
              <a:rPr baseline="-25000" lang="en-US" sz="3000"/>
              <a:t>k</a:t>
            </a:r>
            <a:r>
              <a:rPr lang="en-US" sz="3000"/>
              <a:t> + 3</a:t>
            </a:r>
            <a:endParaRPr sz="30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baseline="-25000"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sz="2400"/>
          </a:p>
          <a:p>
            <a:pPr indent="-6477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Uhmm but remember </a:t>
            </a:r>
            <a:endParaRPr/>
          </a:p>
        </p:txBody>
      </p:sp>
      <p:pic>
        <p:nvPicPr>
          <p:cNvPr descr="C:\Users\Vatsuko\Desktop\downloaded image\320px-Bresenham_circle.svg.png"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200150"/>
            <a:ext cx="3048000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atsuko\Desktop\downloaded image\59437102.jpg" id="243" name="Google Shape;24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400" y="1200150"/>
            <a:ext cx="4038600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Previously on CG …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  <p:cxnSp>
        <p:nvCxnSpPr>
          <p:cNvPr id="117" name="Google Shape;117;p2"/>
          <p:cNvCxnSpPr/>
          <p:nvPr/>
        </p:nvCxnSpPr>
        <p:spPr>
          <a:xfrm>
            <a:off x="1600200" y="2139043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2"/>
          <p:cNvCxnSpPr/>
          <p:nvPr/>
        </p:nvCxnSpPr>
        <p:spPr>
          <a:xfrm>
            <a:off x="1752600" y="2291443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9" name="Google Shape;119;p2"/>
          <p:cNvCxnSpPr/>
          <p:nvPr/>
        </p:nvCxnSpPr>
        <p:spPr>
          <a:xfrm>
            <a:off x="872671" y="2443843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0" name="Google Shape;120;p2"/>
          <p:cNvCxnSpPr/>
          <p:nvPr/>
        </p:nvCxnSpPr>
        <p:spPr>
          <a:xfrm>
            <a:off x="2057400" y="2596243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1219200" y="2748643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2"/>
          <p:cNvCxnSpPr/>
          <p:nvPr/>
        </p:nvCxnSpPr>
        <p:spPr>
          <a:xfrm>
            <a:off x="720271" y="2925536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"/>
          <p:cNvCxnSpPr/>
          <p:nvPr/>
        </p:nvCxnSpPr>
        <p:spPr>
          <a:xfrm>
            <a:off x="2514600" y="3053443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2"/>
          <p:cNvCxnSpPr/>
          <p:nvPr/>
        </p:nvCxnSpPr>
        <p:spPr>
          <a:xfrm>
            <a:off x="1447800" y="3205843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2"/>
          <p:cNvCxnSpPr/>
          <p:nvPr/>
        </p:nvCxnSpPr>
        <p:spPr>
          <a:xfrm>
            <a:off x="76200" y="3358243"/>
            <a:ext cx="73914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Ellipse drawing algorithm</a:t>
            </a:r>
            <a:endParaRPr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wpe12" id="250" name="Google Shape;25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979727"/>
            <a:ext cx="3960813" cy="135731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descr="wpe15" id="251" name="Google Shape;2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0050" y="1547927"/>
            <a:ext cx="4176713" cy="26844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Ok let me rephrase that to polar thingy</a:t>
            </a:r>
            <a:endParaRPr/>
          </a:p>
        </p:txBody>
      </p:sp>
      <p:sp>
        <p:nvSpPr>
          <p:cNvPr id="257" name="Google Shape;257;p20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wpeA" id="258" name="Google Shape;2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057" y="1489871"/>
            <a:ext cx="4249738" cy="25923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59" name="Google Shape;259;p20"/>
          <p:cNvSpPr/>
          <p:nvPr/>
        </p:nvSpPr>
        <p:spPr>
          <a:xfrm>
            <a:off x="5181600" y="2247456"/>
            <a:ext cx="457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x = xc + rx . cos(θ)</a:t>
            </a:r>
            <a:br>
              <a:rPr b="1" i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1"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y = yc + ry . sin(θ)</a:t>
            </a:r>
            <a:endParaRPr b="1"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You can even make other types of form </a:t>
            </a:r>
            <a:endParaRPr/>
          </a:p>
        </p:txBody>
      </p:sp>
      <p:sp>
        <p:nvSpPr>
          <p:cNvPr id="265" name="Google Shape;265;p21"/>
          <p:cNvSpPr txBox="1"/>
          <p:nvPr>
            <p:ph idx="1" type="body"/>
          </p:nvPr>
        </p:nvSpPr>
        <p:spPr>
          <a:xfrm>
            <a:off x="970363" y="1371601"/>
            <a:ext cx="3296838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i="1" lang="en-US" sz="2400"/>
              <a:t>r = 5 . θ</a:t>
            </a:r>
            <a:br>
              <a:rPr i="1" lang="en-US" sz="2400"/>
            </a:br>
            <a:r>
              <a:rPr i="1" lang="en-US" sz="2400"/>
              <a:t>x = xc + r . cos(θ)</a:t>
            </a:r>
            <a:br>
              <a:rPr i="1" lang="en-US" sz="2400"/>
            </a:br>
            <a:r>
              <a:rPr i="1" lang="en-US" sz="2400"/>
              <a:t>y = yc + r . sin(θ)</a:t>
            </a:r>
            <a:br>
              <a:rPr i="1" lang="en-US" sz="2400"/>
            </a:br>
            <a:br>
              <a:rPr i="1" lang="en-US" sz="2400"/>
            </a:br>
            <a:r>
              <a:rPr i="1" lang="en-US" sz="2400"/>
              <a:t>0 &lt;= θ &lt;= 6 . PI</a:t>
            </a:r>
            <a:r>
              <a:rPr lang="en-US" sz="2400"/>
              <a:t> </a:t>
            </a:r>
            <a:endParaRPr/>
          </a:p>
          <a:p>
            <a:pPr indent="-6477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prak233" id="266" name="Google Shape;2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76350"/>
            <a:ext cx="2874962" cy="26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 txBox="1"/>
          <p:nvPr>
            <p:ph idx="1" type="body"/>
          </p:nvPr>
        </p:nvSpPr>
        <p:spPr>
          <a:xfrm>
            <a:off x="970363" y="1371601"/>
            <a:ext cx="4058838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i="1" lang="en-US" sz="2400"/>
              <a:t>x = xc + r . cos(n . θ) . cos(θ)</a:t>
            </a:r>
            <a:br>
              <a:rPr i="1" lang="en-US" sz="2400"/>
            </a:br>
            <a:r>
              <a:rPr i="1" lang="en-US" sz="2400"/>
              <a:t>y = yc + r . cos(n . θ) . sin(θ)</a:t>
            </a:r>
            <a:br>
              <a:rPr i="1" lang="en-US" sz="2400"/>
            </a:br>
            <a:r>
              <a:rPr i="1" lang="en-US" sz="2400"/>
              <a:t>0 &lt;= θ &lt;= 2 . PI</a:t>
            </a:r>
            <a:endParaRPr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i="1" sz="2400"/>
          </a:p>
          <a:p>
            <a:pPr indent="-4953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</a:pPr>
            <a:r>
              <a:t/>
            </a:r>
            <a:endParaRPr i="1" sz="2400"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r>
              <a:rPr i="1" lang="en-US" sz="2400"/>
              <a:t>Experiment with the content of n</a:t>
            </a:r>
            <a:endParaRPr/>
          </a:p>
        </p:txBody>
      </p:sp>
      <p:pic>
        <p:nvPicPr>
          <p:cNvPr descr="prak236" id="273" name="Google Shape;27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3797" y="514350"/>
            <a:ext cx="1895475" cy="18954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prak235" id="274" name="Google Shape;27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6797" y="491672"/>
            <a:ext cx="1860211" cy="185147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prak234" id="275" name="Google Shape;27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22825" y="2800350"/>
            <a:ext cx="1895475" cy="196798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prak237" id="276" name="Google Shape;27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66973" y="2786223"/>
            <a:ext cx="2019858" cy="19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idx="11" type="ftr"/>
          </p:nvPr>
        </p:nvSpPr>
        <p:spPr>
          <a:xfrm>
            <a:off x="0" y="4786312"/>
            <a:ext cx="4176713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GRAPHIC ~ SULAEMAN SANTOSO SKOM</a:t>
            </a:r>
            <a:endParaRPr/>
          </a:p>
        </p:txBody>
      </p:sp>
      <p:sp>
        <p:nvSpPr>
          <p:cNvPr id="282" name="Google Shape;282;p23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Cardiod</a:t>
            </a:r>
            <a:endParaRPr/>
          </a:p>
        </p:txBody>
      </p:sp>
      <p:sp>
        <p:nvSpPr>
          <p:cNvPr id="284" name="Google Shape;284;p23"/>
          <p:cNvSpPr txBox="1"/>
          <p:nvPr>
            <p:ph idx="1" type="body"/>
          </p:nvPr>
        </p:nvSpPr>
        <p:spPr>
          <a:xfrm>
            <a:off x="457200" y="1200151"/>
            <a:ext cx="79311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br>
              <a:rPr lang="en-US" sz="2000"/>
            </a:br>
            <a:br>
              <a:rPr lang="en-US" sz="2000"/>
            </a:br>
            <a:r>
              <a:rPr i="1" lang="en-US" sz="2000"/>
              <a:t>x = xc + (r + r . sin(θ)) . cos(θ)</a:t>
            </a:r>
            <a:br>
              <a:rPr i="1" lang="en-US" sz="2000"/>
            </a:br>
            <a:r>
              <a:rPr i="1" lang="en-US" sz="2000"/>
              <a:t>y = yc + (r + r . sin(θ)) . sin(θ)</a:t>
            </a:r>
            <a:br>
              <a:rPr i="1" lang="en-US" sz="2000"/>
            </a:br>
            <a:r>
              <a:rPr i="1" lang="en-US" sz="2000"/>
              <a:t>0 &lt;= θ &lt;= 2 . PI</a:t>
            </a:r>
            <a:endParaRPr/>
          </a:p>
        </p:txBody>
      </p:sp>
      <p:pic>
        <p:nvPicPr>
          <p:cNvPr descr="prak238" id="285" name="Google Shape;285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3400" y="1047750"/>
            <a:ext cx="4356088" cy="2895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idx="11" type="ftr"/>
          </p:nvPr>
        </p:nvSpPr>
        <p:spPr>
          <a:xfrm>
            <a:off x="0" y="4786312"/>
            <a:ext cx="4176713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GRAPHIC ~ SULAEMAN SANTOSO SKOM</a:t>
            </a:r>
            <a:endParaRPr/>
          </a:p>
        </p:txBody>
      </p:sp>
      <p:sp>
        <p:nvSpPr>
          <p:cNvPr id="291" name="Google Shape;291;p24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Bentuk bentuk lain</a:t>
            </a:r>
            <a:endParaRPr/>
          </a:p>
        </p:txBody>
      </p:sp>
      <p:sp>
        <p:nvSpPr>
          <p:cNvPr id="293" name="Google Shape;293;p24"/>
          <p:cNvSpPr txBox="1"/>
          <p:nvPr>
            <p:ph idx="1" type="body"/>
          </p:nvPr>
        </p:nvSpPr>
        <p:spPr>
          <a:xfrm>
            <a:off x="457200" y="1200151"/>
            <a:ext cx="814705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br>
              <a:rPr lang="en-US" sz="2400"/>
            </a:br>
            <a:br>
              <a:rPr lang="en-US" sz="2400"/>
            </a:br>
            <a:r>
              <a:rPr i="1" lang="en-US" sz="2400"/>
              <a:t>x = xc + (r + 10 . sin(Φ)) . cos(θ)</a:t>
            </a:r>
            <a:br>
              <a:rPr i="1" lang="en-US" sz="2400"/>
            </a:br>
            <a:r>
              <a:rPr i="1" lang="en-US" sz="2400"/>
              <a:t>y = yc + (r + 10 . sin(Φ)) . sin(θ)</a:t>
            </a:r>
            <a:br>
              <a:rPr i="1" lang="en-US" sz="2400"/>
            </a:br>
            <a:r>
              <a:rPr i="1" lang="en-US" sz="2400"/>
              <a:t>0 &lt;= θ &lt;= 2 . PI</a:t>
            </a:r>
            <a:br>
              <a:rPr i="1" lang="en-US" sz="2400"/>
            </a:br>
            <a:br>
              <a:rPr i="1" lang="en-US" sz="2400"/>
            </a:br>
            <a:r>
              <a:rPr i="1" lang="en-US" sz="2400"/>
              <a:t>θ adds by  1/r</a:t>
            </a:r>
            <a:br>
              <a:rPr lang="en-US" sz="2400"/>
            </a:br>
            <a:r>
              <a:rPr i="1" lang="en-US" sz="2400"/>
              <a:t>Φ adds by 30/r</a:t>
            </a:r>
            <a:r>
              <a:rPr lang="en-US" sz="2400"/>
              <a:t> </a:t>
            </a:r>
            <a:endParaRPr sz="2400"/>
          </a:p>
        </p:txBody>
      </p:sp>
      <p:pic>
        <p:nvPicPr>
          <p:cNvPr descr="prak239" id="294" name="Google Shape;294;p2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1276350"/>
            <a:ext cx="3299033" cy="25050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"/>
          <p:cNvSpPr txBox="1"/>
          <p:nvPr>
            <p:ph idx="11" type="ftr"/>
          </p:nvPr>
        </p:nvSpPr>
        <p:spPr>
          <a:xfrm>
            <a:off x="0" y="4786312"/>
            <a:ext cx="4176713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GRAPHIC ~ SULAEMAN SANTOSO SKOM</a:t>
            </a:r>
            <a:endParaRPr/>
          </a:p>
        </p:txBody>
      </p:sp>
      <p:sp>
        <p:nvSpPr>
          <p:cNvPr id="300" name="Google Shape;300;p25"/>
          <p:cNvSpPr txBox="1"/>
          <p:nvPr>
            <p:ph idx="12" type="sldNum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2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/>
              <a:t>Bentuk bentuk lain</a:t>
            </a:r>
            <a:endParaRPr/>
          </a:p>
        </p:txBody>
      </p:sp>
      <p:sp>
        <p:nvSpPr>
          <p:cNvPr id="302" name="Google Shape;302;p25"/>
          <p:cNvSpPr txBox="1"/>
          <p:nvPr>
            <p:ph idx="1" type="body"/>
          </p:nvPr>
        </p:nvSpPr>
        <p:spPr>
          <a:xfrm>
            <a:off x="457200" y="1200151"/>
            <a:ext cx="8002588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</a:pPr>
            <a:br>
              <a:rPr lang="en-US" sz="2400"/>
            </a:br>
            <a:br>
              <a:rPr lang="en-US" sz="2400"/>
            </a:br>
            <a:r>
              <a:rPr i="1" lang="en-US" sz="2400"/>
              <a:t>x = xc + (r . cos(2 . θ) + 10 . sin(Φ)) . cos(θ)</a:t>
            </a:r>
            <a:br>
              <a:rPr i="1" lang="en-US" sz="2400"/>
            </a:br>
            <a:r>
              <a:rPr i="1" lang="en-US" sz="2400"/>
              <a:t>y = yc + (r . cos(2 . θ) + 10 . sin(Φ)) . sin(θ)</a:t>
            </a:r>
            <a:br>
              <a:rPr i="1" lang="en-US" sz="2400"/>
            </a:br>
            <a:r>
              <a:rPr i="1" lang="en-US" sz="2400"/>
              <a:t>0 &lt;= θ &lt;= 2 . PI</a:t>
            </a:r>
            <a:br>
              <a:rPr i="1" lang="en-US" sz="2400"/>
            </a:br>
            <a:br>
              <a:rPr i="1" lang="en-US" sz="2400"/>
            </a:br>
            <a:r>
              <a:rPr i="1" lang="en-US" sz="2400"/>
              <a:t>θ adds by 1/r</a:t>
            </a:r>
            <a:br>
              <a:rPr lang="en-US" sz="2400"/>
            </a:br>
            <a:r>
              <a:rPr i="1" lang="en-US" sz="2400"/>
              <a:t>Φ adds by 30/r</a:t>
            </a:r>
            <a:r>
              <a:rPr lang="en-US" sz="2400"/>
              <a:t> </a:t>
            </a:r>
            <a:endParaRPr sz="2400"/>
          </a:p>
        </p:txBody>
      </p:sp>
      <p:pic>
        <p:nvPicPr>
          <p:cNvPr descr="prak2310" id="303" name="Google Shape;303;p2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1352550"/>
            <a:ext cx="2592387" cy="194429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Assignment </a:t>
            </a:r>
            <a:endParaRPr/>
          </a:p>
        </p:txBody>
      </p:sp>
      <p:sp>
        <p:nvSpPr>
          <p:cNvPr id="309" name="Google Shape;309;p26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3429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/>
              <a:t>Experiment with circle drawing algorithm </a:t>
            </a:r>
            <a:endParaRPr/>
          </a:p>
          <a:p>
            <a:pPr indent="0" lvl="0" marL="34290" rtl="0" algn="ctr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rPr lang="en-US"/>
              <a:t>and create atleast 3 new form </a:t>
            </a:r>
            <a:endParaRPr/>
          </a:p>
        </p:txBody>
      </p:sp>
      <p:pic>
        <p:nvPicPr>
          <p:cNvPr descr="C:\Users\Vatsuko\Desktop\downloaded image\unduhan (2).jpg" id="310" name="Google Shape;3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2343150"/>
            <a:ext cx="3252729" cy="230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What we are going to learn !?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Drawing </a:t>
            </a:r>
            <a:endParaRPr/>
          </a:p>
          <a:p>
            <a:pPr indent="0" lvl="0" marL="3429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2880"/>
              <a:buNone/>
            </a:pPr>
            <a:r>
              <a:rPr lang="en-US" sz="3600"/>
              <a:t>   CIRCLE </a:t>
            </a:r>
            <a:endParaRPr/>
          </a:p>
        </p:txBody>
      </p:sp>
      <p:pic>
        <p:nvPicPr>
          <p:cNvPr descr="C:\Users\Vatsuko\Desktop\downloaded image\unduhan (3).jpg"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1000" y="1276350"/>
            <a:ext cx="4088009" cy="3061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How about a circle ? 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Circle equation : </a:t>
            </a:r>
            <a:endParaRPr/>
          </a:p>
        </p:txBody>
      </p:sp>
      <p:pic>
        <p:nvPicPr>
          <p:cNvPr id="139" name="Google Shape;1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2343150"/>
            <a:ext cx="4038600" cy="121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Circle with xc yc center point</a:t>
            </a: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6250442" y="1196976"/>
            <a:ext cx="2016125" cy="2016125"/>
          </a:xfrm>
          <a:prstGeom prst="ellipse">
            <a:avLst/>
          </a:prstGeom>
          <a:solidFill>
            <a:srgbClr val="FF006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46" name="Google Shape;146;p5"/>
          <p:cNvCxnSpPr/>
          <p:nvPr/>
        </p:nvCxnSpPr>
        <p:spPr>
          <a:xfrm>
            <a:off x="5890079" y="765176"/>
            <a:ext cx="71438" cy="40322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5"/>
          <p:cNvCxnSpPr/>
          <p:nvPr/>
        </p:nvCxnSpPr>
        <p:spPr>
          <a:xfrm>
            <a:off x="5817054" y="4076701"/>
            <a:ext cx="3025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5"/>
          <p:cNvCxnSpPr/>
          <p:nvPr/>
        </p:nvCxnSpPr>
        <p:spPr>
          <a:xfrm>
            <a:off x="7258504" y="2205038"/>
            <a:ext cx="0" cy="19446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5"/>
          <p:cNvCxnSpPr/>
          <p:nvPr/>
        </p:nvCxnSpPr>
        <p:spPr>
          <a:xfrm rot="10800000">
            <a:off x="5890079" y="2205038"/>
            <a:ext cx="13684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50" name="Google Shape;150;p5"/>
          <p:cNvSpPr txBox="1"/>
          <p:nvPr/>
        </p:nvSpPr>
        <p:spPr>
          <a:xfrm>
            <a:off x="7329942" y="1844676"/>
            <a:ext cx="933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(Xc,Yc)</a:t>
            </a:r>
            <a:endParaRPr/>
          </a:p>
        </p:txBody>
      </p:sp>
      <p:pic>
        <p:nvPicPr>
          <p:cNvPr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3" y="2349500"/>
            <a:ext cx="4038600" cy="69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Pseudo circle code</a:t>
            </a:r>
            <a:endParaRPr/>
          </a:p>
        </p:txBody>
      </p:sp>
      <p:sp>
        <p:nvSpPr>
          <p:cNvPr id="157" name="Google Shape;157;p6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From left side of the circle to the right side of the circle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Calculate point height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Draw point (remember there is up n down height for circle)</a:t>
            </a:r>
            <a:endParaRPr/>
          </a:p>
          <a:p>
            <a:pPr indent="-171450" lvl="0" marL="205740" rtl="0" algn="l">
              <a:lnSpc>
                <a:spcPct val="90000"/>
              </a:lnSpc>
              <a:spcBef>
                <a:spcPts val="135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</a:pPr>
            <a:r>
              <a:rPr lang="en-US"/>
              <a:t>Y2 = r2 – x2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7a46fdc8a_0_6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77a46fdc8a_0_6"/>
          <p:cNvSpPr txBox="1"/>
          <p:nvPr>
            <p:ph idx="1" type="body"/>
          </p:nvPr>
        </p:nvSpPr>
        <p:spPr>
          <a:xfrm>
            <a:off x="970362" y="1371601"/>
            <a:ext cx="7200900" cy="297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13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g377a46fdc8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0252"/>
            <a:ext cx="9144000" cy="1603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990600" y="2021228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The result !!</a:t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prak212" id="172" name="Google Shape;17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6200" y="-32505"/>
            <a:ext cx="5105400" cy="5176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970360" y="228600"/>
            <a:ext cx="72009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None/>
            </a:pPr>
            <a:r>
              <a:rPr lang="en-US"/>
              <a:t>Let’s use another way</a:t>
            </a:r>
            <a:endParaRPr/>
          </a:p>
        </p:txBody>
      </p:sp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970362" y="1371601"/>
            <a:ext cx="7200899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64770" lvl="0" marL="2057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</a:pPr>
            <a:r>
              <a:t/>
            </a:r>
            <a:endParaRPr/>
          </a:p>
        </p:txBody>
      </p:sp>
      <p:pic>
        <p:nvPicPr>
          <p:cNvPr descr="wpe14" id="180" name="Google Shape;1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00150"/>
            <a:ext cx="3857625" cy="37830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2038350"/>
            <a:ext cx="3281363" cy="14763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Custom 5">
      <a:dk1>
        <a:srgbClr val="634823"/>
      </a:dk1>
      <a:lt1>
        <a:srgbClr val="FFFFFF"/>
      </a:lt1>
      <a:dk2>
        <a:srgbClr val="000000"/>
      </a:dk2>
      <a:lt2>
        <a:srgbClr val="F9EDD7"/>
      </a:lt2>
      <a:accent1>
        <a:srgbClr val="0070C0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2015-01-29T15:06:36Z</dcterms:created>
  <dc:creator>Vatsuko</dc:creator>
</cp:coreProperties>
</file>