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GillSans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Gill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422b940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422b940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2422b940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2422b940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2422b940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2422b940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2422b940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2422b940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2422b940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2422b940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2422b940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2422b940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2422b940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2422b940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2422b940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2422b940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2422b940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2422b940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2422b940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2422b940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422b940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422b940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2422b940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2422b940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2422b940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2422b940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2422b940d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2422b940d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2422b940d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2422b940d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422b940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422b940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422b940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422b940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422b940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2422b940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422b940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422b940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2422b940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2422b940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422b940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422b940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422b940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2422b940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industria de la producción musical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poco de contexto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etapas de producción?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729438" y="2831260"/>
            <a:ext cx="12327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Ideas sonora</a:t>
            </a:r>
            <a:endParaRPr b="1"/>
          </a:p>
        </p:txBody>
      </p:sp>
      <p:cxnSp>
        <p:nvCxnSpPr>
          <p:cNvPr id="157" name="Google Shape;157;p22"/>
          <p:cNvCxnSpPr>
            <a:stCxn id="156" idx="3"/>
          </p:cNvCxnSpPr>
          <p:nvPr/>
        </p:nvCxnSpPr>
        <p:spPr>
          <a:xfrm>
            <a:off x="1962138" y="320281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2"/>
          <p:cNvSpPr/>
          <p:nvPr/>
        </p:nvSpPr>
        <p:spPr>
          <a:xfrm>
            <a:off x="2446697" y="2831260"/>
            <a:ext cx="12327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Estructura</a:t>
            </a:r>
            <a:endParaRPr b="1"/>
          </a:p>
        </p:txBody>
      </p:sp>
      <p:cxnSp>
        <p:nvCxnSpPr>
          <p:cNvPr id="159" name="Google Shape;159;p22"/>
          <p:cNvCxnSpPr/>
          <p:nvPr/>
        </p:nvCxnSpPr>
        <p:spPr>
          <a:xfrm>
            <a:off x="3679250" y="320236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/>
          <p:nvPr/>
        </p:nvSpPr>
        <p:spPr>
          <a:xfrm>
            <a:off x="4163950" y="2831700"/>
            <a:ext cx="17148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Instrumentación</a:t>
            </a:r>
            <a:endParaRPr b="1"/>
          </a:p>
        </p:txBody>
      </p:sp>
      <p:cxnSp>
        <p:nvCxnSpPr>
          <p:cNvPr id="161" name="Google Shape;161;p22"/>
          <p:cNvCxnSpPr/>
          <p:nvPr/>
        </p:nvCxnSpPr>
        <p:spPr>
          <a:xfrm>
            <a:off x="5878750" y="320236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2"/>
          <p:cNvSpPr/>
          <p:nvPr/>
        </p:nvSpPr>
        <p:spPr>
          <a:xfrm>
            <a:off x="6363450" y="2831700"/>
            <a:ext cx="1714800" cy="743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Grabación</a:t>
            </a:r>
            <a:endParaRPr b="1"/>
          </a:p>
        </p:txBody>
      </p:sp>
      <p:sp>
        <p:nvSpPr>
          <p:cNvPr id="163" name="Google Shape;163;p22"/>
          <p:cNvSpPr txBox="1"/>
          <p:nvPr/>
        </p:nvSpPr>
        <p:spPr>
          <a:xfrm>
            <a:off x="5781450" y="3699350"/>
            <a:ext cx="28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aleway"/>
                <a:ea typeface="Raleway"/>
                <a:cs typeface="Raleway"/>
                <a:sym typeface="Raleway"/>
              </a:rPr>
              <a:t>Nuestra competencia</a:t>
            </a: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el objetivo de la grabación?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729450" y="2171550"/>
            <a:ext cx="782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Obtener archivos de audio para cada sonido que forme la canción con la </a:t>
            </a:r>
            <a:r>
              <a:rPr b="1" lang="es" sz="2000">
                <a:latin typeface="Raleway"/>
                <a:ea typeface="Raleway"/>
                <a:cs typeface="Raleway"/>
                <a:sym typeface="Raleway"/>
              </a:rPr>
              <a:t>mejor calidad posible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etapas de producción?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729438" y="2831260"/>
            <a:ext cx="12327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Ideas sonora</a:t>
            </a:r>
            <a:endParaRPr b="1"/>
          </a:p>
        </p:txBody>
      </p:sp>
      <p:cxnSp>
        <p:nvCxnSpPr>
          <p:cNvPr id="176" name="Google Shape;176;p24"/>
          <p:cNvCxnSpPr>
            <a:stCxn id="175" idx="3"/>
          </p:cNvCxnSpPr>
          <p:nvPr/>
        </p:nvCxnSpPr>
        <p:spPr>
          <a:xfrm>
            <a:off x="1962138" y="320281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4"/>
          <p:cNvSpPr/>
          <p:nvPr/>
        </p:nvSpPr>
        <p:spPr>
          <a:xfrm>
            <a:off x="2446697" y="2831260"/>
            <a:ext cx="12327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Estructura</a:t>
            </a:r>
            <a:endParaRPr b="1"/>
          </a:p>
        </p:txBody>
      </p:sp>
      <p:cxnSp>
        <p:nvCxnSpPr>
          <p:cNvPr id="178" name="Google Shape;178;p24"/>
          <p:cNvCxnSpPr/>
          <p:nvPr/>
        </p:nvCxnSpPr>
        <p:spPr>
          <a:xfrm>
            <a:off x="3679250" y="320236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/>
          <p:nvPr/>
        </p:nvSpPr>
        <p:spPr>
          <a:xfrm>
            <a:off x="4163950" y="2831700"/>
            <a:ext cx="17148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Instrumentación</a:t>
            </a:r>
            <a:endParaRPr b="1"/>
          </a:p>
        </p:txBody>
      </p:sp>
      <p:cxnSp>
        <p:nvCxnSpPr>
          <p:cNvPr id="180" name="Google Shape;180;p24"/>
          <p:cNvCxnSpPr/>
          <p:nvPr/>
        </p:nvCxnSpPr>
        <p:spPr>
          <a:xfrm>
            <a:off x="5878750" y="320236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4"/>
          <p:cNvSpPr/>
          <p:nvPr/>
        </p:nvSpPr>
        <p:spPr>
          <a:xfrm>
            <a:off x="6363450" y="2831700"/>
            <a:ext cx="1714800" cy="743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Grabación</a:t>
            </a:r>
            <a:endParaRPr b="1"/>
          </a:p>
        </p:txBody>
      </p:sp>
      <p:sp>
        <p:nvSpPr>
          <p:cNvPr id="182" name="Google Shape;182;p24"/>
          <p:cNvSpPr txBox="1"/>
          <p:nvPr/>
        </p:nvSpPr>
        <p:spPr>
          <a:xfrm>
            <a:off x="3426575" y="4071175"/>
            <a:ext cx="28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aleway"/>
                <a:ea typeface="Raleway"/>
                <a:cs typeface="Raleway"/>
                <a:sym typeface="Raleway"/>
              </a:rPr>
              <a:t>Nuestra competencia</a:t>
            </a: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6363450" y="3945925"/>
            <a:ext cx="1714800" cy="743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Mezcla</a:t>
            </a:r>
            <a:endParaRPr b="1"/>
          </a:p>
        </p:txBody>
      </p:sp>
      <p:cxnSp>
        <p:nvCxnSpPr>
          <p:cNvPr id="184" name="Google Shape;184;p24"/>
          <p:cNvCxnSpPr>
            <a:stCxn id="181" idx="2"/>
            <a:endCxn id="183" idx="0"/>
          </p:cNvCxnSpPr>
          <p:nvPr/>
        </p:nvCxnSpPr>
        <p:spPr>
          <a:xfrm>
            <a:off x="7220850" y="3574800"/>
            <a:ext cx="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729450" y="2171550"/>
            <a:ext cx="782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Obtener </a:t>
            </a:r>
            <a:r>
              <a:rPr b="1" lang="es" sz="2000">
                <a:latin typeface="Raleway"/>
                <a:ea typeface="Raleway"/>
                <a:cs typeface="Raleway"/>
                <a:sym typeface="Raleway"/>
              </a:rPr>
              <a:t>un</a:t>
            </a: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 archivo de audio con la </a:t>
            </a:r>
            <a:r>
              <a:rPr b="1" lang="es" sz="2000">
                <a:latin typeface="Raleway"/>
                <a:ea typeface="Raleway"/>
                <a:cs typeface="Raleway"/>
                <a:sym typeface="Raleway"/>
              </a:rPr>
              <a:t>mejor combinación</a:t>
            </a: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 posible de todos los sonidos que componen a la canción 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el objetivo de la mezcla?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etapas de producción?</a:t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729438" y="2831260"/>
            <a:ext cx="12327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Ideas sonora</a:t>
            </a:r>
            <a:endParaRPr b="1"/>
          </a:p>
        </p:txBody>
      </p:sp>
      <p:cxnSp>
        <p:nvCxnSpPr>
          <p:cNvPr id="197" name="Google Shape;197;p26"/>
          <p:cNvCxnSpPr>
            <a:stCxn id="196" idx="3"/>
          </p:cNvCxnSpPr>
          <p:nvPr/>
        </p:nvCxnSpPr>
        <p:spPr>
          <a:xfrm>
            <a:off x="1962138" y="320281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6"/>
          <p:cNvSpPr/>
          <p:nvPr/>
        </p:nvSpPr>
        <p:spPr>
          <a:xfrm>
            <a:off x="2446697" y="2831260"/>
            <a:ext cx="12327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Estructura</a:t>
            </a:r>
            <a:endParaRPr b="1"/>
          </a:p>
        </p:txBody>
      </p:sp>
      <p:cxnSp>
        <p:nvCxnSpPr>
          <p:cNvPr id="199" name="Google Shape;199;p26"/>
          <p:cNvCxnSpPr/>
          <p:nvPr/>
        </p:nvCxnSpPr>
        <p:spPr>
          <a:xfrm>
            <a:off x="3679250" y="320236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6"/>
          <p:cNvSpPr/>
          <p:nvPr/>
        </p:nvSpPr>
        <p:spPr>
          <a:xfrm>
            <a:off x="4163950" y="2831700"/>
            <a:ext cx="17148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Instrumentación</a:t>
            </a:r>
            <a:endParaRPr b="1"/>
          </a:p>
        </p:txBody>
      </p:sp>
      <p:cxnSp>
        <p:nvCxnSpPr>
          <p:cNvPr id="201" name="Google Shape;201;p26"/>
          <p:cNvCxnSpPr/>
          <p:nvPr/>
        </p:nvCxnSpPr>
        <p:spPr>
          <a:xfrm>
            <a:off x="5878750" y="320236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6"/>
          <p:cNvSpPr/>
          <p:nvPr/>
        </p:nvSpPr>
        <p:spPr>
          <a:xfrm>
            <a:off x="6363450" y="2831700"/>
            <a:ext cx="1714800" cy="743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Grabación</a:t>
            </a:r>
            <a:endParaRPr b="1"/>
          </a:p>
        </p:txBody>
      </p:sp>
      <p:sp>
        <p:nvSpPr>
          <p:cNvPr id="203" name="Google Shape;203;p26"/>
          <p:cNvSpPr txBox="1"/>
          <p:nvPr/>
        </p:nvSpPr>
        <p:spPr>
          <a:xfrm>
            <a:off x="2206175" y="3917275"/>
            <a:ext cx="28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aleway"/>
                <a:ea typeface="Raleway"/>
                <a:cs typeface="Raleway"/>
                <a:sym typeface="Raleway"/>
              </a:rPr>
              <a:t>¿</a:t>
            </a:r>
            <a:r>
              <a:rPr b="1" lang="es" sz="2000">
                <a:latin typeface="Raleway"/>
                <a:ea typeface="Raleway"/>
                <a:cs typeface="Raleway"/>
                <a:sym typeface="Raleway"/>
              </a:rPr>
              <a:t>Nuestra competencia?</a:t>
            </a: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6363450" y="3945925"/>
            <a:ext cx="1714800" cy="743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Mezcla</a:t>
            </a:r>
            <a:endParaRPr b="1"/>
          </a:p>
        </p:txBody>
      </p:sp>
      <p:cxnSp>
        <p:nvCxnSpPr>
          <p:cNvPr id="205" name="Google Shape;205;p26"/>
          <p:cNvCxnSpPr>
            <a:stCxn id="202" idx="2"/>
            <a:endCxn id="204" idx="0"/>
          </p:cNvCxnSpPr>
          <p:nvPr/>
        </p:nvCxnSpPr>
        <p:spPr>
          <a:xfrm>
            <a:off x="7220850" y="3574800"/>
            <a:ext cx="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6"/>
          <p:cNvSpPr/>
          <p:nvPr/>
        </p:nvSpPr>
        <p:spPr>
          <a:xfrm>
            <a:off x="4146300" y="3945925"/>
            <a:ext cx="1714800" cy="743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Masterización</a:t>
            </a:r>
            <a:endParaRPr b="1"/>
          </a:p>
        </p:txBody>
      </p:sp>
      <p:cxnSp>
        <p:nvCxnSpPr>
          <p:cNvPr id="207" name="Google Shape;207;p26"/>
          <p:cNvCxnSpPr>
            <a:stCxn id="204" idx="1"/>
            <a:endCxn id="206" idx="3"/>
          </p:cNvCxnSpPr>
          <p:nvPr/>
        </p:nvCxnSpPr>
        <p:spPr>
          <a:xfrm rot="10800000">
            <a:off x="5860950" y="4317475"/>
            <a:ext cx="50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729450" y="2171550"/>
            <a:ext cx="782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Procesar </a:t>
            </a:r>
            <a:r>
              <a:rPr b="1" lang="es" sz="2000">
                <a:latin typeface="Raleway"/>
                <a:ea typeface="Raleway"/>
                <a:cs typeface="Raleway"/>
                <a:sym typeface="Raleway"/>
              </a:rPr>
              <a:t>el</a:t>
            </a: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 archivo de audio de la </a:t>
            </a:r>
            <a:r>
              <a:rPr b="1" lang="es" sz="2000">
                <a:latin typeface="Raleway"/>
                <a:ea typeface="Raleway"/>
                <a:cs typeface="Raleway"/>
                <a:sym typeface="Raleway"/>
              </a:rPr>
              <a:t>mejor manera</a:t>
            </a: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 posible para que su </a:t>
            </a:r>
            <a:r>
              <a:rPr b="1" lang="es" sz="2000">
                <a:latin typeface="Raleway"/>
                <a:ea typeface="Raleway"/>
                <a:cs typeface="Raleway"/>
                <a:sym typeface="Raleway"/>
              </a:rPr>
              <a:t>calidad</a:t>
            </a: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 sea </a:t>
            </a:r>
            <a:r>
              <a:rPr b="1" lang="es" sz="2000">
                <a:latin typeface="Raleway"/>
                <a:ea typeface="Raleway"/>
                <a:cs typeface="Raleway"/>
                <a:sym typeface="Raleway"/>
              </a:rPr>
              <a:t>consistente</a:t>
            </a: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 en todos los posibles sistemas y formatos de reproducción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el objetivo de la masterización?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etapas de producción?</a:t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729438" y="2831260"/>
            <a:ext cx="12327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Ideas sonora</a:t>
            </a:r>
            <a:endParaRPr b="1"/>
          </a:p>
        </p:txBody>
      </p:sp>
      <p:cxnSp>
        <p:nvCxnSpPr>
          <p:cNvPr id="220" name="Google Shape;220;p28"/>
          <p:cNvCxnSpPr>
            <a:stCxn id="219" idx="3"/>
          </p:cNvCxnSpPr>
          <p:nvPr/>
        </p:nvCxnSpPr>
        <p:spPr>
          <a:xfrm>
            <a:off x="1962138" y="320281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8"/>
          <p:cNvSpPr/>
          <p:nvPr/>
        </p:nvSpPr>
        <p:spPr>
          <a:xfrm>
            <a:off x="2446697" y="2831260"/>
            <a:ext cx="12327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Estructura</a:t>
            </a:r>
            <a:endParaRPr b="1"/>
          </a:p>
        </p:txBody>
      </p:sp>
      <p:cxnSp>
        <p:nvCxnSpPr>
          <p:cNvPr id="222" name="Google Shape;222;p28"/>
          <p:cNvCxnSpPr/>
          <p:nvPr/>
        </p:nvCxnSpPr>
        <p:spPr>
          <a:xfrm>
            <a:off x="3679250" y="320236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8"/>
          <p:cNvSpPr/>
          <p:nvPr/>
        </p:nvSpPr>
        <p:spPr>
          <a:xfrm>
            <a:off x="4163950" y="2831700"/>
            <a:ext cx="17148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Instrumentación</a:t>
            </a:r>
            <a:endParaRPr b="1"/>
          </a:p>
        </p:txBody>
      </p:sp>
      <p:cxnSp>
        <p:nvCxnSpPr>
          <p:cNvPr id="224" name="Google Shape;224;p28"/>
          <p:cNvCxnSpPr/>
          <p:nvPr/>
        </p:nvCxnSpPr>
        <p:spPr>
          <a:xfrm>
            <a:off x="5878750" y="320236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8"/>
          <p:cNvSpPr/>
          <p:nvPr/>
        </p:nvSpPr>
        <p:spPr>
          <a:xfrm>
            <a:off x="6363450" y="2831700"/>
            <a:ext cx="1714800" cy="743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Grabación</a:t>
            </a:r>
            <a:endParaRPr b="1"/>
          </a:p>
        </p:txBody>
      </p:sp>
      <p:sp>
        <p:nvSpPr>
          <p:cNvPr id="226" name="Google Shape;226;p28"/>
          <p:cNvSpPr/>
          <p:nvPr/>
        </p:nvSpPr>
        <p:spPr>
          <a:xfrm>
            <a:off x="6363450" y="3945925"/>
            <a:ext cx="1714800" cy="743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Mezcla</a:t>
            </a:r>
            <a:endParaRPr b="1"/>
          </a:p>
        </p:txBody>
      </p:sp>
      <p:cxnSp>
        <p:nvCxnSpPr>
          <p:cNvPr id="227" name="Google Shape;227;p28"/>
          <p:cNvCxnSpPr>
            <a:stCxn id="225" idx="2"/>
            <a:endCxn id="226" idx="0"/>
          </p:cNvCxnSpPr>
          <p:nvPr/>
        </p:nvCxnSpPr>
        <p:spPr>
          <a:xfrm>
            <a:off x="7220850" y="3574800"/>
            <a:ext cx="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8"/>
          <p:cNvSpPr/>
          <p:nvPr/>
        </p:nvSpPr>
        <p:spPr>
          <a:xfrm>
            <a:off x="4146300" y="3945925"/>
            <a:ext cx="1714800" cy="743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Masterización</a:t>
            </a:r>
            <a:endParaRPr b="1"/>
          </a:p>
        </p:txBody>
      </p:sp>
      <p:cxnSp>
        <p:nvCxnSpPr>
          <p:cNvPr id="229" name="Google Shape;229;p28"/>
          <p:cNvCxnSpPr>
            <a:stCxn id="226" idx="1"/>
            <a:endCxn id="228" idx="3"/>
          </p:cNvCxnSpPr>
          <p:nvPr/>
        </p:nvCxnSpPr>
        <p:spPr>
          <a:xfrm rot="10800000">
            <a:off x="5860950" y="4317475"/>
            <a:ext cx="50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8"/>
          <p:cNvSpPr/>
          <p:nvPr/>
        </p:nvSpPr>
        <p:spPr>
          <a:xfrm>
            <a:off x="1784725" y="3945925"/>
            <a:ext cx="18591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Distribución y Comercialización</a:t>
            </a:r>
            <a:endParaRPr b="1"/>
          </a:p>
        </p:txBody>
      </p:sp>
      <p:cxnSp>
        <p:nvCxnSpPr>
          <p:cNvPr id="231" name="Google Shape;231;p28"/>
          <p:cNvCxnSpPr>
            <a:stCxn id="228" idx="1"/>
            <a:endCxn id="230" idx="3"/>
          </p:cNvCxnSpPr>
          <p:nvPr/>
        </p:nvCxnSpPr>
        <p:spPr>
          <a:xfrm rot="10800000">
            <a:off x="3643800" y="4317475"/>
            <a:ext cx="50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etapas de producción?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Todas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las etapas son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importantes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El éxito del proceso recae en el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éxito de cada una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Cada una tiene un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experto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Cada una requiere un trabajo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específico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producción musical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es la disciplina que se encarga de realizar lo descrito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engloba todo el proceso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el productor musical debe tener conocimientos de todas estas áreas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debe poder desarrollar y terminar una canción desde su idea hasta su formato final de distribución</a:t>
            </a:r>
            <a:endParaRPr b="1" sz="22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está detrás de cada una de las etapas 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conoce el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objetivo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de la canción y lo que debe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hacerse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en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cada etapa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orientar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y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guiar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a las personas involucradas </a:t>
            </a:r>
            <a:endParaRPr sz="22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9" name="Google Shape;24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</a:t>
            </a:r>
            <a:r>
              <a:rPr lang="es"/>
              <a:t> productor musical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música en canciones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Nuestra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industria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de trabajo es la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musical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El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producto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en el que trabajamos es una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canción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Se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compone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, se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produce,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se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distribuye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y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comercializa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Hay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mucha gente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involucrada 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/>
          <p:nvPr/>
        </p:nvSpPr>
        <p:spPr>
          <a:xfrm>
            <a:off x="4710125" y="2571750"/>
            <a:ext cx="1859100" cy="277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Arreglador</a:t>
            </a:r>
            <a:r>
              <a:rPr b="1" lang="es"/>
              <a:t>/Músico</a:t>
            </a:r>
            <a:endParaRPr b="1"/>
          </a:p>
        </p:txBody>
      </p:sp>
      <p:sp>
        <p:nvSpPr>
          <p:cNvPr id="255" name="Google Shape;25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diferentes roles</a:t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2578375" y="1992750"/>
            <a:ext cx="1602600" cy="27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Ideas sonoras</a:t>
            </a:r>
            <a:endParaRPr b="1"/>
          </a:p>
        </p:txBody>
      </p:sp>
      <p:sp>
        <p:nvSpPr>
          <p:cNvPr id="257" name="Google Shape;257;p32"/>
          <p:cNvSpPr/>
          <p:nvPr/>
        </p:nvSpPr>
        <p:spPr>
          <a:xfrm>
            <a:off x="4710125" y="1992750"/>
            <a:ext cx="1859100" cy="277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Artista/Compositor</a:t>
            </a:r>
            <a:endParaRPr b="1"/>
          </a:p>
        </p:txBody>
      </p:sp>
      <p:sp>
        <p:nvSpPr>
          <p:cNvPr id="258" name="Google Shape;258;p32"/>
          <p:cNvSpPr/>
          <p:nvPr/>
        </p:nvSpPr>
        <p:spPr>
          <a:xfrm>
            <a:off x="2578375" y="2571750"/>
            <a:ext cx="1602600" cy="27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Instrumentación</a:t>
            </a:r>
            <a:endParaRPr b="1"/>
          </a:p>
        </p:txBody>
      </p:sp>
      <p:sp>
        <p:nvSpPr>
          <p:cNvPr id="259" name="Google Shape;259;p32"/>
          <p:cNvSpPr/>
          <p:nvPr/>
        </p:nvSpPr>
        <p:spPr>
          <a:xfrm>
            <a:off x="2578375" y="3150750"/>
            <a:ext cx="1602600" cy="27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Grabación</a:t>
            </a:r>
            <a:endParaRPr b="1"/>
          </a:p>
        </p:txBody>
      </p:sp>
      <p:sp>
        <p:nvSpPr>
          <p:cNvPr id="260" name="Google Shape;260;p32"/>
          <p:cNvSpPr/>
          <p:nvPr/>
        </p:nvSpPr>
        <p:spPr>
          <a:xfrm>
            <a:off x="4710125" y="3150750"/>
            <a:ext cx="1859100" cy="277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Téc. de Grabación</a:t>
            </a:r>
            <a:endParaRPr b="1"/>
          </a:p>
        </p:txBody>
      </p:sp>
      <p:sp>
        <p:nvSpPr>
          <p:cNvPr id="261" name="Google Shape;261;p32"/>
          <p:cNvSpPr/>
          <p:nvPr/>
        </p:nvSpPr>
        <p:spPr>
          <a:xfrm>
            <a:off x="2578375" y="3729750"/>
            <a:ext cx="1602600" cy="27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Mezcla</a:t>
            </a:r>
            <a:endParaRPr b="1"/>
          </a:p>
        </p:txBody>
      </p:sp>
      <p:sp>
        <p:nvSpPr>
          <p:cNvPr id="262" name="Google Shape;262;p32"/>
          <p:cNvSpPr/>
          <p:nvPr/>
        </p:nvSpPr>
        <p:spPr>
          <a:xfrm>
            <a:off x="4710125" y="3729750"/>
            <a:ext cx="1859100" cy="277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Téc. de Mezcla</a:t>
            </a:r>
            <a:endParaRPr b="1"/>
          </a:p>
        </p:txBody>
      </p:sp>
      <p:sp>
        <p:nvSpPr>
          <p:cNvPr id="263" name="Google Shape;263;p32"/>
          <p:cNvSpPr/>
          <p:nvPr/>
        </p:nvSpPr>
        <p:spPr>
          <a:xfrm>
            <a:off x="2578375" y="4308750"/>
            <a:ext cx="1602600" cy="27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Masterización</a:t>
            </a:r>
            <a:endParaRPr b="1"/>
          </a:p>
        </p:txBody>
      </p:sp>
      <p:sp>
        <p:nvSpPr>
          <p:cNvPr id="264" name="Google Shape;264;p32"/>
          <p:cNvSpPr/>
          <p:nvPr/>
        </p:nvSpPr>
        <p:spPr>
          <a:xfrm>
            <a:off x="4710125" y="4308750"/>
            <a:ext cx="1859100" cy="535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Téc. de Masterización</a:t>
            </a:r>
            <a:endParaRPr b="1"/>
          </a:p>
        </p:txBody>
      </p:sp>
      <p:cxnSp>
        <p:nvCxnSpPr>
          <p:cNvPr id="265" name="Google Shape;265;p32"/>
          <p:cNvCxnSpPr>
            <a:stCxn id="256" idx="3"/>
            <a:endCxn id="257" idx="1"/>
          </p:cNvCxnSpPr>
          <p:nvPr/>
        </p:nvCxnSpPr>
        <p:spPr>
          <a:xfrm>
            <a:off x="4180975" y="2131650"/>
            <a:ext cx="52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2"/>
          <p:cNvCxnSpPr>
            <a:endCxn id="254" idx="1"/>
          </p:cNvCxnSpPr>
          <p:nvPr/>
        </p:nvCxnSpPr>
        <p:spPr>
          <a:xfrm flipH="1" rot="10800000">
            <a:off x="4190825" y="2710650"/>
            <a:ext cx="519300" cy="1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2"/>
          <p:cNvCxnSpPr>
            <a:stCxn id="259" idx="3"/>
            <a:endCxn id="260" idx="1"/>
          </p:cNvCxnSpPr>
          <p:nvPr/>
        </p:nvCxnSpPr>
        <p:spPr>
          <a:xfrm>
            <a:off x="4180975" y="3289650"/>
            <a:ext cx="52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2"/>
          <p:cNvCxnSpPr>
            <a:endCxn id="262" idx="1"/>
          </p:cNvCxnSpPr>
          <p:nvPr/>
        </p:nvCxnSpPr>
        <p:spPr>
          <a:xfrm>
            <a:off x="4180925" y="3868650"/>
            <a:ext cx="52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2"/>
          <p:cNvCxnSpPr>
            <a:endCxn id="264" idx="1"/>
          </p:cNvCxnSpPr>
          <p:nvPr/>
        </p:nvCxnSpPr>
        <p:spPr>
          <a:xfrm>
            <a:off x="4185725" y="4447650"/>
            <a:ext cx="524400" cy="12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aclaremos...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729450" y="2171550"/>
            <a:ext cx="7821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es cada vez más común que varios de esos roles los cumpla </a:t>
            </a:r>
            <a:r>
              <a:rPr b="1" lang="es" sz="2000">
                <a:latin typeface="Raleway"/>
                <a:ea typeface="Raleway"/>
                <a:cs typeface="Raleway"/>
                <a:sym typeface="Raleway"/>
              </a:rPr>
              <a:t>una sola persona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aleway"/>
                <a:ea typeface="Raleway"/>
                <a:cs typeface="Raleway"/>
                <a:sym typeface="Raleway"/>
              </a:rPr>
              <a:t>¡pero las tareas son bien distintas!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concluyamos</a:t>
            </a:r>
            <a:r>
              <a:rPr lang="es"/>
              <a:t>...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663300" y="1853850"/>
            <a:ext cx="7821000" cy="24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9BAFB5"/>
              </a:buClr>
              <a:buSzPts val="1800"/>
              <a:buChar char="•"/>
            </a:pPr>
            <a:r>
              <a:rPr b="1"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la grabación y la mezcla es lo que estudiamos en este curso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1800"/>
              <a:buChar char="•"/>
            </a:pPr>
            <a:r>
              <a:rPr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son sólo </a:t>
            </a:r>
            <a:r>
              <a:rPr b="1"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una parte</a:t>
            </a:r>
            <a:r>
              <a:rPr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de la producción de una canción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1800"/>
              <a:buChar char="•"/>
            </a:pPr>
            <a:r>
              <a:rPr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El éxito depende </a:t>
            </a:r>
            <a:r>
              <a:rPr b="1"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en gran parte</a:t>
            </a:r>
            <a:r>
              <a:rPr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de la canción 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1800"/>
              <a:buChar char="•"/>
            </a:pPr>
            <a:r>
              <a:rPr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la composición tiene que tener </a:t>
            </a:r>
            <a:r>
              <a:rPr b="1"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lógica musical</a:t>
            </a:r>
            <a:r>
              <a:rPr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1800"/>
              <a:buChar char="•"/>
            </a:pPr>
            <a:r>
              <a:rPr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la </a:t>
            </a:r>
            <a:r>
              <a:rPr b="1"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ejecución</a:t>
            </a:r>
            <a:r>
              <a:rPr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de los instrumentos tiene que ser </a:t>
            </a:r>
            <a:r>
              <a:rPr b="1"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buena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1800"/>
              <a:buChar char="•"/>
            </a:pPr>
            <a:r>
              <a:rPr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los instrumentos tiene que sonar </a:t>
            </a:r>
            <a:r>
              <a:rPr b="1" lang="e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bien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aclaremos</a:t>
            </a:r>
            <a:r>
              <a:rPr lang="es"/>
              <a:t>...</a:t>
            </a:r>
            <a:endParaRPr/>
          </a:p>
        </p:txBody>
      </p:sp>
      <p:sp>
        <p:nvSpPr>
          <p:cNvPr id="287" name="Google Shape;287;p35"/>
          <p:cNvSpPr txBox="1"/>
          <p:nvPr/>
        </p:nvSpPr>
        <p:spPr>
          <a:xfrm>
            <a:off x="663300" y="1853850"/>
            <a:ext cx="7821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Clr>
                <a:srgbClr val="9BAFB5"/>
              </a:buClr>
              <a:buSzPts val="2000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“agradable” y “bueno” son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términos subjetivos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varían según la época y los estilos de música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cada persona tiene su propio gusto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Char char="•"/>
            </a:pP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PERO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hay cuestiones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técnicas 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que siempre deben cuidarse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música en canciones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Las canciones se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consumen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al escucharse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Son una combinación de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sonidos grabados 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en algún medio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El más común es el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archivo de audio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digital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Este archivo contiene los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datos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de esos sonidos 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6331" l="6943" r="10683" t="0"/>
          <a:stretch/>
        </p:blipFill>
        <p:spPr>
          <a:xfrm>
            <a:off x="2058225" y="1552925"/>
            <a:ext cx="5027574" cy="339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canción?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Es una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creación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humana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Surge a partir de una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idea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o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impresión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2000"/>
              <a:buFont typeface="Arial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Combinación de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sonidos</a:t>
            </a:r>
            <a:endParaRPr b="1"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Char char="•"/>
            </a:pP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Ordenados lógicamente e </a:t>
            </a:r>
            <a:r>
              <a:rPr b="1"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interpretables</a:t>
            </a:r>
            <a:r>
              <a:rPr lang="es" sz="2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 todo eso es muy abstracto...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etapas de producción?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1289175" y="2837710"/>
            <a:ext cx="18591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Ideas sonora</a:t>
            </a:r>
            <a:endParaRPr b="1"/>
          </a:p>
        </p:txBody>
      </p:sp>
      <p:sp>
        <p:nvSpPr>
          <p:cNvPr id="122" name="Google Shape;122;p19"/>
          <p:cNvSpPr/>
          <p:nvPr/>
        </p:nvSpPr>
        <p:spPr>
          <a:xfrm>
            <a:off x="3569650" y="2094600"/>
            <a:ext cx="1859100" cy="743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Melodía</a:t>
            </a:r>
            <a:endParaRPr b="1"/>
          </a:p>
        </p:txBody>
      </p:sp>
      <p:sp>
        <p:nvSpPr>
          <p:cNvPr id="123" name="Google Shape;123;p19"/>
          <p:cNvSpPr/>
          <p:nvPr/>
        </p:nvSpPr>
        <p:spPr>
          <a:xfrm>
            <a:off x="3569650" y="2931445"/>
            <a:ext cx="1859100" cy="743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Armonía</a:t>
            </a:r>
            <a:endParaRPr b="1"/>
          </a:p>
        </p:txBody>
      </p:sp>
      <p:sp>
        <p:nvSpPr>
          <p:cNvPr id="124" name="Google Shape;124;p19"/>
          <p:cNvSpPr/>
          <p:nvPr/>
        </p:nvSpPr>
        <p:spPr>
          <a:xfrm>
            <a:off x="3569650" y="3768290"/>
            <a:ext cx="1859100" cy="743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Ritmo</a:t>
            </a:r>
            <a:endParaRPr b="1"/>
          </a:p>
        </p:txBody>
      </p:sp>
      <p:cxnSp>
        <p:nvCxnSpPr>
          <p:cNvPr id="125" name="Google Shape;125;p19"/>
          <p:cNvCxnSpPr>
            <a:stCxn id="121" idx="3"/>
            <a:endCxn id="122" idx="1"/>
          </p:cNvCxnSpPr>
          <p:nvPr/>
        </p:nvCxnSpPr>
        <p:spPr>
          <a:xfrm flipH="1" rot="10800000">
            <a:off x="3148275" y="2466160"/>
            <a:ext cx="421500" cy="74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21" idx="3"/>
            <a:endCxn id="123" idx="1"/>
          </p:cNvCxnSpPr>
          <p:nvPr/>
        </p:nvCxnSpPr>
        <p:spPr>
          <a:xfrm>
            <a:off x="3148275" y="3209260"/>
            <a:ext cx="421500" cy="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>
            <a:stCxn id="121" idx="3"/>
            <a:endCxn id="124" idx="1"/>
          </p:cNvCxnSpPr>
          <p:nvPr/>
        </p:nvCxnSpPr>
        <p:spPr>
          <a:xfrm>
            <a:off x="3148275" y="3209260"/>
            <a:ext cx="421500" cy="93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/>
          <p:nvPr/>
        </p:nvSpPr>
        <p:spPr>
          <a:xfrm>
            <a:off x="5653650" y="2094600"/>
            <a:ext cx="322200" cy="241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6052725" y="2902800"/>
            <a:ext cx="180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Lenguaje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Musical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4990410" y="2248500"/>
            <a:ext cx="2601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aleway"/>
                <a:ea typeface="Raleway"/>
                <a:cs typeface="Raleway"/>
                <a:sym typeface="Raleway"/>
              </a:rPr>
              <a:t>Se las ordena lógicamente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aleway"/>
                <a:ea typeface="Raleway"/>
                <a:cs typeface="Raleway"/>
                <a:sym typeface="Raleway"/>
              </a:rPr>
              <a:t>Se las distribuye en </a:t>
            </a: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partes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aleway"/>
                <a:ea typeface="Raleway"/>
                <a:cs typeface="Raleway"/>
                <a:sym typeface="Raleway"/>
              </a:rPr>
              <a:t>Estrofas, Estribillos, etc.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etapas de producción?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1555888" y="2831260"/>
            <a:ext cx="12327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Ideas sonora</a:t>
            </a:r>
            <a:endParaRPr b="1"/>
          </a:p>
        </p:txBody>
      </p:sp>
      <p:cxnSp>
        <p:nvCxnSpPr>
          <p:cNvPr id="137" name="Google Shape;137;p20"/>
          <p:cNvCxnSpPr>
            <a:stCxn id="136" idx="3"/>
          </p:cNvCxnSpPr>
          <p:nvPr/>
        </p:nvCxnSpPr>
        <p:spPr>
          <a:xfrm>
            <a:off x="2788588" y="320281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0"/>
          <p:cNvSpPr/>
          <p:nvPr/>
        </p:nvSpPr>
        <p:spPr>
          <a:xfrm>
            <a:off x="3273147" y="2831260"/>
            <a:ext cx="12327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Estructura</a:t>
            </a:r>
            <a:endParaRPr b="1"/>
          </a:p>
        </p:txBody>
      </p:sp>
      <p:cxnSp>
        <p:nvCxnSpPr>
          <p:cNvPr id="139" name="Google Shape;139;p20"/>
          <p:cNvCxnSpPr/>
          <p:nvPr/>
        </p:nvCxnSpPr>
        <p:spPr>
          <a:xfrm>
            <a:off x="4505700" y="320236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etapas de producción?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729438" y="2831260"/>
            <a:ext cx="12327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Ideas sonora</a:t>
            </a:r>
            <a:endParaRPr b="1"/>
          </a:p>
        </p:txBody>
      </p:sp>
      <p:cxnSp>
        <p:nvCxnSpPr>
          <p:cNvPr id="146" name="Google Shape;146;p21"/>
          <p:cNvCxnSpPr>
            <a:stCxn id="145" idx="3"/>
          </p:cNvCxnSpPr>
          <p:nvPr/>
        </p:nvCxnSpPr>
        <p:spPr>
          <a:xfrm>
            <a:off x="1962138" y="320281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1"/>
          <p:cNvSpPr/>
          <p:nvPr/>
        </p:nvSpPr>
        <p:spPr>
          <a:xfrm>
            <a:off x="2446697" y="2831260"/>
            <a:ext cx="12327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Estructura</a:t>
            </a:r>
            <a:endParaRPr b="1"/>
          </a:p>
        </p:txBody>
      </p:sp>
      <p:cxnSp>
        <p:nvCxnSpPr>
          <p:cNvPr id="148" name="Google Shape;148;p21"/>
          <p:cNvCxnSpPr/>
          <p:nvPr/>
        </p:nvCxnSpPr>
        <p:spPr>
          <a:xfrm>
            <a:off x="3679250" y="3202360"/>
            <a:ext cx="4848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1"/>
          <p:cNvSpPr/>
          <p:nvPr/>
        </p:nvSpPr>
        <p:spPr>
          <a:xfrm>
            <a:off x="4163950" y="2831700"/>
            <a:ext cx="1714800" cy="7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Instrumentación</a:t>
            </a:r>
            <a:endParaRPr b="1"/>
          </a:p>
        </p:txBody>
      </p:sp>
      <p:sp>
        <p:nvSpPr>
          <p:cNvPr id="150" name="Google Shape;150;p21"/>
          <p:cNvSpPr txBox="1"/>
          <p:nvPr/>
        </p:nvSpPr>
        <p:spPr>
          <a:xfrm>
            <a:off x="6093449" y="2187300"/>
            <a:ext cx="2817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¿Qué instrumentos usar?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aleway"/>
                <a:ea typeface="Raleway"/>
                <a:cs typeface="Raleway"/>
                <a:sym typeface="Raleway"/>
              </a:rPr>
              <a:t>¿Qué línea musical debería hacer cada uno?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