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65" r:id="rId5"/>
  </p:sldIdLst>
  <p:sldSz cx="9906000" cy="6858000" type="A4"/>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2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20133" y="1"/>
            <a:ext cx="4093104"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884646" y="914401"/>
            <a:ext cx="7526054"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3167925" y="4402667"/>
            <a:ext cx="6242777"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36255" y="6117337"/>
            <a:ext cx="928929" cy="365125"/>
          </a:xfrm>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a:xfrm>
            <a:off x="3925711" y="6117337"/>
            <a:ext cx="3910225" cy="365125"/>
          </a:xfrm>
        </p:spPr>
        <p:txBody>
          <a:bodyPr/>
          <a:lstStyle/>
          <a:p>
            <a:endParaRPr lang="es-ES"/>
          </a:p>
        </p:txBody>
      </p:sp>
      <p:sp>
        <p:nvSpPr>
          <p:cNvPr id="6" name="Slide Number Placeholder 5"/>
          <p:cNvSpPr>
            <a:spLocks noGrp="1"/>
          </p:cNvSpPr>
          <p:nvPr>
            <p:ph type="sldNum" sz="quarter" idx="12"/>
          </p:nvPr>
        </p:nvSpPr>
        <p:spPr>
          <a:xfrm>
            <a:off x="8964930" y="6117337"/>
            <a:ext cx="445770" cy="365125"/>
          </a:xfrm>
        </p:spPr>
        <p:txBody>
          <a:bodyPr/>
          <a:lstStyle/>
          <a:p>
            <a:fld id="{B7049E49-9C80-4BDE-AF5A-E24B80ED42E3}" type="slidenum">
              <a:rPr lang="es-ES" smtClean="0"/>
              <a:t>‹#›</a:t>
            </a:fld>
            <a:endParaRPr lang="es-ES"/>
          </a:p>
        </p:txBody>
      </p:sp>
      <p:sp>
        <p:nvSpPr>
          <p:cNvPr id="23" name="Freeform 12"/>
          <p:cNvSpPr/>
          <p:nvPr/>
        </p:nvSpPr>
        <p:spPr bwMode="auto">
          <a:xfrm>
            <a:off x="220133" y="3771900"/>
            <a:ext cx="392113"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607088" y="3867150"/>
            <a:ext cx="67072"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3232491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7" y="4732865"/>
            <a:ext cx="814232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39140" y="932112"/>
            <a:ext cx="6685320"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6317" y="5299603"/>
            <a:ext cx="8142324"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15/10/2020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56518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685800"/>
            <a:ext cx="8142324"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8" y="4343400"/>
            <a:ext cx="8142325"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4545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31421" y="3428999"/>
            <a:ext cx="7183722"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06317" y="4343400"/>
            <a:ext cx="8142324"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517395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06320" y="3308581"/>
            <a:ext cx="8142321"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06317" y="4777381"/>
            <a:ext cx="8142323"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43211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050207" y="863023"/>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853214" y="2819399"/>
            <a:ext cx="49542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545637" y="685801"/>
            <a:ext cx="7555291"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06319" y="3886200"/>
            <a:ext cx="8142323"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06317" y="4775200"/>
            <a:ext cx="8142323"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409706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06319" y="685802"/>
            <a:ext cx="8142324"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206318" y="3505200"/>
            <a:ext cx="8142325"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206318" y="4343400"/>
            <a:ext cx="8142325"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957956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035465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09843" y="685800"/>
            <a:ext cx="1438800"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06318" y="685800"/>
            <a:ext cx="6517737"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423517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457201"/>
            <a:ext cx="8346723"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1063978" y="2667000"/>
            <a:ext cx="8346723"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56357" y="6108174"/>
            <a:ext cx="928929" cy="365125"/>
          </a:xfrm>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a:xfrm>
            <a:off x="2137035" y="6108174"/>
            <a:ext cx="5757393" cy="365125"/>
          </a:xfrm>
        </p:spPr>
        <p:txBody>
          <a:bodyPr/>
          <a:lstStyle/>
          <a:p>
            <a:endParaRPr lang="es-ES"/>
          </a:p>
        </p:txBody>
      </p:sp>
      <p:sp>
        <p:nvSpPr>
          <p:cNvPr id="6" name="Slide Number Placeholder 5"/>
          <p:cNvSpPr>
            <a:spLocks noGrp="1"/>
          </p:cNvSpPr>
          <p:nvPr>
            <p:ph type="sldNum" sz="quarter" idx="12"/>
          </p:nvPr>
        </p:nvSpPr>
        <p:spPr>
          <a:xfrm>
            <a:off x="8947215" y="6108174"/>
            <a:ext cx="463486" cy="365125"/>
          </a:xfrm>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13801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52579" y="2666999"/>
            <a:ext cx="7258122"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152581" y="5027070"/>
            <a:ext cx="7258119"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78C95F-D383-4067-BAAB-1BCD0C674698}" type="datetimeFigureOut">
              <a:rPr lang="es-ES" smtClean="0"/>
              <a:t>15/10/2020</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8962761" y="6116071"/>
            <a:ext cx="447940" cy="365125"/>
          </a:xfrm>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4895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3978" y="685802"/>
            <a:ext cx="834672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63977" y="2667000"/>
            <a:ext cx="4051554"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59146" y="2667000"/>
            <a:ext cx="4051554"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78C95F-D383-4067-BAAB-1BCD0C674698}" type="datetimeFigureOut">
              <a:rPr lang="es-ES" smtClean="0"/>
              <a:t>15/10/2020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13681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0272" y="2658533"/>
            <a:ext cx="3744315"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6316"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91852" y="2667000"/>
            <a:ext cx="3756790"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70371" y="3335337"/>
            <a:ext cx="3978269"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78C95F-D383-4067-BAAB-1BCD0C674698}" type="datetimeFigureOut">
              <a:rPr lang="es-ES" smtClean="0"/>
              <a:t>15/10/2020</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0500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78C95F-D383-4067-BAAB-1BCD0C674698}" type="datetimeFigureOut">
              <a:rPr lang="es-ES" smtClean="0"/>
              <a:t>15/10/2020</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47605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78C95F-D383-4067-BAAB-1BCD0C674698}" type="datetimeFigureOut">
              <a:rPr lang="es-ES" smtClean="0"/>
              <a:t>15/10/2020</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109157148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318" y="1600200"/>
            <a:ext cx="2884412"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276516" y="685801"/>
            <a:ext cx="5072126"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06318" y="2971800"/>
            <a:ext cx="2884412"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15/10/2020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33617779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5027" y="1752599"/>
            <a:ext cx="4409902"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172287" y="914400"/>
            <a:ext cx="266648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05027" y="3124199"/>
            <a:ext cx="4409902"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978C95F-D383-4067-BAAB-1BCD0C674698}" type="datetimeFigureOut">
              <a:rPr lang="es-ES" smtClean="0"/>
              <a:t>15/10/2020</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B7049E49-9C80-4BDE-AF5A-E24B80ED42E3}" type="slidenum">
              <a:rPr lang="es-ES" smtClean="0"/>
              <a:t>‹#›</a:t>
            </a:fld>
            <a:endParaRPr lang="es-ES"/>
          </a:p>
        </p:txBody>
      </p:sp>
    </p:spTree>
    <p:extLst>
      <p:ext uri="{BB962C8B-B14F-4D97-AF65-F5344CB8AC3E}">
        <p14:creationId xmlns:p14="http://schemas.microsoft.com/office/powerpoint/2010/main" val="240556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0" y="1"/>
            <a:ext cx="2309681"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063978" y="457201"/>
            <a:ext cx="8346723"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3978" y="2667001"/>
            <a:ext cx="8346722"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71903" y="6116071"/>
            <a:ext cx="928929"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78C95F-D383-4067-BAAB-1BCD0C674698}" type="datetimeFigureOut">
              <a:rPr lang="es-ES" smtClean="0"/>
              <a:t>15/10/2020</a:t>
            </a:fld>
            <a:endParaRPr lang="es-ES"/>
          </a:p>
        </p:txBody>
      </p:sp>
      <p:sp>
        <p:nvSpPr>
          <p:cNvPr id="5" name="Footer Placeholder 4"/>
          <p:cNvSpPr>
            <a:spLocks noGrp="1"/>
          </p:cNvSpPr>
          <p:nvPr>
            <p:ph type="ftr" sz="quarter" idx="3"/>
          </p:nvPr>
        </p:nvSpPr>
        <p:spPr>
          <a:xfrm>
            <a:off x="2152581" y="6116071"/>
            <a:ext cx="5757393"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8962761" y="6116071"/>
            <a:ext cx="44794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049E49-9C80-4BDE-AF5A-E24B80ED42E3}" type="slidenum">
              <a:rPr lang="es-ES" smtClean="0"/>
              <a:t>‹#›</a:t>
            </a:fld>
            <a:endParaRPr lang="es-ES"/>
          </a:p>
        </p:txBody>
      </p:sp>
    </p:spTree>
    <p:extLst>
      <p:ext uri="{BB962C8B-B14F-4D97-AF65-F5344CB8AC3E}">
        <p14:creationId xmlns:p14="http://schemas.microsoft.com/office/powerpoint/2010/main" val="99257465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711" y="507234"/>
            <a:ext cx="8574622" cy="1238440"/>
          </a:xfrm>
        </p:spPr>
        <p:txBody>
          <a:bodyPr/>
          <a:lstStyle/>
          <a:p>
            <a:pPr algn="ctr"/>
            <a:r>
              <a:rPr lang="es-ES" b="1" dirty="0">
                <a:ln w="22225">
                  <a:solidFill>
                    <a:schemeClr val="accent1">
                      <a:lumMod val="75000"/>
                    </a:schemeClr>
                  </a:solidFill>
                  <a:prstDash val="solid"/>
                </a:ln>
                <a:solidFill>
                  <a:schemeClr val="accent1">
                    <a:lumMod val="60000"/>
                    <a:lumOff val="40000"/>
                  </a:schemeClr>
                </a:solidFill>
              </a:rPr>
              <a:t>Huella de carbono</a:t>
            </a:r>
          </a:p>
        </p:txBody>
      </p:sp>
      <p:sp>
        <p:nvSpPr>
          <p:cNvPr id="3" name="Subtitle 2"/>
          <p:cNvSpPr>
            <a:spLocks noGrp="1"/>
          </p:cNvSpPr>
          <p:nvPr>
            <p:ph type="subTitle" idx="1"/>
          </p:nvPr>
        </p:nvSpPr>
        <p:spPr>
          <a:xfrm>
            <a:off x="2193692" y="2419748"/>
            <a:ext cx="6242777" cy="1364531"/>
          </a:xfrm>
        </p:spPr>
        <p:txBody>
          <a:bodyPr>
            <a:normAutofit/>
          </a:bodyPr>
          <a:lstStyle/>
          <a:p>
            <a:pPr algn="l"/>
            <a:r>
              <a:rPr lang="es-ES" sz="2400" dirty="0">
                <a:latin typeface="Calibri" panose="020F0502020204030204" pitchFamily="34" charset="0"/>
                <a:cs typeface="Calibri" panose="020F0502020204030204" pitchFamily="34" charset="0"/>
              </a:rPr>
              <a:t>La problemática, estadísticas y soluciones.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5081" y="3904172"/>
            <a:ext cx="4590919" cy="3009875"/>
          </a:xfrm>
          <a:prstGeom prst="rect">
            <a:avLst/>
          </a:prstGeom>
        </p:spPr>
      </p:pic>
    </p:spTree>
    <p:extLst>
      <p:ext uri="{BB962C8B-B14F-4D97-AF65-F5344CB8AC3E}">
        <p14:creationId xmlns:p14="http://schemas.microsoft.com/office/powerpoint/2010/main" val="36593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ln w="22225">
                  <a:solidFill>
                    <a:schemeClr val="accent1">
                      <a:lumMod val="75000"/>
                    </a:schemeClr>
                  </a:solidFill>
                  <a:prstDash val="solid"/>
                </a:ln>
                <a:solidFill>
                  <a:schemeClr val="accent1">
                    <a:lumMod val="60000"/>
                    <a:lumOff val="40000"/>
                  </a:schemeClr>
                </a:solidFill>
              </a:rPr>
              <a:t>¿Que es la “Huella de carbono”?</a:t>
            </a:r>
            <a:endParaRPr lang="es-ES" dirty="0">
              <a:solidFill>
                <a:schemeClr val="accent1">
                  <a:lumMod val="75000"/>
                </a:schemeClr>
              </a:solidFill>
            </a:endParaRPr>
          </a:p>
        </p:txBody>
      </p:sp>
      <p:sp>
        <p:nvSpPr>
          <p:cNvPr id="3" name="Content Placeholder 2"/>
          <p:cNvSpPr>
            <a:spLocks noGrp="1"/>
          </p:cNvSpPr>
          <p:nvPr>
            <p:ph idx="1"/>
          </p:nvPr>
        </p:nvSpPr>
        <p:spPr>
          <a:xfrm>
            <a:off x="1063978" y="2202873"/>
            <a:ext cx="8346723" cy="3332816"/>
          </a:xfrm>
        </p:spPr>
        <p:txBody>
          <a:bodyPr/>
          <a:lstStyle/>
          <a:p>
            <a:r>
              <a:rPr lang="es-ES" dirty="0">
                <a:latin typeface="Calibri" panose="020F0502020204030204" pitchFamily="34" charset="0"/>
                <a:cs typeface="Calibri" panose="020F0502020204030204" pitchFamily="34" charset="0"/>
              </a:rPr>
              <a:t>La huella de carbono es la manera de reflejar el impacto humano sobre el calentamiento global (a través de gases invernadero). Los ejemplos más sencillos de emisión de gases de CO2(dióxido de carbono) Y CH4(metano) son la quema de combustible de un auto, deforestación, el respirar de una persona, el consumo eléctrico, los residuos sólidos, la ganadería en exceso, etc.</a:t>
            </a:r>
          </a:p>
        </p:txBody>
      </p:sp>
    </p:spTree>
    <p:extLst>
      <p:ext uri="{BB962C8B-B14F-4D97-AF65-F5344CB8AC3E}">
        <p14:creationId xmlns:p14="http://schemas.microsoft.com/office/powerpoint/2010/main" val="4244551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7213" y="323982"/>
            <a:ext cx="8346723" cy="1981200"/>
          </a:xfrm>
        </p:spPr>
        <p:txBody>
          <a:bodyPr>
            <a:normAutofit/>
          </a:bodyPr>
          <a:lstStyle/>
          <a:p>
            <a:r>
              <a:rPr lang="es-ES" sz="5400" b="1" dirty="0">
                <a:ln w="22225">
                  <a:solidFill>
                    <a:schemeClr val="accent1">
                      <a:lumMod val="75000"/>
                    </a:schemeClr>
                  </a:solidFill>
                  <a:prstDash val="solid"/>
                </a:ln>
                <a:solidFill>
                  <a:schemeClr val="accent1">
                    <a:lumMod val="60000"/>
                    <a:lumOff val="40000"/>
                  </a:schemeClr>
                </a:solidFill>
              </a:rPr>
              <a:t>El impacto a escala</a:t>
            </a:r>
            <a:endParaRPr lang="es-ES" sz="5400" dirty="0"/>
          </a:p>
        </p:txBody>
      </p:sp>
      <p:sp>
        <p:nvSpPr>
          <p:cNvPr id="3" name="Content Placeholder 2"/>
          <p:cNvSpPr>
            <a:spLocks noGrp="1"/>
          </p:cNvSpPr>
          <p:nvPr>
            <p:ph idx="1"/>
          </p:nvPr>
        </p:nvSpPr>
        <p:spPr>
          <a:xfrm>
            <a:off x="1063977" y="2305182"/>
            <a:ext cx="8346723" cy="1677198"/>
          </a:xfrm>
        </p:spPr>
        <p:txBody>
          <a:bodyPr>
            <a:normAutofit/>
          </a:bodyPr>
          <a:lstStyle/>
          <a:p>
            <a:r>
              <a:rPr lang="es-ES" dirty="0">
                <a:latin typeface="Calibri" panose="020F0502020204030204" pitchFamily="34" charset="0"/>
                <a:cs typeface="Calibri" panose="020F0502020204030204" pitchFamily="34" charset="0"/>
              </a:rPr>
              <a:t>Dicho impacto se mide en las toneladas anuales de CO2 que produce desde una persona a un país. Esta medición deja como resultado un índice correspondiente a lo que cada entidad produce.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43" y="4286382"/>
            <a:ext cx="1760357" cy="2562295"/>
          </a:xfrm>
          <a:prstGeom prst="rect">
            <a:avLst/>
          </a:prstGeom>
        </p:spPr>
      </p:pic>
      <p:sp>
        <p:nvSpPr>
          <p:cNvPr id="6" name="Content Placeholder 2"/>
          <p:cNvSpPr txBox="1">
            <a:spLocks/>
          </p:cNvSpPr>
          <p:nvPr/>
        </p:nvSpPr>
        <p:spPr>
          <a:xfrm>
            <a:off x="1063977" y="4286382"/>
            <a:ext cx="6777696" cy="16771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s-ES" dirty="0">
                <a:latin typeface="Calibri" panose="020F0502020204030204" pitchFamily="34" charset="0"/>
                <a:cs typeface="Calibri" panose="020F0502020204030204" pitchFamily="34" charset="0"/>
              </a:rPr>
              <a:t>”Huella de carbono = datos de actividad*factor de emisión”</a:t>
            </a:r>
            <a:endParaRPr lang="es-AR" dirty="0">
              <a:latin typeface="Calibri" panose="020F0502020204030204" pitchFamily="34" charset="0"/>
              <a:cs typeface="Calibri" panose="020F0502020204030204" pitchFamily="34" charset="0"/>
            </a:endParaRPr>
          </a:p>
          <a:p>
            <a:endParaRPr lang="es-E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97073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DF56-8852-4476-940E-460AF80D4F42}"/>
              </a:ext>
            </a:extLst>
          </p:cNvPr>
          <p:cNvSpPr>
            <a:spLocks noGrp="1"/>
          </p:cNvSpPr>
          <p:nvPr>
            <p:ph type="title"/>
          </p:nvPr>
        </p:nvSpPr>
        <p:spPr>
          <a:xfrm>
            <a:off x="1303128" y="0"/>
            <a:ext cx="8346723" cy="1981200"/>
          </a:xfrm>
        </p:spPr>
        <p:txBody>
          <a:bodyPr/>
          <a:lstStyle/>
          <a:p>
            <a:r>
              <a:rPr lang="es-ES" sz="4000" b="1" dirty="0">
                <a:ln w="22225">
                  <a:solidFill>
                    <a:schemeClr val="accent1">
                      <a:lumMod val="75000"/>
                    </a:schemeClr>
                  </a:solidFill>
                  <a:prstDash val="solid"/>
                </a:ln>
                <a:solidFill>
                  <a:schemeClr val="accent1">
                    <a:lumMod val="60000"/>
                    <a:lumOff val="40000"/>
                  </a:schemeClr>
                </a:solidFill>
              </a:rPr>
              <a:t>El Alcance de las emisiones</a:t>
            </a:r>
            <a:endParaRPr lang="es-ES" dirty="0"/>
          </a:p>
        </p:txBody>
      </p:sp>
      <p:sp>
        <p:nvSpPr>
          <p:cNvPr id="4" name="Marcador de contenido 2">
            <a:extLst>
              <a:ext uri="{FF2B5EF4-FFF2-40B4-BE49-F238E27FC236}">
                <a16:creationId xmlns:a16="http://schemas.microsoft.com/office/drawing/2014/main" id="{FC7D1BDF-1383-4749-A097-C31C0E9A618F}"/>
              </a:ext>
            </a:extLst>
          </p:cNvPr>
          <p:cNvSpPr>
            <a:spLocks noGrp="1"/>
          </p:cNvSpPr>
          <p:nvPr>
            <p:ph idx="1"/>
          </p:nvPr>
        </p:nvSpPr>
        <p:spPr>
          <a:xfrm>
            <a:off x="1105828" y="2188699"/>
            <a:ext cx="8347075" cy="3332163"/>
          </a:xfrm>
        </p:spPr>
        <p:txBody>
          <a:bodyPr>
            <a:normAutofit/>
          </a:bodyPr>
          <a:lstStyle/>
          <a:p>
            <a:r>
              <a:rPr lang="es-ES" sz="2000" b="1" dirty="0">
                <a:latin typeface="Calibri" panose="020F0502020204030204" pitchFamily="34" charset="0"/>
                <a:cs typeface="Calibri" panose="020F0502020204030204" pitchFamily="34" charset="0"/>
              </a:rPr>
              <a:t>Alcance 1: </a:t>
            </a:r>
            <a:r>
              <a:rPr lang="es-ES" sz="2000" dirty="0">
                <a:latin typeface="Calibri" panose="020F0502020204030204" pitchFamily="34" charset="0"/>
                <a:cs typeface="Calibri" panose="020F0502020204030204" pitchFamily="34" charset="0"/>
              </a:rPr>
              <a:t> Emisiones provenientes de la combustión, hornos, vehículos que son propiedad de o están controladas por la entidad en cuestión. También incluye las emisiones fugitivas (p.ej. fugas de aire acondicionado, fugas de CH4 de conductos).  </a:t>
            </a:r>
            <a:endParaRPr lang="es-AR" sz="2000"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Alcance 2:</a:t>
            </a:r>
            <a:r>
              <a:rPr lang="es-ES" sz="2000" dirty="0">
                <a:latin typeface="Calibri" panose="020F0502020204030204" pitchFamily="34" charset="0"/>
                <a:cs typeface="Calibri" panose="020F0502020204030204" pitchFamily="34" charset="0"/>
              </a:rPr>
              <a:t> emisiones indirectas de GEI asociadas a la generación de electricidad adquirida y consumida por la organización. </a:t>
            </a:r>
            <a:endParaRPr lang="es-AR" sz="2000"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Alcance 3:</a:t>
            </a:r>
            <a:r>
              <a:rPr lang="es-ES" sz="2000" dirty="0">
                <a:latin typeface="Calibri" panose="020F0502020204030204" pitchFamily="34" charset="0"/>
                <a:cs typeface="Calibri" panose="020F0502020204030204" pitchFamily="34" charset="0"/>
              </a:rPr>
              <a:t> otras emisiones indirectas. Por ej. extracción y producción de materiales que adquiere la organización, los viajes de trabajo con medios externos, el transporte de materias primas, de combustibles y de productos.</a:t>
            </a:r>
            <a:endParaRPr lang="es-AR" sz="2000" dirty="0"/>
          </a:p>
        </p:txBody>
      </p:sp>
    </p:spTree>
    <p:extLst>
      <p:ext uri="{BB962C8B-B14F-4D97-AF65-F5344CB8AC3E}">
        <p14:creationId xmlns:p14="http://schemas.microsoft.com/office/powerpoint/2010/main" val="2453391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237</TotalTime>
  <Words>256</Words>
  <Application>Microsoft Office PowerPoint</Application>
  <PresentationFormat>A4 Paper (210x297 mm)</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Corbel</vt:lpstr>
      <vt:lpstr>Parallax</vt:lpstr>
      <vt:lpstr>Huella de carbono</vt:lpstr>
      <vt:lpstr>¿Que es la “Huella de carbono”?</vt:lpstr>
      <vt:lpstr>El impacto a escala</vt:lpstr>
      <vt:lpstr>El Alcance de las emisiones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usuario</cp:lastModifiedBy>
  <cp:revision>15</cp:revision>
  <dcterms:created xsi:type="dcterms:W3CDTF">2020-10-03T22:30:21Z</dcterms:created>
  <dcterms:modified xsi:type="dcterms:W3CDTF">2020-10-15T23:34:28Z</dcterms:modified>
</cp:coreProperties>
</file>