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0" r:id="rId1"/>
  </p:sldMasterIdLst>
  <p:sldIdLst>
    <p:sldId id="256" r:id="rId2"/>
    <p:sldId id="257" r:id="rId3"/>
    <p:sldId id="258" r:id="rId4"/>
    <p:sldId id="265" r:id="rId5"/>
    <p:sldId id="261" r:id="rId6"/>
    <p:sldId id="263" r:id="rId7"/>
    <p:sldId id="262" r:id="rId8"/>
  </p:sldIdLst>
  <p:sldSz cx="9906000" cy="6858000" type="A4"/>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128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20133" y="1"/>
            <a:ext cx="4093104"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884646" y="914401"/>
            <a:ext cx="7526054" cy="3488266"/>
          </a:xfrm>
        </p:spPr>
        <p:txBody>
          <a:bodyPr anchor="b">
            <a:normAutofit/>
          </a:bodyPr>
          <a:lstStyle>
            <a:lvl1pPr algn="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3167925" y="4402667"/>
            <a:ext cx="6242777"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36255" y="6117337"/>
            <a:ext cx="928929" cy="365125"/>
          </a:xfrm>
        </p:spPr>
        <p:txBody>
          <a:bodyPr/>
          <a:lstStyle/>
          <a:p>
            <a:fld id="{E978C95F-D383-4067-BAAB-1BCD0C674698}" type="datetimeFigureOut">
              <a:rPr lang="es-ES" smtClean="0"/>
              <a:t>20/10/2020</a:t>
            </a:fld>
            <a:endParaRPr lang="es-ES"/>
          </a:p>
        </p:txBody>
      </p:sp>
      <p:sp>
        <p:nvSpPr>
          <p:cNvPr id="5" name="Footer Placeholder 4"/>
          <p:cNvSpPr>
            <a:spLocks noGrp="1"/>
          </p:cNvSpPr>
          <p:nvPr>
            <p:ph type="ftr" sz="quarter" idx="11"/>
          </p:nvPr>
        </p:nvSpPr>
        <p:spPr>
          <a:xfrm>
            <a:off x="3925711" y="6117337"/>
            <a:ext cx="3910225" cy="365125"/>
          </a:xfrm>
        </p:spPr>
        <p:txBody>
          <a:bodyPr/>
          <a:lstStyle/>
          <a:p>
            <a:endParaRPr lang="es-ES"/>
          </a:p>
        </p:txBody>
      </p:sp>
      <p:sp>
        <p:nvSpPr>
          <p:cNvPr id="6" name="Slide Number Placeholder 5"/>
          <p:cNvSpPr>
            <a:spLocks noGrp="1"/>
          </p:cNvSpPr>
          <p:nvPr>
            <p:ph type="sldNum" sz="quarter" idx="12"/>
          </p:nvPr>
        </p:nvSpPr>
        <p:spPr>
          <a:xfrm>
            <a:off x="8964930" y="6117337"/>
            <a:ext cx="445770" cy="365125"/>
          </a:xfrm>
        </p:spPr>
        <p:txBody>
          <a:bodyPr/>
          <a:lstStyle/>
          <a:p>
            <a:fld id="{B7049E49-9C80-4BDE-AF5A-E24B80ED42E3}" type="slidenum">
              <a:rPr lang="es-ES" smtClean="0"/>
              <a:t>‹#›</a:t>
            </a:fld>
            <a:endParaRPr lang="es-ES"/>
          </a:p>
        </p:txBody>
      </p:sp>
      <p:sp>
        <p:nvSpPr>
          <p:cNvPr id="23" name="Freeform 12"/>
          <p:cNvSpPr/>
          <p:nvPr/>
        </p:nvSpPr>
        <p:spPr bwMode="auto">
          <a:xfrm>
            <a:off x="220133" y="3771900"/>
            <a:ext cx="392113"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3"/>
          <p:cNvSpPr/>
          <p:nvPr/>
        </p:nvSpPr>
        <p:spPr bwMode="auto">
          <a:xfrm>
            <a:off x="607088" y="3867150"/>
            <a:ext cx="67072"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Tree>
    <p:extLst>
      <p:ext uri="{BB962C8B-B14F-4D97-AF65-F5344CB8AC3E}">
        <p14:creationId xmlns:p14="http://schemas.microsoft.com/office/powerpoint/2010/main" val="132324919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06317" y="4732865"/>
            <a:ext cx="8142324"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39140" y="932112"/>
            <a:ext cx="6685320"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06317" y="5299603"/>
            <a:ext cx="8142324"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978C95F-D383-4067-BAAB-1BCD0C674698}" type="datetimeFigureOut">
              <a:rPr lang="es-ES" smtClean="0"/>
              <a:t>20/10/2020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7049E49-9C80-4BDE-AF5A-E24B80ED42E3}" type="slidenum">
              <a:rPr lang="es-ES" smtClean="0"/>
              <a:t>‹#›</a:t>
            </a:fld>
            <a:endParaRPr lang="es-ES"/>
          </a:p>
        </p:txBody>
      </p:sp>
    </p:spTree>
    <p:extLst>
      <p:ext uri="{BB962C8B-B14F-4D97-AF65-F5344CB8AC3E}">
        <p14:creationId xmlns:p14="http://schemas.microsoft.com/office/powerpoint/2010/main" val="2565184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206318" y="685800"/>
            <a:ext cx="8142324"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06318" y="4343400"/>
            <a:ext cx="8142325"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978C95F-D383-4067-BAAB-1BCD0C674698}" type="datetimeFigureOut">
              <a:rPr lang="es-ES" smtClean="0"/>
              <a:t>20/10/2020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7049E49-9C80-4BDE-AF5A-E24B80ED42E3}" type="slidenum">
              <a:rPr lang="es-ES" smtClean="0"/>
              <a:t>‹#›</a:t>
            </a:fld>
            <a:endParaRPr lang="es-ES"/>
          </a:p>
        </p:txBody>
      </p:sp>
    </p:spTree>
    <p:extLst>
      <p:ext uri="{BB962C8B-B14F-4D97-AF65-F5344CB8AC3E}">
        <p14:creationId xmlns:p14="http://schemas.microsoft.com/office/powerpoint/2010/main" val="3454521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050207" y="863023"/>
            <a:ext cx="49542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853214" y="2819399"/>
            <a:ext cx="49542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545637" y="685801"/>
            <a:ext cx="7555291"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731421" y="3428999"/>
            <a:ext cx="7183722"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06317" y="4343400"/>
            <a:ext cx="8142324"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978C95F-D383-4067-BAAB-1BCD0C674698}" type="datetimeFigureOut">
              <a:rPr lang="es-ES" smtClean="0"/>
              <a:t>20/10/2020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7049E49-9C80-4BDE-AF5A-E24B80ED42E3}" type="slidenum">
              <a:rPr lang="es-ES" smtClean="0"/>
              <a:t>‹#›</a:t>
            </a:fld>
            <a:endParaRPr lang="es-ES"/>
          </a:p>
        </p:txBody>
      </p:sp>
    </p:spTree>
    <p:extLst>
      <p:ext uri="{BB962C8B-B14F-4D97-AF65-F5344CB8AC3E}">
        <p14:creationId xmlns:p14="http://schemas.microsoft.com/office/powerpoint/2010/main" val="25173955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06320" y="3308581"/>
            <a:ext cx="8142321"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06317" y="4777381"/>
            <a:ext cx="8142323"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978C95F-D383-4067-BAAB-1BCD0C674698}" type="datetimeFigureOut">
              <a:rPr lang="es-ES" smtClean="0"/>
              <a:t>20/10/2020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7049E49-9C80-4BDE-AF5A-E24B80ED42E3}" type="slidenum">
              <a:rPr lang="es-ES" smtClean="0"/>
              <a:t>‹#›</a:t>
            </a:fld>
            <a:endParaRPr lang="es-ES"/>
          </a:p>
        </p:txBody>
      </p:sp>
    </p:spTree>
    <p:extLst>
      <p:ext uri="{BB962C8B-B14F-4D97-AF65-F5344CB8AC3E}">
        <p14:creationId xmlns:p14="http://schemas.microsoft.com/office/powerpoint/2010/main" val="14321198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050207" y="863023"/>
            <a:ext cx="49542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853214" y="2819399"/>
            <a:ext cx="49542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545637" y="685801"/>
            <a:ext cx="7555291"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206319" y="3886200"/>
            <a:ext cx="8142323"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206317" y="4775200"/>
            <a:ext cx="8142323"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978C95F-D383-4067-BAAB-1BCD0C674698}" type="datetimeFigureOut">
              <a:rPr lang="es-ES" smtClean="0"/>
              <a:t>20/10/2020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7049E49-9C80-4BDE-AF5A-E24B80ED42E3}" type="slidenum">
              <a:rPr lang="es-ES" smtClean="0"/>
              <a:t>‹#›</a:t>
            </a:fld>
            <a:endParaRPr lang="es-ES"/>
          </a:p>
        </p:txBody>
      </p:sp>
    </p:spTree>
    <p:extLst>
      <p:ext uri="{BB962C8B-B14F-4D97-AF65-F5344CB8AC3E}">
        <p14:creationId xmlns:p14="http://schemas.microsoft.com/office/powerpoint/2010/main" val="4097063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06319" y="685802"/>
            <a:ext cx="8142324"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206318" y="3505200"/>
            <a:ext cx="8142325"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206318" y="4343400"/>
            <a:ext cx="8142325"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978C95F-D383-4067-BAAB-1BCD0C674698}" type="datetimeFigureOut">
              <a:rPr lang="es-ES" smtClean="0"/>
              <a:t>20/10/2020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7049E49-9C80-4BDE-AF5A-E24B80ED42E3}" type="slidenum">
              <a:rPr lang="es-ES" smtClean="0"/>
              <a:t>‹#›</a:t>
            </a:fld>
            <a:endParaRPr lang="es-ES"/>
          </a:p>
        </p:txBody>
      </p:sp>
    </p:spTree>
    <p:extLst>
      <p:ext uri="{BB962C8B-B14F-4D97-AF65-F5344CB8AC3E}">
        <p14:creationId xmlns:p14="http://schemas.microsoft.com/office/powerpoint/2010/main" val="9579560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78C95F-D383-4067-BAAB-1BCD0C674698}" type="datetimeFigureOut">
              <a:rPr lang="es-ES" smtClean="0"/>
              <a:t>20/10/2020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7049E49-9C80-4BDE-AF5A-E24B80ED42E3}" type="slidenum">
              <a:rPr lang="es-ES" smtClean="0"/>
              <a:t>‹#›</a:t>
            </a:fld>
            <a:endParaRPr lang="es-ES"/>
          </a:p>
        </p:txBody>
      </p:sp>
    </p:spTree>
    <p:extLst>
      <p:ext uri="{BB962C8B-B14F-4D97-AF65-F5344CB8AC3E}">
        <p14:creationId xmlns:p14="http://schemas.microsoft.com/office/powerpoint/2010/main" val="10354655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09843" y="685800"/>
            <a:ext cx="1438800"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06318" y="685800"/>
            <a:ext cx="6517737"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78C95F-D383-4067-BAAB-1BCD0C674698}" type="datetimeFigureOut">
              <a:rPr lang="es-ES" smtClean="0"/>
              <a:t>20/10/2020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7049E49-9C80-4BDE-AF5A-E24B80ED42E3}" type="slidenum">
              <a:rPr lang="es-ES" smtClean="0"/>
              <a:t>‹#›</a:t>
            </a:fld>
            <a:endParaRPr lang="es-ES"/>
          </a:p>
        </p:txBody>
      </p:sp>
    </p:spTree>
    <p:extLst>
      <p:ext uri="{BB962C8B-B14F-4D97-AF65-F5344CB8AC3E}">
        <p14:creationId xmlns:p14="http://schemas.microsoft.com/office/powerpoint/2010/main" val="4235172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63978" y="457201"/>
            <a:ext cx="8346723" cy="1981200"/>
          </a:xfrm>
        </p:spPr>
        <p:txBody>
          <a:bodyPr/>
          <a:lstStyle/>
          <a:p>
            <a:r>
              <a:rPr lang="en-US"/>
              <a:t>Click to edit Master title style</a:t>
            </a:r>
            <a:endParaRPr lang="en-US" dirty="0"/>
          </a:p>
        </p:txBody>
      </p:sp>
      <p:sp>
        <p:nvSpPr>
          <p:cNvPr id="3" name="Content Placeholder 2"/>
          <p:cNvSpPr>
            <a:spLocks noGrp="1"/>
          </p:cNvSpPr>
          <p:nvPr>
            <p:ph idx="1"/>
          </p:nvPr>
        </p:nvSpPr>
        <p:spPr>
          <a:xfrm>
            <a:off x="1063978" y="2667000"/>
            <a:ext cx="8346723" cy="333281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956357" y="6108174"/>
            <a:ext cx="928929" cy="365125"/>
          </a:xfrm>
        </p:spPr>
        <p:txBody>
          <a:bodyPr/>
          <a:lstStyle/>
          <a:p>
            <a:fld id="{E978C95F-D383-4067-BAAB-1BCD0C674698}" type="datetimeFigureOut">
              <a:rPr lang="es-ES" smtClean="0"/>
              <a:t>20/10/2020</a:t>
            </a:fld>
            <a:endParaRPr lang="es-ES"/>
          </a:p>
        </p:txBody>
      </p:sp>
      <p:sp>
        <p:nvSpPr>
          <p:cNvPr id="5" name="Footer Placeholder 4"/>
          <p:cNvSpPr>
            <a:spLocks noGrp="1"/>
          </p:cNvSpPr>
          <p:nvPr>
            <p:ph type="ftr" sz="quarter" idx="11"/>
          </p:nvPr>
        </p:nvSpPr>
        <p:spPr>
          <a:xfrm>
            <a:off x="2137035" y="6108174"/>
            <a:ext cx="5757393" cy="365125"/>
          </a:xfrm>
        </p:spPr>
        <p:txBody>
          <a:bodyPr/>
          <a:lstStyle/>
          <a:p>
            <a:endParaRPr lang="es-ES"/>
          </a:p>
        </p:txBody>
      </p:sp>
      <p:sp>
        <p:nvSpPr>
          <p:cNvPr id="6" name="Slide Number Placeholder 5"/>
          <p:cNvSpPr>
            <a:spLocks noGrp="1"/>
          </p:cNvSpPr>
          <p:nvPr>
            <p:ph type="sldNum" sz="quarter" idx="12"/>
          </p:nvPr>
        </p:nvSpPr>
        <p:spPr>
          <a:xfrm>
            <a:off x="8947215" y="6108174"/>
            <a:ext cx="463486" cy="365125"/>
          </a:xfrm>
        </p:spPr>
        <p:txBody>
          <a:bodyPr/>
          <a:lstStyle/>
          <a:p>
            <a:fld id="{B7049E49-9C80-4BDE-AF5A-E24B80ED42E3}" type="slidenum">
              <a:rPr lang="es-ES" smtClean="0"/>
              <a:t>‹#›</a:t>
            </a:fld>
            <a:endParaRPr lang="es-ES"/>
          </a:p>
        </p:txBody>
      </p:sp>
    </p:spTree>
    <p:extLst>
      <p:ext uri="{BB962C8B-B14F-4D97-AF65-F5344CB8AC3E}">
        <p14:creationId xmlns:p14="http://schemas.microsoft.com/office/powerpoint/2010/main" val="3138016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152579" y="2666999"/>
            <a:ext cx="7258122" cy="2360071"/>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152581" y="5027070"/>
            <a:ext cx="7258119"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978C95F-D383-4067-BAAB-1BCD0C674698}" type="datetimeFigureOut">
              <a:rPr lang="es-ES" smtClean="0"/>
              <a:t>20/10/2020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a:xfrm>
            <a:off x="8962761" y="6116071"/>
            <a:ext cx="447940" cy="365125"/>
          </a:xfrm>
        </p:spPr>
        <p:txBody>
          <a:bodyPr/>
          <a:lstStyle/>
          <a:p>
            <a:fld id="{B7049E49-9C80-4BDE-AF5A-E24B80ED42E3}" type="slidenum">
              <a:rPr lang="es-ES" smtClean="0"/>
              <a:t>‹#›</a:t>
            </a:fld>
            <a:endParaRPr lang="es-ES"/>
          </a:p>
        </p:txBody>
      </p:sp>
    </p:spTree>
    <p:extLst>
      <p:ext uri="{BB962C8B-B14F-4D97-AF65-F5344CB8AC3E}">
        <p14:creationId xmlns:p14="http://schemas.microsoft.com/office/powerpoint/2010/main" val="2448950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63978" y="685802"/>
            <a:ext cx="834672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63977" y="2667000"/>
            <a:ext cx="4051554"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59146" y="2667000"/>
            <a:ext cx="4051554"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78C95F-D383-4067-BAAB-1BCD0C674698}" type="datetimeFigureOut">
              <a:rPr lang="es-ES" smtClean="0"/>
              <a:t>20/10/2020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7049E49-9C80-4BDE-AF5A-E24B80ED42E3}" type="slidenum">
              <a:rPr lang="es-ES" smtClean="0"/>
              <a:t>‹#›</a:t>
            </a:fld>
            <a:endParaRPr lang="es-ES"/>
          </a:p>
        </p:txBody>
      </p:sp>
    </p:spTree>
    <p:extLst>
      <p:ext uri="{BB962C8B-B14F-4D97-AF65-F5344CB8AC3E}">
        <p14:creationId xmlns:p14="http://schemas.microsoft.com/office/powerpoint/2010/main" val="2136810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40272" y="2658533"/>
            <a:ext cx="3744315"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06316" y="3335337"/>
            <a:ext cx="3978269"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591852" y="2667000"/>
            <a:ext cx="3756790"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370371" y="3335337"/>
            <a:ext cx="3978269"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78C95F-D383-4067-BAAB-1BCD0C674698}" type="datetimeFigureOut">
              <a:rPr lang="es-ES" smtClean="0"/>
              <a:t>20/10/2020</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B7049E49-9C80-4BDE-AF5A-E24B80ED42E3}" type="slidenum">
              <a:rPr lang="es-ES" smtClean="0"/>
              <a:t>‹#›</a:t>
            </a:fld>
            <a:endParaRPr lang="es-ES"/>
          </a:p>
        </p:txBody>
      </p:sp>
    </p:spTree>
    <p:extLst>
      <p:ext uri="{BB962C8B-B14F-4D97-AF65-F5344CB8AC3E}">
        <p14:creationId xmlns:p14="http://schemas.microsoft.com/office/powerpoint/2010/main" val="2405009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78C95F-D383-4067-BAAB-1BCD0C674698}" type="datetimeFigureOut">
              <a:rPr lang="es-ES" smtClean="0"/>
              <a:t>20/10/2020</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B7049E49-9C80-4BDE-AF5A-E24B80ED42E3}" type="slidenum">
              <a:rPr lang="es-ES" smtClean="0"/>
              <a:t>‹#›</a:t>
            </a:fld>
            <a:endParaRPr lang="es-ES"/>
          </a:p>
        </p:txBody>
      </p:sp>
    </p:spTree>
    <p:extLst>
      <p:ext uri="{BB962C8B-B14F-4D97-AF65-F5344CB8AC3E}">
        <p14:creationId xmlns:p14="http://schemas.microsoft.com/office/powerpoint/2010/main" val="1476056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78C95F-D383-4067-BAAB-1BCD0C674698}" type="datetimeFigureOut">
              <a:rPr lang="es-ES" smtClean="0"/>
              <a:t>20/10/2020</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B7049E49-9C80-4BDE-AF5A-E24B80ED42E3}" type="slidenum">
              <a:rPr lang="es-ES" smtClean="0"/>
              <a:t>‹#›</a:t>
            </a:fld>
            <a:endParaRPr lang="es-ES"/>
          </a:p>
        </p:txBody>
      </p:sp>
    </p:spTree>
    <p:extLst>
      <p:ext uri="{BB962C8B-B14F-4D97-AF65-F5344CB8AC3E}">
        <p14:creationId xmlns:p14="http://schemas.microsoft.com/office/powerpoint/2010/main" val="1091571485"/>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06318" y="1600200"/>
            <a:ext cx="2884412"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276516" y="685801"/>
            <a:ext cx="5072126"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06318" y="2971800"/>
            <a:ext cx="2884412"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978C95F-D383-4067-BAAB-1BCD0C674698}" type="datetimeFigureOut">
              <a:rPr lang="es-ES" smtClean="0"/>
              <a:t>20/10/2020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7049E49-9C80-4BDE-AF5A-E24B80ED42E3}" type="slidenum">
              <a:rPr lang="es-ES" smtClean="0"/>
              <a:t>‹#›</a:t>
            </a:fld>
            <a:endParaRPr lang="es-ES"/>
          </a:p>
        </p:txBody>
      </p:sp>
    </p:spTree>
    <p:extLst>
      <p:ext uri="{BB962C8B-B14F-4D97-AF65-F5344CB8AC3E}">
        <p14:creationId xmlns:p14="http://schemas.microsoft.com/office/powerpoint/2010/main" val="336177797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05027" y="1752599"/>
            <a:ext cx="4409902"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6172287" y="914400"/>
            <a:ext cx="2666485"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05027" y="3124199"/>
            <a:ext cx="4409902"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978C95F-D383-4067-BAAB-1BCD0C674698}" type="datetimeFigureOut">
              <a:rPr lang="es-ES" smtClean="0"/>
              <a:t>20/10/2020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7049E49-9C80-4BDE-AF5A-E24B80ED42E3}" type="slidenum">
              <a:rPr lang="es-ES" smtClean="0"/>
              <a:t>‹#›</a:t>
            </a:fld>
            <a:endParaRPr lang="es-ES"/>
          </a:p>
        </p:txBody>
      </p:sp>
    </p:spTree>
    <p:extLst>
      <p:ext uri="{BB962C8B-B14F-4D97-AF65-F5344CB8AC3E}">
        <p14:creationId xmlns:p14="http://schemas.microsoft.com/office/powerpoint/2010/main" val="2405561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4" name="Group 13"/>
          <p:cNvGrpSpPr/>
          <p:nvPr/>
        </p:nvGrpSpPr>
        <p:grpSpPr>
          <a:xfrm>
            <a:off x="0" y="1"/>
            <a:ext cx="2309681"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063978" y="457201"/>
            <a:ext cx="8346723" cy="19812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3978" y="2667001"/>
            <a:ext cx="8346722" cy="3356995"/>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71903" y="6116071"/>
            <a:ext cx="928929"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978C95F-D383-4067-BAAB-1BCD0C674698}" type="datetimeFigureOut">
              <a:rPr lang="es-ES" smtClean="0"/>
              <a:t>20/10/2020</a:t>
            </a:fld>
            <a:endParaRPr lang="es-ES"/>
          </a:p>
        </p:txBody>
      </p:sp>
      <p:sp>
        <p:nvSpPr>
          <p:cNvPr id="5" name="Footer Placeholder 4"/>
          <p:cNvSpPr>
            <a:spLocks noGrp="1"/>
          </p:cNvSpPr>
          <p:nvPr>
            <p:ph type="ftr" sz="quarter" idx="3"/>
          </p:nvPr>
        </p:nvSpPr>
        <p:spPr>
          <a:xfrm>
            <a:off x="2152581" y="6116071"/>
            <a:ext cx="5757393"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ES"/>
          </a:p>
        </p:txBody>
      </p:sp>
      <p:sp>
        <p:nvSpPr>
          <p:cNvPr id="6" name="Slide Number Placeholder 5"/>
          <p:cNvSpPr>
            <a:spLocks noGrp="1"/>
          </p:cNvSpPr>
          <p:nvPr>
            <p:ph type="sldNum" sz="quarter" idx="4"/>
          </p:nvPr>
        </p:nvSpPr>
        <p:spPr>
          <a:xfrm>
            <a:off x="8962761" y="6116071"/>
            <a:ext cx="44794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7049E49-9C80-4BDE-AF5A-E24B80ED42E3}" type="slidenum">
              <a:rPr lang="es-ES" smtClean="0"/>
              <a:t>‹#›</a:t>
            </a:fld>
            <a:endParaRPr lang="es-ES"/>
          </a:p>
        </p:txBody>
      </p:sp>
    </p:spTree>
    <p:extLst>
      <p:ext uri="{BB962C8B-B14F-4D97-AF65-F5344CB8AC3E}">
        <p14:creationId xmlns:p14="http://schemas.microsoft.com/office/powerpoint/2010/main" val="992574650"/>
      </p:ext>
    </p:extLst>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 id="2147483882" r:id="rId12"/>
    <p:sldLayoutId id="2147483883" r:id="rId13"/>
    <p:sldLayoutId id="2147483884" r:id="rId14"/>
    <p:sldLayoutId id="2147483885" r:id="rId15"/>
    <p:sldLayoutId id="2147483886" r:id="rId16"/>
    <p:sldLayoutId id="214748388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60711" y="507234"/>
            <a:ext cx="8574622" cy="1238440"/>
          </a:xfrm>
        </p:spPr>
        <p:txBody>
          <a:bodyPr/>
          <a:lstStyle/>
          <a:p>
            <a:pPr algn="ctr"/>
            <a:r>
              <a:rPr lang="es-ES" b="1" dirty="0">
                <a:ln w="22225">
                  <a:solidFill>
                    <a:schemeClr val="accent1">
                      <a:lumMod val="75000"/>
                    </a:schemeClr>
                  </a:solidFill>
                  <a:prstDash val="solid"/>
                </a:ln>
                <a:solidFill>
                  <a:schemeClr val="accent1">
                    <a:lumMod val="60000"/>
                    <a:lumOff val="40000"/>
                  </a:schemeClr>
                </a:solidFill>
              </a:rPr>
              <a:t>Huella de carbono</a:t>
            </a:r>
          </a:p>
        </p:txBody>
      </p:sp>
      <p:sp>
        <p:nvSpPr>
          <p:cNvPr id="3" name="Subtitle 2"/>
          <p:cNvSpPr>
            <a:spLocks noGrp="1"/>
          </p:cNvSpPr>
          <p:nvPr>
            <p:ph type="subTitle" idx="1"/>
          </p:nvPr>
        </p:nvSpPr>
        <p:spPr>
          <a:xfrm>
            <a:off x="2193692" y="2419748"/>
            <a:ext cx="6242777" cy="1364531"/>
          </a:xfrm>
        </p:spPr>
        <p:txBody>
          <a:bodyPr>
            <a:normAutofit/>
          </a:bodyPr>
          <a:lstStyle/>
          <a:p>
            <a:pPr algn="l"/>
            <a:r>
              <a:rPr lang="es-ES" sz="2400" dirty="0">
                <a:latin typeface="Calibri" panose="020F0502020204030204" pitchFamily="34" charset="0"/>
                <a:cs typeface="Calibri" panose="020F0502020204030204" pitchFamily="34" charset="0"/>
              </a:rPr>
              <a:t>La problemática, estadísticas y soluciones.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5081" y="3904172"/>
            <a:ext cx="4590919" cy="3009875"/>
          </a:xfrm>
          <a:prstGeom prst="rect">
            <a:avLst/>
          </a:prstGeom>
        </p:spPr>
      </p:pic>
    </p:spTree>
    <p:extLst>
      <p:ext uri="{BB962C8B-B14F-4D97-AF65-F5344CB8AC3E}">
        <p14:creationId xmlns:p14="http://schemas.microsoft.com/office/powerpoint/2010/main" val="365930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b="1" dirty="0">
                <a:ln w="22225">
                  <a:solidFill>
                    <a:schemeClr val="accent1">
                      <a:lumMod val="75000"/>
                    </a:schemeClr>
                  </a:solidFill>
                  <a:prstDash val="solid"/>
                </a:ln>
                <a:solidFill>
                  <a:schemeClr val="accent1">
                    <a:lumMod val="60000"/>
                    <a:lumOff val="40000"/>
                  </a:schemeClr>
                </a:solidFill>
              </a:rPr>
              <a:t>¿Que es la “Huella de carbono”?</a:t>
            </a:r>
            <a:endParaRPr lang="es-ES" dirty="0">
              <a:solidFill>
                <a:schemeClr val="accent1">
                  <a:lumMod val="75000"/>
                </a:schemeClr>
              </a:solidFill>
            </a:endParaRPr>
          </a:p>
        </p:txBody>
      </p:sp>
      <p:sp>
        <p:nvSpPr>
          <p:cNvPr id="3" name="Content Placeholder 2"/>
          <p:cNvSpPr>
            <a:spLocks noGrp="1"/>
          </p:cNvSpPr>
          <p:nvPr>
            <p:ph idx="1"/>
          </p:nvPr>
        </p:nvSpPr>
        <p:spPr>
          <a:xfrm>
            <a:off x="1063978" y="2202873"/>
            <a:ext cx="8346723" cy="3332816"/>
          </a:xfrm>
        </p:spPr>
        <p:txBody>
          <a:bodyPr/>
          <a:lstStyle/>
          <a:p>
            <a:r>
              <a:rPr lang="es-ES" dirty="0">
                <a:latin typeface="Calibri" panose="020F0502020204030204" pitchFamily="34" charset="0"/>
                <a:cs typeface="Calibri" panose="020F0502020204030204" pitchFamily="34" charset="0"/>
              </a:rPr>
              <a:t>La huella de carbono es la manera de reflejar el impacto humano sobre el calentamiento global (a través de gases invernadero). Los ejemplos más sencillos de emisión de gases de CO2(dióxido de carbono) Y CH4(metano) son la quema de combustible de un auto, deforestación, el respirar de una persona, el consumo eléctrico, los residuos sólidos, la ganadería en exceso, etc.</a:t>
            </a:r>
          </a:p>
        </p:txBody>
      </p:sp>
    </p:spTree>
    <p:extLst>
      <p:ext uri="{BB962C8B-B14F-4D97-AF65-F5344CB8AC3E}">
        <p14:creationId xmlns:p14="http://schemas.microsoft.com/office/powerpoint/2010/main" val="4244551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7213" y="323982"/>
            <a:ext cx="8346723" cy="1981200"/>
          </a:xfrm>
        </p:spPr>
        <p:txBody>
          <a:bodyPr>
            <a:normAutofit/>
          </a:bodyPr>
          <a:lstStyle/>
          <a:p>
            <a:r>
              <a:rPr lang="es-ES" sz="5400" b="1" dirty="0">
                <a:ln w="22225">
                  <a:solidFill>
                    <a:schemeClr val="accent1">
                      <a:lumMod val="75000"/>
                    </a:schemeClr>
                  </a:solidFill>
                  <a:prstDash val="solid"/>
                </a:ln>
                <a:solidFill>
                  <a:schemeClr val="accent1">
                    <a:lumMod val="60000"/>
                    <a:lumOff val="40000"/>
                  </a:schemeClr>
                </a:solidFill>
              </a:rPr>
              <a:t>El impacto a escala</a:t>
            </a:r>
            <a:endParaRPr lang="es-ES" sz="5400" dirty="0"/>
          </a:p>
        </p:txBody>
      </p:sp>
      <p:sp>
        <p:nvSpPr>
          <p:cNvPr id="3" name="Content Placeholder 2"/>
          <p:cNvSpPr>
            <a:spLocks noGrp="1"/>
          </p:cNvSpPr>
          <p:nvPr>
            <p:ph idx="1"/>
          </p:nvPr>
        </p:nvSpPr>
        <p:spPr>
          <a:xfrm>
            <a:off x="1063977" y="2305182"/>
            <a:ext cx="8346723" cy="1677198"/>
          </a:xfrm>
        </p:spPr>
        <p:txBody>
          <a:bodyPr>
            <a:normAutofit/>
          </a:bodyPr>
          <a:lstStyle/>
          <a:p>
            <a:r>
              <a:rPr lang="es-ES" dirty="0">
                <a:latin typeface="Calibri" panose="020F0502020204030204" pitchFamily="34" charset="0"/>
                <a:cs typeface="Calibri" panose="020F0502020204030204" pitchFamily="34" charset="0"/>
              </a:rPr>
              <a:t>Dicho impacto se mide en las toneladas anuales de CO2 que produce desde una persona a un país. Esta medición deja como resultado un índice correspondiente a lo que cada entidad produce.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0343" y="4286382"/>
            <a:ext cx="1760357" cy="2562295"/>
          </a:xfrm>
          <a:prstGeom prst="rect">
            <a:avLst/>
          </a:prstGeom>
        </p:spPr>
      </p:pic>
      <p:sp>
        <p:nvSpPr>
          <p:cNvPr id="6" name="Content Placeholder 2"/>
          <p:cNvSpPr txBox="1">
            <a:spLocks/>
          </p:cNvSpPr>
          <p:nvPr/>
        </p:nvSpPr>
        <p:spPr>
          <a:xfrm>
            <a:off x="1063977" y="4286382"/>
            <a:ext cx="6777696" cy="1677198"/>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s-ES" dirty="0">
                <a:latin typeface="Calibri" panose="020F0502020204030204" pitchFamily="34" charset="0"/>
                <a:cs typeface="Calibri" panose="020F0502020204030204" pitchFamily="34" charset="0"/>
              </a:rPr>
              <a:t>”Huella de carbono = datos de actividad*factor de emisión”</a:t>
            </a:r>
            <a:endParaRPr lang="es-AR" dirty="0">
              <a:latin typeface="Calibri" panose="020F0502020204030204" pitchFamily="34" charset="0"/>
              <a:cs typeface="Calibri" panose="020F0502020204030204" pitchFamily="34" charset="0"/>
            </a:endParaRPr>
          </a:p>
          <a:p>
            <a:endParaRPr lang="es-E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97073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6DF56-8852-4476-940E-460AF80D4F42}"/>
              </a:ext>
            </a:extLst>
          </p:cNvPr>
          <p:cNvSpPr>
            <a:spLocks noGrp="1"/>
          </p:cNvSpPr>
          <p:nvPr>
            <p:ph type="title"/>
          </p:nvPr>
        </p:nvSpPr>
        <p:spPr>
          <a:xfrm>
            <a:off x="1303128" y="0"/>
            <a:ext cx="8346723" cy="1981200"/>
          </a:xfrm>
        </p:spPr>
        <p:txBody>
          <a:bodyPr/>
          <a:lstStyle/>
          <a:p>
            <a:r>
              <a:rPr lang="es-ES" sz="4000" b="1" dirty="0">
                <a:ln w="22225">
                  <a:solidFill>
                    <a:schemeClr val="accent1">
                      <a:lumMod val="75000"/>
                    </a:schemeClr>
                  </a:solidFill>
                  <a:prstDash val="solid"/>
                </a:ln>
                <a:solidFill>
                  <a:schemeClr val="accent1">
                    <a:lumMod val="60000"/>
                    <a:lumOff val="40000"/>
                  </a:schemeClr>
                </a:solidFill>
              </a:rPr>
              <a:t>El Alcance de las emisiones</a:t>
            </a:r>
            <a:endParaRPr lang="es-ES" dirty="0"/>
          </a:p>
        </p:txBody>
      </p:sp>
      <p:sp>
        <p:nvSpPr>
          <p:cNvPr id="4" name="Marcador de contenido 2">
            <a:extLst>
              <a:ext uri="{FF2B5EF4-FFF2-40B4-BE49-F238E27FC236}">
                <a16:creationId xmlns:a16="http://schemas.microsoft.com/office/drawing/2014/main" id="{FC7D1BDF-1383-4749-A097-C31C0E9A618F}"/>
              </a:ext>
            </a:extLst>
          </p:cNvPr>
          <p:cNvSpPr>
            <a:spLocks noGrp="1"/>
          </p:cNvSpPr>
          <p:nvPr>
            <p:ph idx="1"/>
          </p:nvPr>
        </p:nvSpPr>
        <p:spPr>
          <a:xfrm>
            <a:off x="1105828" y="2188699"/>
            <a:ext cx="8347075" cy="3332163"/>
          </a:xfrm>
        </p:spPr>
        <p:txBody>
          <a:bodyPr>
            <a:normAutofit/>
          </a:bodyPr>
          <a:lstStyle/>
          <a:p>
            <a:r>
              <a:rPr lang="es-ES" sz="2000" b="1" dirty="0">
                <a:latin typeface="Calibri" panose="020F0502020204030204" pitchFamily="34" charset="0"/>
                <a:cs typeface="Calibri" panose="020F0502020204030204" pitchFamily="34" charset="0"/>
              </a:rPr>
              <a:t>Alcance 1: </a:t>
            </a:r>
            <a:r>
              <a:rPr lang="es-ES" sz="2000" dirty="0">
                <a:latin typeface="Calibri" panose="020F0502020204030204" pitchFamily="34" charset="0"/>
                <a:cs typeface="Calibri" panose="020F0502020204030204" pitchFamily="34" charset="0"/>
              </a:rPr>
              <a:t> Emisiones provenientes de la combustión, hornos, vehículos que son propiedad de o están controladas por la entidad en cuestión. También incluye las emisiones fugitivas (p.ej. fugas de aire acondicionado, fugas de CH4 de conductos).  </a:t>
            </a:r>
            <a:endParaRPr lang="es-AR" sz="2000" dirty="0">
              <a:latin typeface="Calibri" panose="020F0502020204030204" pitchFamily="34" charset="0"/>
              <a:cs typeface="Calibri" panose="020F0502020204030204" pitchFamily="34" charset="0"/>
            </a:endParaRPr>
          </a:p>
          <a:p>
            <a:r>
              <a:rPr lang="es-ES" sz="2000" b="1" dirty="0">
                <a:latin typeface="Calibri" panose="020F0502020204030204" pitchFamily="34" charset="0"/>
                <a:cs typeface="Calibri" panose="020F0502020204030204" pitchFamily="34" charset="0"/>
              </a:rPr>
              <a:t>Alcance 2:</a:t>
            </a:r>
            <a:r>
              <a:rPr lang="es-ES" sz="2000" dirty="0">
                <a:latin typeface="Calibri" panose="020F0502020204030204" pitchFamily="34" charset="0"/>
                <a:cs typeface="Calibri" panose="020F0502020204030204" pitchFamily="34" charset="0"/>
              </a:rPr>
              <a:t> emisiones indirectas de GEI asociadas a la generación de electricidad adquirida y consumida por la organización. </a:t>
            </a:r>
            <a:endParaRPr lang="es-AR" sz="2000" dirty="0">
              <a:latin typeface="Calibri" panose="020F0502020204030204" pitchFamily="34" charset="0"/>
              <a:cs typeface="Calibri" panose="020F0502020204030204" pitchFamily="34" charset="0"/>
            </a:endParaRPr>
          </a:p>
          <a:p>
            <a:r>
              <a:rPr lang="es-ES" sz="2000" b="1" dirty="0">
                <a:latin typeface="Calibri" panose="020F0502020204030204" pitchFamily="34" charset="0"/>
                <a:cs typeface="Calibri" panose="020F0502020204030204" pitchFamily="34" charset="0"/>
              </a:rPr>
              <a:t>Alcance 3:</a:t>
            </a:r>
            <a:r>
              <a:rPr lang="es-ES" sz="2000" dirty="0">
                <a:latin typeface="Calibri" panose="020F0502020204030204" pitchFamily="34" charset="0"/>
                <a:cs typeface="Calibri" panose="020F0502020204030204" pitchFamily="34" charset="0"/>
              </a:rPr>
              <a:t> otras emisiones indirectas. Por ej. extracción y producción de materiales que adquiere la organización, los viajes de trabajo con medios externos, el transporte de materias primas, de combustibles y de productos.</a:t>
            </a:r>
            <a:endParaRPr lang="es-AR" sz="2000" dirty="0"/>
          </a:p>
        </p:txBody>
      </p:sp>
    </p:spTree>
    <p:extLst>
      <p:ext uri="{BB962C8B-B14F-4D97-AF65-F5344CB8AC3E}">
        <p14:creationId xmlns:p14="http://schemas.microsoft.com/office/powerpoint/2010/main" val="2453391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Marcador de contenido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27018" y="2050473"/>
            <a:ext cx="7915798" cy="3811561"/>
          </a:xfrm>
          <a:prstGeom prst="rect">
            <a:avLst/>
          </a:prstGeom>
          <a:noFill/>
          <a:ln>
            <a:noFill/>
          </a:ln>
        </p:spPr>
      </p:pic>
      <p:sp>
        <p:nvSpPr>
          <p:cNvPr id="10" name="Title 1"/>
          <p:cNvSpPr>
            <a:spLocks noGrp="1"/>
          </p:cNvSpPr>
          <p:nvPr>
            <p:ph type="title"/>
          </p:nvPr>
        </p:nvSpPr>
        <p:spPr>
          <a:xfrm>
            <a:off x="996093" y="360218"/>
            <a:ext cx="8346723" cy="1224527"/>
          </a:xfrm>
        </p:spPr>
        <p:txBody>
          <a:bodyPr>
            <a:normAutofit/>
          </a:bodyPr>
          <a:lstStyle/>
          <a:p>
            <a:r>
              <a:rPr lang="es-ES" sz="5400" b="1" dirty="0">
                <a:ln w="22225">
                  <a:solidFill>
                    <a:schemeClr val="accent1">
                      <a:lumMod val="75000"/>
                    </a:schemeClr>
                  </a:solidFill>
                  <a:prstDash val="solid"/>
                </a:ln>
                <a:solidFill>
                  <a:schemeClr val="accent1">
                    <a:lumMod val="60000"/>
                    <a:lumOff val="40000"/>
                  </a:schemeClr>
                </a:solidFill>
              </a:rPr>
              <a:t>Graficas</a:t>
            </a:r>
            <a:endParaRPr lang="es-ES" sz="5400" dirty="0"/>
          </a:p>
        </p:txBody>
      </p:sp>
    </p:spTree>
    <p:extLst>
      <p:ext uri="{BB962C8B-B14F-4D97-AF65-F5344CB8AC3E}">
        <p14:creationId xmlns:p14="http://schemas.microsoft.com/office/powerpoint/2010/main" val="3458364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Marcador de contenido 7"/>
          <p:cNvGraphicFramePr>
            <a:graphicFrameLocks/>
          </p:cNvGraphicFramePr>
          <p:nvPr/>
        </p:nvGraphicFramePr>
        <p:xfrm>
          <a:off x="1457943" y="3283527"/>
          <a:ext cx="8057556" cy="2618511"/>
        </p:xfrm>
        <a:graphic>
          <a:graphicData uri="http://schemas.openxmlformats.org/drawingml/2006/table">
            <a:tbl>
              <a:tblPr firstRow="1" firstCol="1" bandRow="1">
                <a:tableStyleId>{5C22544A-7EE6-4342-B048-85BDC9FD1C3A}</a:tableStyleId>
              </a:tblPr>
              <a:tblGrid>
                <a:gridCol w="2014389">
                  <a:extLst>
                    <a:ext uri="{9D8B030D-6E8A-4147-A177-3AD203B41FA5}">
                      <a16:colId xmlns:a16="http://schemas.microsoft.com/office/drawing/2014/main" val="1219878907"/>
                    </a:ext>
                  </a:extLst>
                </a:gridCol>
                <a:gridCol w="2014389">
                  <a:extLst>
                    <a:ext uri="{9D8B030D-6E8A-4147-A177-3AD203B41FA5}">
                      <a16:colId xmlns:a16="http://schemas.microsoft.com/office/drawing/2014/main" val="3071389198"/>
                    </a:ext>
                  </a:extLst>
                </a:gridCol>
                <a:gridCol w="2014389">
                  <a:extLst>
                    <a:ext uri="{9D8B030D-6E8A-4147-A177-3AD203B41FA5}">
                      <a16:colId xmlns:a16="http://schemas.microsoft.com/office/drawing/2014/main" val="1365078288"/>
                    </a:ext>
                  </a:extLst>
                </a:gridCol>
                <a:gridCol w="2014389">
                  <a:extLst>
                    <a:ext uri="{9D8B030D-6E8A-4147-A177-3AD203B41FA5}">
                      <a16:colId xmlns:a16="http://schemas.microsoft.com/office/drawing/2014/main" val="177014943"/>
                    </a:ext>
                  </a:extLst>
                </a:gridCol>
              </a:tblGrid>
              <a:tr h="732036">
                <a:tc>
                  <a:txBody>
                    <a:bodyPr/>
                    <a:lstStyle/>
                    <a:p>
                      <a:pPr algn="ctr">
                        <a:lnSpc>
                          <a:spcPct val="115000"/>
                        </a:lnSpc>
                        <a:spcAft>
                          <a:spcPts val="0"/>
                        </a:spcAft>
                      </a:pPr>
                      <a:r>
                        <a:rPr lang="es-ES" sz="1200" dirty="0">
                          <a:effectLst/>
                        </a:rPr>
                        <a:t>Combustible(Dato de actividad)</a:t>
                      </a:r>
                      <a:endParaRPr lang="es-A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s-ES" sz="1200" dirty="0">
                          <a:effectLst/>
                        </a:rPr>
                        <a:t>Abreviación</a:t>
                      </a:r>
                      <a:endParaRPr lang="es-A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s-ES" sz="1200" dirty="0">
                          <a:effectLst/>
                        </a:rPr>
                        <a:t>Unidad de medición</a:t>
                      </a:r>
                      <a:endParaRPr lang="es-A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s-ES" sz="1200" dirty="0">
                          <a:effectLst/>
                        </a:rPr>
                        <a:t>Factor de emisión</a:t>
                      </a:r>
                      <a:endParaRPr lang="es-A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81222016"/>
                  </a:ext>
                </a:extLst>
              </a:tr>
              <a:tr h="465512">
                <a:tc>
                  <a:txBody>
                    <a:bodyPr/>
                    <a:lstStyle/>
                    <a:p>
                      <a:pPr algn="just">
                        <a:lnSpc>
                          <a:spcPct val="115000"/>
                        </a:lnSpc>
                        <a:spcAft>
                          <a:spcPts val="0"/>
                        </a:spcAft>
                      </a:pPr>
                      <a:r>
                        <a:rPr lang="es-ES" sz="1200">
                          <a:effectLst/>
                        </a:rPr>
                        <a:t>Gas Natural</a:t>
                      </a:r>
                      <a:endParaRPr lang="es-A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0"/>
                        </a:spcAft>
                      </a:pPr>
                      <a:r>
                        <a:rPr lang="es-ES" sz="1200">
                          <a:effectLst/>
                        </a:rPr>
                        <a:t>GS</a:t>
                      </a:r>
                      <a:endParaRPr lang="es-A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0"/>
                        </a:spcAft>
                      </a:pPr>
                      <a:r>
                        <a:rPr lang="es-ES" sz="1200">
                          <a:effectLst/>
                        </a:rPr>
                        <a:t>kWh</a:t>
                      </a:r>
                      <a:endParaRPr lang="es-A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0"/>
                        </a:spcAft>
                      </a:pPr>
                      <a:r>
                        <a:rPr lang="es-ES" sz="1200">
                          <a:effectLst/>
                        </a:rPr>
                        <a:t>0,2017</a:t>
                      </a:r>
                      <a:endParaRPr lang="es-A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84870459"/>
                  </a:ext>
                </a:extLst>
              </a:tr>
              <a:tr h="366019">
                <a:tc>
                  <a:txBody>
                    <a:bodyPr/>
                    <a:lstStyle/>
                    <a:p>
                      <a:pPr algn="just">
                        <a:lnSpc>
                          <a:spcPct val="115000"/>
                        </a:lnSpc>
                        <a:spcAft>
                          <a:spcPts val="0"/>
                        </a:spcAft>
                      </a:pPr>
                      <a:r>
                        <a:rPr lang="es-ES" sz="1200">
                          <a:effectLst/>
                        </a:rPr>
                        <a:t>Gas Propano</a:t>
                      </a:r>
                      <a:endParaRPr lang="es-A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0"/>
                        </a:spcAft>
                      </a:pPr>
                      <a:r>
                        <a:rPr lang="es-ES" sz="1200">
                          <a:effectLst/>
                        </a:rPr>
                        <a:t>GP</a:t>
                      </a:r>
                      <a:endParaRPr lang="es-A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0"/>
                        </a:spcAft>
                      </a:pPr>
                      <a:r>
                        <a:rPr lang="es-ES" sz="1200" dirty="0" err="1">
                          <a:effectLst/>
                        </a:rPr>
                        <a:t>kWh</a:t>
                      </a:r>
                      <a:endParaRPr lang="es-A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0"/>
                        </a:spcAft>
                      </a:pPr>
                      <a:r>
                        <a:rPr lang="es-ES" sz="1200">
                          <a:effectLst/>
                        </a:rPr>
                        <a:t>0,2297</a:t>
                      </a:r>
                      <a:endParaRPr lang="es-A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15099796"/>
                  </a:ext>
                </a:extLst>
              </a:tr>
              <a:tr h="366019">
                <a:tc>
                  <a:txBody>
                    <a:bodyPr/>
                    <a:lstStyle/>
                    <a:p>
                      <a:pPr algn="just">
                        <a:lnSpc>
                          <a:spcPct val="115000"/>
                        </a:lnSpc>
                        <a:spcAft>
                          <a:spcPts val="0"/>
                        </a:spcAft>
                      </a:pPr>
                      <a:r>
                        <a:rPr lang="es-ES" sz="1200">
                          <a:effectLst/>
                        </a:rPr>
                        <a:t>Gasoil</a:t>
                      </a:r>
                      <a:endParaRPr lang="es-A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0"/>
                        </a:spcAft>
                      </a:pPr>
                      <a:r>
                        <a:rPr lang="es-ES" sz="1200" dirty="0">
                          <a:effectLst/>
                        </a:rPr>
                        <a:t>G</a:t>
                      </a:r>
                      <a:endParaRPr lang="es-A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0"/>
                        </a:spcAft>
                      </a:pPr>
                      <a:r>
                        <a:rPr lang="es-ES" sz="1200">
                          <a:effectLst/>
                        </a:rPr>
                        <a:t>l</a:t>
                      </a:r>
                      <a:endParaRPr lang="es-A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0"/>
                        </a:spcAft>
                      </a:pPr>
                      <a:r>
                        <a:rPr lang="es-ES" sz="1200">
                          <a:effectLst/>
                        </a:rPr>
                        <a:t>0,2628</a:t>
                      </a:r>
                      <a:endParaRPr lang="es-A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88730025"/>
                  </a:ext>
                </a:extLst>
              </a:tr>
              <a:tr h="366019">
                <a:tc>
                  <a:txBody>
                    <a:bodyPr/>
                    <a:lstStyle/>
                    <a:p>
                      <a:pPr algn="just">
                        <a:lnSpc>
                          <a:spcPct val="115000"/>
                        </a:lnSpc>
                        <a:spcAft>
                          <a:spcPts val="0"/>
                        </a:spcAft>
                      </a:pPr>
                      <a:r>
                        <a:rPr lang="es-ES" sz="1200" dirty="0">
                          <a:effectLst/>
                        </a:rPr>
                        <a:t>Nafta</a:t>
                      </a:r>
                      <a:endParaRPr lang="es-A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0"/>
                        </a:spcAft>
                      </a:pPr>
                      <a:r>
                        <a:rPr lang="es-ES" sz="1200">
                          <a:effectLst/>
                        </a:rPr>
                        <a:t>N</a:t>
                      </a:r>
                      <a:endParaRPr lang="es-A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0"/>
                        </a:spcAft>
                      </a:pPr>
                      <a:r>
                        <a:rPr lang="es-ES" sz="1200">
                          <a:effectLst/>
                        </a:rPr>
                        <a:t>l</a:t>
                      </a:r>
                      <a:endParaRPr lang="es-A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0"/>
                        </a:spcAft>
                      </a:pPr>
                      <a:r>
                        <a:rPr lang="es-ES" sz="1200">
                          <a:effectLst/>
                        </a:rPr>
                        <a:t>0,2340</a:t>
                      </a:r>
                      <a:endParaRPr lang="es-A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61447296"/>
                  </a:ext>
                </a:extLst>
              </a:tr>
              <a:tr h="322906">
                <a:tc>
                  <a:txBody>
                    <a:bodyPr/>
                    <a:lstStyle/>
                    <a:p>
                      <a:pPr algn="just">
                        <a:lnSpc>
                          <a:spcPct val="115000"/>
                        </a:lnSpc>
                        <a:spcAft>
                          <a:spcPts val="0"/>
                        </a:spcAft>
                      </a:pPr>
                      <a:r>
                        <a:rPr lang="es-ES" sz="1200">
                          <a:effectLst/>
                        </a:rPr>
                        <a:t>Electricidad</a:t>
                      </a:r>
                      <a:endParaRPr lang="es-A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0"/>
                        </a:spcAft>
                      </a:pPr>
                      <a:r>
                        <a:rPr lang="es-ES" sz="1200" dirty="0">
                          <a:effectLst/>
                        </a:rPr>
                        <a:t>E</a:t>
                      </a:r>
                      <a:endParaRPr lang="es-A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0"/>
                        </a:spcAft>
                      </a:pPr>
                      <a:r>
                        <a:rPr lang="es-ES" sz="1200">
                          <a:effectLst/>
                        </a:rPr>
                        <a:t>kWh</a:t>
                      </a:r>
                      <a:endParaRPr lang="es-AR"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0"/>
                        </a:spcAft>
                      </a:pPr>
                      <a:r>
                        <a:rPr lang="es-ES" sz="1200" dirty="0">
                          <a:effectLst/>
                        </a:rPr>
                        <a:t>0,385</a:t>
                      </a:r>
                      <a:endParaRPr lang="es-AR"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10270351"/>
                  </a:ext>
                </a:extLst>
              </a:tr>
            </a:tbl>
          </a:graphicData>
        </a:graphic>
      </p:graphicFrame>
      <p:sp>
        <p:nvSpPr>
          <p:cNvPr id="7" name="Content Placeholder 2"/>
          <p:cNvSpPr txBox="1">
            <a:spLocks/>
          </p:cNvSpPr>
          <p:nvPr/>
        </p:nvSpPr>
        <p:spPr>
          <a:xfrm>
            <a:off x="1285649" y="1404636"/>
            <a:ext cx="6777696" cy="1677198"/>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s-ES" dirty="0">
                <a:latin typeface="Calibri" panose="020F0502020204030204" pitchFamily="34" charset="0"/>
                <a:cs typeface="Calibri" panose="020F0502020204030204" pitchFamily="34" charset="0"/>
              </a:rPr>
              <a:t>Los combustibles usados en el calculo y el factor de emisión que influye en el índice de medición final de la “huella de carbono”</a:t>
            </a:r>
            <a:endParaRPr lang="es-AR" dirty="0">
              <a:latin typeface="Calibri" panose="020F0502020204030204" pitchFamily="34" charset="0"/>
              <a:cs typeface="Calibri" panose="020F0502020204030204" pitchFamily="34" charset="0"/>
            </a:endParaRPr>
          </a:p>
          <a:p>
            <a:endParaRPr lang="es-E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41039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1080655" y="1607128"/>
            <a:ext cx="8714509" cy="4433454"/>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s-ES" dirty="0">
                <a:latin typeface="Calibri" panose="020F0502020204030204" pitchFamily="34" charset="0"/>
                <a:cs typeface="Calibri" panose="020F0502020204030204" pitchFamily="34" charset="0"/>
              </a:rPr>
              <a:t>El promedio para evitar las consecuencias más graves debería ser 3,25. Un argentino promedio produce unas 7,6 toneladas de CO2 donde el promedio mundial se encuentra en 4,5 toneladas. Aunque esto se debe en gran parte a la diferencia de desarrollo de países entre otras razones.</a:t>
            </a:r>
          </a:p>
          <a:p>
            <a:r>
              <a:rPr lang="es-ES" dirty="0">
                <a:latin typeface="Calibri" panose="020F0502020204030204" pitchFamily="34" charset="0"/>
                <a:cs typeface="Calibri" panose="020F0502020204030204" pitchFamily="34" charset="0"/>
              </a:rPr>
              <a:t>La modernización en carácter global y el incremento de la población es un problema difícil de encarar, debido a que son variables que solo pueden incrementar con los años.</a:t>
            </a:r>
          </a:p>
        </p:txBody>
      </p:sp>
      <p:sp>
        <p:nvSpPr>
          <p:cNvPr id="7" name="Title 1"/>
          <p:cNvSpPr>
            <a:spLocks noGrp="1"/>
          </p:cNvSpPr>
          <p:nvPr>
            <p:ph type="title"/>
          </p:nvPr>
        </p:nvSpPr>
        <p:spPr>
          <a:xfrm>
            <a:off x="1080655" y="554181"/>
            <a:ext cx="8346723" cy="1224527"/>
          </a:xfrm>
        </p:spPr>
        <p:txBody>
          <a:bodyPr>
            <a:normAutofit/>
          </a:bodyPr>
          <a:lstStyle/>
          <a:p>
            <a:r>
              <a:rPr lang="es-ES" sz="5400" b="1" dirty="0">
                <a:ln w="22225">
                  <a:solidFill>
                    <a:schemeClr val="accent1">
                      <a:lumMod val="75000"/>
                    </a:schemeClr>
                  </a:solidFill>
                  <a:prstDash val="solid"/>
                </a:ln>
                <a:solidFill>
                  <a:schemeClr val="accent1">
                    <a:lumMod val="60000"/>
                    <a:lumOff val="40000"/>
                  </a:schemeClr>
                </a:solidFill>
              </a:rPr>
              <a:t>Conciencia Global</a:t>
            </a:r>
            <a:endParaRPr lang="es-ES" sz="5400" dirty="0"/>
          </a:p>
        </p:txBody>
      </p:sp>
    </p:spTree>
    <p:extLst>
      <p:ext uri="{BB962C8B-B14F-4D97-AF65-F5344CB8AC3E}">
        <p14:creationId xmlns:p14="http://schemas.microsoft.com/office/powerpoint/2010/main" val="34126648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8BB434"/>
      </a:accent1>
      <a:accent2>
        <a:srgbClr val="33A583"/>
      </a:accent2>
      <a:accent3>
        <a:srgbClr val="3594B4"/>
      </a:accent3>
      <a:accent4>
        <a:srgbClr val="6063B4"/>
      </a:accent4>
      <a:accent5>
        <a:srgbClr val="D35731"/>
      </a:accent5>
      <a:accent6>
        <a:srgbClr val="EBAC4B"/>
      </a:accent6>
      <a:hlink>
        <a:srgbClr val="65AD30"/>
      </a:hlink>
      <a:folHlink>
        <a:srgbClr val="8ED25B"/>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EBEC8F79-A447-43FC-8E81-85E8468AF3F9}"/>
    </a:ext>
  </a:extLst>
</a:theme>
</file>

<file path=docProps/app.xml><?xml version="1.0" encoding="utf-8"?>
<Properties xmlns="http://schemas.openxmlformats.org/officeDocument/2006/extended-properties" xmlns:vt="http://schemas.openxmlformats.org/officeDocument/2006/docPropsVTypes">
  <Template>TM03457496[[fn=Parallax]]</Template>
  <TotalTime>237</TotalTime>
  <Words>400</Words>
  <Application>Microsoft Office PowerPoint</Application>
  <PresentationFormat>A4 Paper (210x297 mm)</PresentationFormat>
  <Paragraphs>40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Corbel</vt:lpstr>
      <vt:lpstr>Parallax</vt:lpstr>
      <vt:lpstr>Huella de carbono</vt:lpstr>
      <vt:lpstr>¿Que es la “Huella de carbono”?</vt:lpstr>
      <vt:lpstr>El impacto a escala</vt:lpstr>
      <vt:lpstr>El Alcance de las emisiones</vt:lpstr>
      <vt:lpstr>Graficas</vt:lpstr>
      <vt:lpstr>PowerPoint Presentation</vt:lpstr>
      <vt:lpstr>Conciencia Global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usuario</dc:creator>
  <cp:lastModifiedBy>usuario</cp:lastModifiedBy>
  <cp:revision>16</cp:revision>
  <dcterms:created xsi:type="dcterms:W3CDTF">2020-10-03T22:30:21Z</dcterms:created>
  <dcterms:modified xsi:type="dcterms:W3CDTF">2020-10-20T17:45:54Z</dcterms:modified>
</cp:coreProperties>
</file>