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1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1910D-C82E-0643-9441-1C53B2342047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60FC7-56EE-7148-A2F0-7A6C5686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60FC7-56EE-7148-A2F0-7A6C56864D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08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60FC7-56EE-7148-A2F0-7A6C56864D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4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3AA2-F265-C14A-BF81-1ECED31DA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305B5-F539-9645-BEC6-EDCB52B26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A6B31-7739-2440-93D3-D27F258E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8E137-3055-4344-BFC9-4E4D019B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C2FF7-F708-AF45-9B90-8A9559E9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7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C40A-A161-A94F-9E81-B5BAA7AA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40AAD-D03F-BD40-AF31-810B9FFC3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53C14-FD7C-594A-9EB1-438B0C5C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F83E1-7634-0846-9819-E2C9B9A7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23EF5-1F01-954A-A7EC-DC91931B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7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138BE-AB5F-9347-B9B2-5B194E9A6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77B58-A96C-9F41-82DE-43966FED0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D732F-7BA6-314B-A2DA-9FC98E10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5A17-A97B-A541-9283-7A763DF2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A3716-D9CF-A247-B7C3-222ADB5B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1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E189-607A-994C-AEC9-89F82D1A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040C-8180-8247-9A4E-5E8667D37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0B24B-28C6-C64F-B50D-4793E98E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C5245-8CE7-FA42-B89E-561E39CD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5FD22-7AFB-574C-A92B-4C32338B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7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781F-4718-7349-8ED9-2237B2AA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5BE86-337A-D648-A0FD-D475EFF63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330C2-4B9D-C04D-A4F4-F4CE36CF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CA691-7A6F-6C49-8CF3-07F46F9C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5A931-DF2C-0A48-81AD-904B404C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6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56C1-AE7B-8D4A-9075-09A54455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C2426-C940-D44E-8782-FE6CEDE70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9AECE-C8BD-1845-9979-EC50B36D9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34686-A80D-554D-AB98-F20C6800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A9E78-F713-0641-8895-CF423FA2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4CFE7-70B4-7F4A-8042-ED968395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3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A719-3F91-774D-89FD-EBFE1260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FB7BA-CC8B-D148-A293-D53AC3BFC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5FB92-CD08-3744-B2E9-5289C3850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F9BDE-021D-2345-8CF8-B5F8E49FA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99FEB-F2DB-2149-A9AF-3ADB928FF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84779-CF8C-C149-9EF9-BD6B13FC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3E4B5-049A-E946-8501-7952CDBA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F1386-0373-BD4F-8A16-F32F7054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04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69E3-5152-5B47-BFFF-AE4A32CC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62D7C-976B-784B-80F3-4E3C64B0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BFA56-4D75-FC4A-AE8F-537E9D2CE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DA933-B493-D243-80C6-C8A7194B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9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7A748-1734-8C40-8732-185A0AD4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10735-14C7-3B41-9554-7A2044EB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B3BA0-8FD3-7D4F-B452-CC840603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3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967B-8021-B244-AE54-B6C3FD66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CC87-8D87-5E4F-B4E9-656BAB385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A71B8-0368-6A4E-B3A9-C809E0C36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A3C3F-39E6-4C40-8D6E-BD615A1D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09781-3563-1540-9EC1-17D986B3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A5B26-849E-2640-80C1-F023B407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2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884D-6A39-A04B-BDDA-A2EB3B8E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81BCB-350E-984F-9017-6A6E5F770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B9C68-5F25-B048-95AD-30E7DB98F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6BFFC-02AF-4745-ACC9-58304C4F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E0B27-02F2-C94D-B93E-88F168A1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2BD6E-F1AB-3D45-9BD7-F5E58222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87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D0A73-FA53-1743-AD59-4DA25F1DB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8FD05-BC70-304B-B519-3757D2E1E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88222-67F2-8D4B-B15C-7DC5A131B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FF2D-EB75-7441-83B2-DFF7D8BDD44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2140B-BE43-6B43-80DE-813F5D70E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0E3EB-14FF-334E-9F9C-59C2CE395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8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cfedries.com/books/book.php?title=excel-data-analysis-fd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5226907" cy="685800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</a:rPr>
              <a:t>Shortcut key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prstClr val="black"/>
                </a:solidFill>
              </a:rPr>
              <a:t>Command + shift + arrow</a:t>
            </a:r>
            <a:endParaRPr lang="en-US" sz="1200" b="1" dirty="0">
              <a:solidFill>
                <a:srgbClr val="00B050"/>
              </a:solidFill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36DD4C-E007-9545-A54E-356E0A74475C}"/>
              </a:ext>
            </a:extLst>
          </p:cNvPr>
          <p:cNvSpPr txBox="1">
            <a:spLocks/>
          </p:cNvSpPr>
          <p:nvPr/>
        </p:nvSpPr>
        <p:spPr>
          <a:xfrm>
            <a:off x="5226908" y="0"/>
            <a:ext cx="6965091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FF0000"/>
                </a:solidFill>
              </a:rPr>
              <a:t>Function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prstClr val="black"/>
                </a:solidFill>
              </a:rPr>
              <a:t>= </a:t>
            </a:r>
            <a:r>
              <a:rPr lang="en-US" sz="1600" b="1" dirty="0">
                <a:solidFill>
                  <a:srgbClr val="0432FF"/>
                </a:solidFill>
              </a:rPr>
              <a:t>SUMIF</a:t>
            </a:r>
            <a:r>
              <a:rPr lang="en-US" sz="1600" b="1" dirty="0">
                <a:solidFill>
                  <a:prstClr val="black"/>
                </a:solidFill>
              </a:rPr>
              <a:t>(A1:A10,”User”,B1:B10)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 </a:t>
            </a:r>
            <a:r>
              <a:rPr lang="en-US" sz="1600" b="1" dirty="0">
                <a:solidFill>
                  <a:srgbClr val="0432FF"/>
                </a:solidFill>
              </a:rPr>
              <a:t>IF</a:t>
            </a:r>
            <a:r>
              <a:rPr lang="en-US" sz="1600" b="1" dirty="0"/>
              <a:t>(logical_test, [value_if_true], [value_if_false])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 </a:t>
            </a:r>
            <a:r>
              <a:rPr lang="en-US" sz="1600" b="1" dirty="0">
                <a:solidFill>
                  <a:srgbClr val="0432FF"/>
                </a:solidFill>
              </a:rPr>
              <a:t>IF(</a:t>
            </a:r>
            <a:r>
              <a:rPr lang="en-US" sz="1600" b="1" dirty="0"/>
              <a:t>A1&lt;10, “low”, </a:t>
            </a:r>
            <a:r>
              <a:rPr lang="en-US" sz="1600" b="1" dirty="0">
                <a:solidFill>
                  <a:srgbClr val="00B050"/>
                </a:solidFill>
              </a:rPr>
              <a:t>IF(</a:t>
            </a:r>
            <a:r>
              <a:rPr lang="en-US" sz="1600" b="1" dirty="0"/>
              <a:t>A1&lt;20, “middle”, “high”</a:t>
            </a:r>
            <a:r>
              <a:rPr lang="en-US" sz="1600" b="1" dirty="0">
                <a:solidFill>
                  <a:srgbClr val="00B050"/>
                </a:solidFill>
              </a:rPr>
              <a:t>)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</a:t>
            </a:r>
            <a:r>
              <a:rPr lang="en-US" sz="1600" b="1" dirty="0">
                <a:solidFill>
                  <a:srgbClr val="0432FF"/>
                </a:solidFill>
              </a:rPr>
              <a:t> VLOOKUP(</a:t>
            </a:r>
            <a:r>
              <a:rPr lang="en-US" sz="1600" b="1" dirty="0"/>
              <a:t>lookup_value, table_array, col_index_num, False/True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  <a:r>
              <a:rPr lang="zh-CN" altLang="en-US" sz="1600" b="1" dirty="0">
                <a:solidFill>
                  <a:srgbClr val="0432FF"/>
                </a:solidFill>
              </a:rPr>
              <a:t>  </a:t>
            </a:r>
            <a:r>
              <a:rPr lang="zh-CN" altLang="en-US" sz="1200" dirty="0">
                <a:solidFill>
                  <a:prstClr val="black"/>
                </a:solidFill>
              </a:rPr>
              <a:t>精确</a:t>
            </a:r>
            <a:r>
              <a:rPr lang="en-US" altLang="zh-CN" sz="1200" dirty="0">
                <a:solidFill>
                  <a:prstClr val="black"/>
                </a:solidFill>
              </a:rPr>
              <a:t>/</a:t>
            </a:r>
            <a:r>
              <a:rPr lang="zh-CN" altLang="en-US" sz="1200" dirty="0"/>
              <a:t>模糊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 </a:t>
            </a:r>
            <a:r>
              <a:rPr lang="en-US" sz="1600" b="1" dirty="0">
                <a:solidFill>
                  <a:srgbClr val="0432FF"/>
                </a:solidFill>
              </a:rPr>
              <a:t>HLOOKUP(</a:t>
            </a:r>
            <a:r>
              <a:rPr lang="en-US" sz="1600" b="1" dirty="0"/>
              <a:t>lookup_value, table_array, </a:t>
            </a:r>
            <a:r>
              <a:rPr lang="en-US" sz="1600" b="1" dirty="0" err="1"/>
              <a:t>row_index_num</a:t>
            </a:r>
            <a:r>
              <a:rPr lang="en-US" sz="1600" b="1" dirty="0"/>
              <a:t>, False/True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  <a:r>
              <a:rPr lang="zh-CN" altLang="en-US" sz="1600" b="1" dirty="0">
                <a:solidFill>
                  <a:srgbClr val="0432FF"/>
                </a:solidFill>
              </a:rPr>
              <a:t>  </a:t>
            </a:r>
            <a:r>
              <a:rPr lang="zh-CN" altLang="en-US" sz="1200" dirty="0">
                <a:solidFill>
                  <a:prstClr val="black"/>
                </a:solidFill>
              </a:rPr>
              <a:t>精确</a:t>
            </a:r>
            <a:r>
              <a:rPr lang="en-US" altLang="zh-CN" sz="1200" dirty="0">
                <a:solidFill>
                  <a:prstClr val="black"/>
                </a:solidFill>
              </a:rPr>
              <a:t>/</a:t>
            </a:r>
            <a:r>
              <a:rPr lang="zh-CN" altLang="en-US" sz="1200" dirty="0"/>
              <a:t>模糊</a:t>
            </a:r>
            <a:endParaRPr lang="en-US" sz="1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</a:t>
            </a:r>
            <a:r>
              <a:rPr lang="en-US" sz="1600" b="1" dirty="0">
                <a:solidFill>
                  <a:srgbClr val="0432FF"/>
                </a:solidFill>
              </a:rPr>
              <a:t> RANDBETWEEN</a:t>
            </a:r>
            <a:r>
              <a:rPr lang="en-US" sz="1600" b="1" dirty="0"/>
              <a:t>(1,4)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3122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508E-F1DA-5145-B7EB-73ED8DA6C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8596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Excel Data Analysis</a:t>
            </a:r>
            <a:br>
              <a:rPr lang="en-US" b="1" dirty="0">
                <a:solidFill>
                  <a:srgbClr val="FF0000"/>
                </a:solidFill>
                <a:latin typeface="+mn-lt"/>
              </a:rPr>
            </a:br>
            <a:r>
              <a:rPr lang="en-US" b="1" dirty="0">
                <a:solidFill>
                  <a:srgbClr val="FF0000"/>
                </a:solidFill>
                <a:latin typeface="+mn-lt"/>
              </a:rPr>
              <a:t>for dummies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CCBDA-481D-7B4E-AC08-6BFE05528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892" y="1770128"/>
            <a:ext cx="9844216" cy="281094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hlinkClick r:id="rId2"/>
              </a:rPr>
              <a:t>https://www.mcfedries.com/books/book.php?title=excel-data-analysis-fd</a:t>
            </a:r>
            <a:r>
              <a:rPr lang="en-US" sz="1600" dirty="0"/>
              <a:t>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72441B3-E60E-944B-AD0C-C079FED42C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844216" cy="475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</a:rPr>
              <a:t>Studying Note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46BD41-F902-144F-9444-ED14BE079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223" y="2184036"/>
            <a:ext cx="7372203" cy="46739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8A8ACA-8E2E-174E-83B2-CB87B6410020}"/>
              </a:ext>
            </a:extLst>
          </p:cNvPr>
          <p:cNvCxnSpPr/>
          <p:nvPr/>
        </p:nvCxnSpPr>
        <p:spPr>
          <a:xfrm flipH="1">
            <a:off x="8452026" y="6363730"/>
            <a:ext cx="2100649" cy="4077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A3C6887-FC6F-DF42-9852-74146C64045B}"/>
              </a:ext>
            </a:extLst>
          </p:cNvPr>
          <p:cNvSpPr/>
          <p:nvPr/>
        </p:nvSpPr>
        <p:spPr>
          <a:xfrm>
            <a:off x="10610340" y="5848173"/>
            <a:ext cx="15363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 here to download the practice data</a:t>
            </a:r>
          </a:p>
        </p:txBody>
      </p:sp>
    </p:spTree>
    <p:extLst>
      <p:ext uri="{BB962C8B-B14F-4D97-AF65-F5344CB8AC3E}">
        <p14:creationId xmlns:p14="http://schemas.microsoft.com/office/powerpoint/2010/main" val="292946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CEE-19ED-7C4A-A98E-9F27CF54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490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1 Learning Basic Data-analysis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7266"/>
            <a:ext cx="12192000" cy="619073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Analyzing Data with Conditional Formatting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Highlighting cells that meet some criteria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Showing pesky duplicate values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Highlighting the top or bottom values in a range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Analyzing cell values with data bars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Analyzing cell values with color scales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Analyzing cell values with icon sets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Summarizing Data with Subtotals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Grouping Related Data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Consolidating Data from Multiple Worksheets (</a:t>
            </a:r>
            <a:r>
              <a:rPr lang="en-US" sz="1900" b="1" dirty="0">
                <a:solidFill>
                  <a:srgbClr val="00B050"/>
                </a:solidFill>
              </a:rPr>
              <a:t>Combining multiple worksheets into a summary report.</a:t>
            </a:r>
            <a:r>
              <a:rPr lang="en-US" sz="2400" b="1" dirty="0">
                <a:solidFill>
                  <a:srgbClr val="0432FF"/>
                </a:solidFill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Consolidating by position: </a:t>
            </a:r>
            <a:r>
              <a:rPr lang="en-US" sz="1900" b="1" dirty="0">
                <a:solidFill>
                  <a:srgbClr val="00B050"/>
                </a:solidFill>
              </a:rPr>
              <a:t>Worksheets we’re consolidating have an identical layout.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Consolidating by category: </a:t>
            </a:r>
            <a:r>
              <a:rPr lang="en-US" sz="1900" b="1" dirty="0">
                <a:solidFill>
                  <a:srgbClr val="00B050"/>
                </a:solidFill>
              </a:rPr>
              <a:t>Worksheets we’re consolidating have different layouts but common labels.</a:t>
            </a:r>
          </a:p>
        </p:txBody>
      </p:sp>
    </p:spTree>
    <p:extLst>
      <p:ext uri="{BB962C8B-B14F-4D97-AF65-F5344CB8AC3E}">
        <p14:creationId xmlns:p14="http://schemas.microsoft.com/office/powerpoint/2010/main" val="304223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CEE-19ED-7C4A-A98E-9F27CF54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490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2 Working with Data-Analysis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7266"/>
            <a:ext cx="12192000" cy="61907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Analyzing Data with Goal Seek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Goal seek: </a:t>
            </a:r>
            <a:r>
              <a:rPr lang="en-US" sz="1600" dirty="0"/>
              <a:t>trying dozens of possibilities to get closer and closer to a solution.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Future value calculation:   </a:t>
            </a:r>
            <a:r>
              <a:rPr lang="en-US" sz="1600" dirty="0"/>
              <a:t>calculates the future value of an investment given an </a:t>
            </a:r>
            <a:r>
              <a:rPr lang="en-US" sz="1600" dirty="0">
                <a:solidFill>
                  <a:srgbClr val="0432FF"/>
                </a:solidFill>
              </a:rPr>
              <a:t>interest rate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432FF"/>
                </a:solidFill>
              </a:rPr>
              <a:t>term</a:t>
            </a:r>
            <a:r>
              <a:rPr lang="en-US" sz="1600" dirty="0"/>
              <a:t>, and</a:t>
            </a:r>
            <a:r>
              <a:rPr lang="en-US" sz="1600" dirty="0">
                <a:solidFill>
                  <a:srgbClr val="0432FF"/>
                </a:solidFill>
              </a:rPr>
              <a:t> regular deposit.</a:t>
            </a:r>
            <a:endParaRPr lang="en-US" sz="1800" b="1" dirty="0">
              <a:solidFill>
                <a:srgbClr val="0432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Working with Data Tables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FF0000"/>
                </a:solidFill>
              </a:rPr>
              <a:t>Data table </a:t>
            </a:r>
            <a:r>
              <a:rPr lang="en-US" sz="1600" dirty="0"/>
              <a:t>is </a:t>
            </a:r>
            <a:r>
              <a:rPr lang="en-US" sz="1600" b="1" dirty="0">
                <a:solidFill>
                  <a:srgbClr val="0432FF"/>
                </a:solidFill>
              </a:rPr>
              <a:t>special range </a:t>
            </a:r>
            <a:r>
              <a:rPr lang="en-US" sz="1600" dirty="0"/>
              <a:t>that excel uses to </a:t>
            </a:r>
            <a:r>
              <a:rPr lang="en-US" sz="1600" b="1" dirty="0">
                <a:solidFill>
                  <a:srgbClr val="0432FF"/>
                </a:solidFill>
              </a:rPr>
              <a:t>calculate multiple solutions to a formula</a:t>
            </a:r>
            <a:r>
              <a:rPr lang="en-US" sz="1600" dirty="0"/>
              <a:t>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One-input data table</a:t>
            </a:r>
            <a:r>
              <a:rPr lang="en-US" sz="1600" dirty="0"/>
              <a:t>:  vary only one of the formula’s input cells.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Two-input data table</a:t>
            </a:r>
            <a:r>
              <a:rPr lang="en-US" sz="1600" dirty="0"/>
              <a:t>: vary two formula inputs at the same time.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Skipping data tables when calculating workbooks: </a:t>
            </a:r>
            <a:r>
              <a:rPr lang="en-US" sz="1600" dirty="0">
                <a:solidFill>
                  <a:srgbClr val="00B050"/>
                </a:solidFill>
              </a:rPr>
              <a:t>Formulas ➮ Calculation Options ➮ Automatic Except for Data Tables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Analyzing Data with Scenarios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FF0000"/>
                </a:solidFill>
              </a:rPr>
              <a:t>Scenario:</a:t>
            </a:r>
            <a:r>
              <a:rPr lang="en-US" sz="1600" dirty="0"/>
              <a:t> coherent sets of input values (three or more input values at a time)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Optimizing Data with Solver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When should use solver? </a:t>
            </a:r>
            <a:r>
              <a:rPr lang="en-US" sz="1600" b="1" dirty="0">
                <a:solidFill>
                  <a:srgbClr val="0432FF"/>
                </a:solidFill>
              </a:rPr>
              <a:t>Find the optimized parameter for your equation.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400" dirty="0">
                <a:solidFill>
                  <a:srgbClr val="0432FF"/>
                </a:solidFill>
              </a:rPr>
              <a:t>break-even analysis, maximized profits, minimize cost, etc.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Save a solver solution as a scenario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Advantages of solver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400" dirty="0"/>
              <a:t>Solver enables you to </a:t>
            </a:r>
            <a:r>
              <a:rPr lang="en-US" sz="1400" dirty="0">
                <a:solidFill>
                  <a:srgbClr val="0432FF"/>
                </a:solidFill>
              </a:rPr>
              <a:t>specify multiple adjustable cells</a:t>
            </a:r>
            <a:r>
              <a:rPr lang="en-US" sz="1400" dirty="0"/>
              <a:t>.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400" dirty="0"/>
              <a:t>Solver enables you to </a:t>
            </a:r>
            <a:r>
              <a:rPr lang="en-US" sz="1400" dirty="0">
                <a:solidFill>
                  <a:srgbClr val="0432FF"/>
                </a:solidFill>
              </a:rPr>
              <a:t>set up constraints </a:t>
            </a:r>
            <a:r>
              <a:rPr lang="en-US" sz="1400" dirty="0"/>
              <a:t>on the adjustable cells.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400" dirty="0"/>
              <a:t>Solver seeks not only a desired results but also the</a:t>
            </a:r>
            <a:r>
              <a:rPr lang="en-US" sz="1400" dirty="0">
                <a:solidFill>
                  <a:srgbClr val="0432FF"/>
                </a:solidFill>
              </a:rPr>
              <a:t> optimal one</a:t>
            </a:r>
            <a:r>
              <a:rPr lang="en-US" sz="1400" dirty="0"/>
              <a:t>.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400" dirty="0"/>
              <a:t>Solver can </a:t>
            </a:r>
            <a:r>
              <a:rPr lang="en-US" sz="1400" dirty="0">
                <a:solidFill>
                  <a:srgbClr val="0432FF"/>
                </a:solidFill>
              </a:rPr>
              <a:t>generate multiple solutions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407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CEE-19ED-7C4A-A98E-9F27CF54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490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3 Introducing Excel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7266"/>
            <a:ext cx="12192000" cy="15075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Range ⬄ Table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00B050"/>
                </a:solidFill>
              </a:rPr>
              <a:t>Choose </a:t>
            </a:r>
            <a:r>
              <a:rPr lang="en-US" sz="1600" dirty="0">
                <a:solidFill>
                  <a:srgbClr val="FF0000"/>
                </a:solidFill>
              </a:rPr>
              <a:t>Range</a:t>
            </a:r>
            <a:r>
              <a:rPr lang="en-US" sz="1600" dirty="0">
                <a:solidFill>
                  <a:srgbClr val="00B050"/>
                </a:solidFill>
              </a:rPr>
              <a:t> ➮ Insert ➮</a:t>
            </a:r>
            <a:r>
              <a:rPr lang="en-US" sz="1600" dirty="0">
                <a:solidFill>
                  <a:srgbClr val="FF0000"/>
                </a:solidFill>
              </a:rPr>
              <a:t> Tables </a:t>
            </a:r>
            <a:r>
              <a:rPr lang="en-US" sz="1600" dirty="0">
                <a:solidFill>
                  <a:srgbClr val="00B050"/>
                </a:solidFill>
              </a:rPr>
              <a:t> (</a:t>
            </a:r>
            <a:r>
              <a:rPr lang="en-US" sz="1600" dirty="0"/>
              <a:t>or </a:t>
            </a:r>
            <a:r>
              <a:rPr lang="en-US" sz="1600" dirty="0">
                <a:solidFill>
                  <a:srgbClr val="00B050"/>
                </a:solidFill>
              </a:rPr>
              <a:t>Command + T)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00B050"/>
                </a:solidFill>
              </a:rPr>
              <a:t>Choose any cell of </a:t>
            </a:r>
            <a:r>
              <a:rPr lang="en-US" sz="1600" dirty="0">
                <a:solidFill>
                  <a:srgbClr val="FF0000"/>
                </a:solidFill>
              </a:rPr>
              <a:t>Table</a:t>
            </a:r>
            <a:r>
              <a:rPr lang="en-US" sz="1600" dirty="0">
                <a:solidFill>
                  <a:srgbClr val="00B050"/>
                </a:solidFill>
              </a:rPr>
              <a:t> ➮ Data ➮ Table Tool ➮ Convert to </a:t>
            </a:r>
            <a:r>
              <a:rPr lang="en-US" sz="1600" dirty="0">
                <a:solidFill>
                  <a:srgbClr val="FF0000"/>
                </a:solidFill>
              </a:rPr>
              <a:t>Range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Advanced Filters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755ABD-B28D-EB4D-98BD-4E718CD59098}"/>
              </a:ext>
            </a:extLst>
          </p:cNvPr>
          <p:cNvSpPr txBox="1">
            <a:spLocks/>
          </p:cNvSpPr>
          <p:nvPr/>
        </p:nvSpPr>
        <p:spPr>
          <a:xfrm>
            <a:off x="0" y="2526679"/>
            <a:ext cx="12192000" cy="649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4 Grabbing Data from External </a:t>
            </a:r>
            <a:r>
              <a:rPr lang="en-US" sz="3200" b="1" dirty="0" err="1">
                <a:solidFill>
                  <a:srgbClr val="FF0000"/>
                </a:solidFill>
                <a:latin typeface="+mn-lt"/>
              </a:rPr>
              <a:t>Souces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D69507-713B-9B40-8803-B8536647D345}"/>
              </a:ext>
            </a:extLst>
          </p:cNvPr>
          <p:cNvSpPr txBox="1">
            <a:spLocks/>
          </p:cNvSpPr>
          <p:nvPr/>
        </p:nvSpPr>
        <p:spPr>
          <a:xfrm>
            <a:off x="0" y="3175689"/>
            <a:ext cx="12192000" cy="368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Import data from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Word table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Text file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Web page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XML file: Cannot realize on Mac excel version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External Databases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1318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3561</TotalTime>
  <Words>513</Words>
  <Application>Microsoft Macintosh PowerPoint</Application>
  <PresentationFormat>Widescreen</PresentationFormat>
  <Paragraphs>60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Excel Data Analysis for dummies</vt:lpstr>
      <vt:lpstr>Chapter 1 Learning Basic Data-analysis Techniques</vt:lpstr>
      <vt:lpstr>Chapter 2 Working with Data-Analysis Tools</vt:lpstr>
      <vt:lpstr>Chapter 3 Introducing Excel Tables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Data Analysis for dummies</dc:title>
  <dc:creator>Microsoft Office User</dc:creator>
  <cp:lastModifiedBy>Microsoft Office User</cp:lastModifiedBy>
  <cp:revision>46</cp:revision>
  <dcterms:created xsi:type="dcterms:W3CDTF">2019-04-19T14:02:58Z</dcterms:created>
  <dcterms:modified xsi:type="dcterms:W3CDTF">2019-04-23T18:34:27Z</dcterms:modified>
</cp:coreProperties>
</file>