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8" r:id="rId20"/>
    <p:sldId id="277" r:id="rId21"/>
    <p:sldId id="276" r:id="rId22"/>
    <p:sldId id="275" r:id="rId23"/>
    <p:sldId id="279" r:id="rId24"/>
    <p:sldId id="280" r:id="rId25"/>
    <p:sldId id="282" r:id="rId26"/>
    <p:sldId id="283" r:id="rId27"/>
    <p:sldId id="284" r:id="rId28"/>
    <p:sldId id="285"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80"/>
    <p:restoredTop sz="86392" autoAdjust="0"/>
  </p:normalViewPr>
  <p:slideViewPr>
    <p:cSldViewPr snapToGrid="0" snapToObjects="1">
      <p:cViewPr varScale="1">
        <p:scale>
          <a:sx n="109" d="100"/>
          <a:sy n="109" d="100"/>
        </p:scale>
        <p:origin x="288" y="184"/>
      </p:cViewPr>
      <p:guideLst/>
    </p:cSldViewPr>
  </p:slideViewPr>
  <p:outlineViewPr>
    <p:cViewPr>
      <p:scale>
        <a:sx n="33" d="100"/>
        <a:sy n="33" d="100"/>
      </p:scale>
      <p:origin x="0" y="-3405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1910D-C82E-0643-9441-1C53B2342047}" type="datetimeFigureOut">
              <a:rPr lang="en-US" smtClean="0"/>
              <a:t>5/9/19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060FC7-56EE-7148-A2F0-7A6C56864D50}" type="slidenum">
              <a:rPr lang="en-US" smtClean="0"/>
              <a:t>‹#›</a:t>
            </a:fld>
            <a:endParaRPr lang="en-US" dirty="0"/>
          </a:p>
        </p:txBody>
      </p:sp>
    </p:spTree>
    <p:extLst>
      <p:ext uri="{BB962C8B-B14F-4D97-AF65-F5344CB8AC3E}">
        <p14:creationId xmlns:p14="http://schemas.microsoft.com/office/powerpoint/2010/main" val="334852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060FC7-56EE-7148-A2F0-7A6C56864D50}" type="slidenum">
              <a:rPr lang="en-US" smtClean="0"/>
              <a:t>4</a:t>
            </a:fld>
            <a:endParaRPr lang="en-US" dirty="0"/>
          </a:p>
        </p:txBody>
      </p:sp>
    </p:spTree>
    <p:extLst>
      <p:ext uri="{BB962C8B-B14F-4D97-AF65-F5344CB8AC3E}">
        <p14:creationId xmlns:p14="http://schemas.microsoft.com/office/powerpoint/2010/main" val="1798908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Learning the countless way to count things in Excel</a:t>
            </a:r>
          </a:p>
          <a:p>
            <a:pPr marL="171450" indent="-171450">
              <a:buFont typeface="Arial" panose="020B0604020202020204" pitchFamily="34" charset="0"/>
              <a:buChar char="•"/>
            </a:pPr>
            <a:r>
              <a:rPr lang="en-US" dirty="0"/>
              <a:t>Calculating the mean, median, mode and other average</a:t>
            </a:r>
          </a:p>
          <a:p>
            <a:pPr marL="171450" indent="-171450">
              <a:buFont typeface="Arial" panose="020B0604020202020204" pitchFamily="34" charset="0"/>
              <a:buChar char="•"/>
            </a:pPr>
            <a:r>
              <a:rPr lang="en-US" dirty="0"/>
              <a:t>Figuring out a values’ rank in relation to the rest of the data</a:t>
            </a:r>
          </a:p>
          <a:p>
            <a:pPr marL="171450" indent="-171450">
              <a:buFont typeface="Arial" panose="020B0604020202020204" pitchFamily="34" charset="0"/>
              <a:buChar char="•"/>
            </a:pPr>
            <a:r>
              <a:rPr lang="en-US" dirty="0"/>
              <a:t>Grouping your data into a frequency distribution</a:t>
            </a:r>
          </a:p>
          <a:p>
            <a:pPr marL="171450" indent="-171450">
              <a:buFont typeface="Arial" panose="020B0604020202020204" pitchFamily="34" charset="0"/>
              <a:buChar char="•"/>
            </a:pPr>
            <a:r>
              <a:rPr lang="en-US" dirty="0"/>
              <a:t>Messing around with statistical powerhouses such as standard deviation and correlation.</a:t>
            </a:r>
          </a:p>
        </p:txBody>
      </p:sp>
      <p:sp>
        <p:nvSpPr>
          <p:cNvPr id="4" name="Slide Number Placeholder 3"/>
          <p:cNvSpPr>
            <a:spLocks noGrp="1"/>
          </p:cNvSpPr>
          <p:nvPr>
            <p:ph type="sldNum" sz="quarter" idx="5"/>
          </p:nvPr>
        </p:nvSpPr>
        <p:spPr/>
        <p:txBody>
          <a:bodyPr/>
          <a:lstStyle/>
          <a:p>
            <a:fld id="{ED060FC7-56EE-7148-A2F0-7A6C56864D50}" type="slidenum">
              <a:rPr lang="en-US" smtClean="0"/>
              <a:t>13</a:t>
            </a:fld>
            <a:endParaRPr lang="en-US" dirty="0"/>
          </a:p>
        </p:txBody>
      </p:sp>
    </p:spTree>
    <p:extLst>
      <p:ext uri="{BB962C8B-B14F-4D97-AF65-F5344CB8AC3E}">
        <p14:creationId xmlns:p14="http://schemas.microsoft.com/office/powerpoint/2010/main" val="4032817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Generating oodles of descriptive statistics </a:t>
            </a:r>
            <a:r>
              <a:rPr lang="zh-CN" altLang="en-US"/>
              <a:t>大量的描述性统计</a:t>
            </a:r>
            <a:endParaRPr lang="en-US" dirty="0"/>
          </a:p>
          <a:p>
            <a:pPr marL="171450" indent="-171450">
              <a:buFont typeface="Arial" panose="020B0604020202020204" pitchFamily="34" charset="0"/>
              <a:buChar char="•"/>
            </a:pPr>
            <a:r>
              <a:rPr lang="en-US" dirty="0"/>
              <a:t>Calculating moving averages, ranks, and percentiles</a:t>
            </a:r>
          </a:p>
          <a:p>
            <a:pPr marL="171450" indent="-171450">
              <a:buFont typeface="Arial" panose="020B0604020202020204" pitchFamily="34" charset="0"/>
              <a:buChar char="•"/>
            </a:pPr>
            <a:r>
              <a:rPr lang="en-US" dirty="0"/>
              <a:t>Generating random numbers, for some reason</a:t>
            </a:r>
          </a:p>
          <a:p>
            <a:pPr marL="171450" indent="-171450">
              <a:buFont typeface="Arial" panose="020B0604020202020204" pitchFamily="34" charset="0"/>
              <a:buChar char="•"/>
            </a:pPr>
            <a:r>
              <a:rPr lang="en-US" dirty="0"/>
              <a:t>Creating frequency distributions and hisograms</a:t>
            </a:r>
          </a:p>
        </p:txBody>
      </p:sp>
      <p:sp>
        <p:nvSpPr>
          <p:cNvPr id="4" name="Slide Number Placeholder 3"/>
          <p:cNvSpPr>
            <a:spLocks noGrp="1"/>
          </p:cNvSpPr>
          <p:nvPr>
            <p:ph type="sldNum" sz="quarter" idx="5"/>
          </p:nvPr>
        </p:nvSpPr>
        <p:spPr/>
        <p:txBody>
          <a:bodyPr/>
          <a:lstStyle/>
          <a:p>
            <a:fld id="{ED060FC7-56EE-7148-A2F0-7A6C56864D50}" type="slidenum">
              <a:rPr lang="en-US" smtClean="0"/>
              <a:t>14</a:t>
            </a:fld>
            <a:endParaRPr lang="en-US" dirty="0"/>
          </a:p>
        </p:txBody>
      </p:sp>
    </p:spTree>
    <p:extLst>
      <p:ext uri="{BB962C8B-B14F-4D97-AF65-F5344CB8AC3E}">
        <p14:creationId xmlns:p14="http://schemas.microsoft.com/office/powerpoint/2010/main" val="2182801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432FF"/>
                </a:solidFill>
                <a:effectLst/>
                <a:uLnTx/>
                <a:uFillTx/>
                <a:latin typeface="+mn-lt"/>
                <a:ea typeface="+mn-ea"/>
                <a:cs typeface="+mn-cs"/>
              </a:rPr>
              <a:t>Periodic: </a:t>
            </a:r>
            <a:r>
              <a:rPr kumimoji="0" lang="en-US" sz="1600" b="0" i="0" u="none" strike="noStrike" kern="1200" cap="none" spc="0" normalizeH="0" baseline="0" noProof="0" dirty="0">
                <a:ln>
                  <a:noFill/>
                </a:ln>
                <a:solidFill>
                  <a:prstClr val="black"/>
                </a:solidFill>
                <a:effectLst/>
                <a:uLnTx/>
                <a:uFillTx/>
                <a:latin typeface="+mn-lt"/>
                <a:ea typeface="+mn-ea"/>
                <a:cs typeface="+mn-cs"/>
              </a:rPr>
              <a:t>Extracts every nth item from the data set</a:t>
            </a:r>
          </a:p>
          <a:p>
            <a:pPr marL="685800" marR="0" lvl="1"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432FF"/>
                </a:solidFill>
                <a:effectLst/>
                <a:uLnTx/>
                <a:uFillTx/>
                <a:latin typeface="+mn-lt"/>
                <a:ea typeface="+mn-ea"/>
                <a:cs typeface="+mn-cs"/>
              </a:rPr>
              <a:t>Random: </a:t>
            </a:r>
            <a:r>
              <a:rPr kumimoji="0" lang="en-US" sz="1600" b="0" i="0" u="none" strike="noStrike" kern="1200" cap="none" spc="0" normalizeH="0" baseline="0" noProof="0" dirty="0">
                <a:ln>
                  <a:noFill/>
                </a:ln>
                <a:solidFill>
                  <a:prstClr val="black"/>
                </a:solidFill>
                <a:effectLst/>
                <a:uLnTx/>
                <a:uFillTx/>
                <a:latin typeface="+mn-lt"/>
                <a:ea typeface="+mn-ea"/>
                <a:cs typeface="+mn-cs"/>
              </a:rPr>
              <a:t>Extracts items randomly from the data set</a:t>
            </a:r>
            <a:endParaRPr lang="en-US" dirty="0"/>
          </a:p>
        </p:txBody>
      </p:sp>
      <p:sp>
        <p:nvSpPr>
          <p:cNvPr id="4" name="Slide Number Placeholder 3"/>
          <p:cNvSpPr>
            <a:spLocks noGrp="1"/>
          </p:cNvSpPr>
          <p:nvPr>
            <p:ph type="sldNum" sz="quarter" idx="5"/>
          </p:nvPr>
        </p:nvSpPr>
        <p:spPr/>
        <p:txBody>
          <a:bodyPr/>
          <a:lstStyle/>
          <a:p>
            <a:fld id="{ED060FC7-56EE-7148-A2F0-7A6C56864D50}" type="slidenum">
              <a:rPr lang="en-US" smtClean="0"/>
              <a:t>15</a:t>
            </a:fld>
            <a:endParaRPr lang="en-US" dirty="0"/>
          </a:p>
        </p:txBody>
      </p:sp>
    </p:spTree>
    <p:extLst>
      <p:ext uri="{BB962C8B-B14F-4D97-AF65-F5344CB8AC3E}">
        <p14:creationId xmlns:p14="http://schemas.microsoft.com/office/powerpoint/2010/main" val="2832785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spcBef>
                <a:spcPts val="400"/>
              </a:spcBef>
              <a:buFont typeface="Arial" panose="020B0604020202020204" pitchFamily="34" charset="0"/>
              <a:buChar char="•"/>
            </a:pPr>
            <a:r>
              <a:rPr lang="en-US" sz="1200" b="1" dirty="0">
                <a:solidFill>
                  <a:srgbClr val="0432FF"/>
                </a:solidFill>
                <a:latin typeface="Gotham SSm A"/>
              </a:rPr>
              <a:t>H0</a:t>
            </a:r>
            <a:r>
              <a:rPr lang="en-US" sz="1200" dirty="0">
                <a:solidFill>
                  <a:srgbClr val="000000"/>
                </a:solidFill>
                <a:latin typeface="Gotham SSm A"/>
              </a:rPr>
              <a:t>: two samples come from two independent populations </a:t>
            </a:r>
            <a:r>
              <a:rPr lang="en-US" sz="1200" b="1" dirty="0">
                <a:solidFill>
                  <a:srgbClr val="0432FF"/>
                </a:solidFill>
                <a:latin typeface="Gotham SSm A"/>
              </a:rPr>
              <a:t>having the equal variances</a:t>
            </a:r>
            <a:r>
              <a:rPr lang="en-US" sz="1100" b="1" dirty="0">
                <a:solidFill>
                  <a:srgbClr val="0432FF"/>
                </a:solidFill>
                <a:latin typeface="Gotham SSm A"/>
              </a:rPr>
              <a:t>. </a:t>
            </a:r>
          </a:p>
        </p:txBody>
      </p:sp>
      <p:sp>
        <p:nvSpPr>
          <p:cNvPr id="4" name="Slide Number Placeholder 3"/>
          <p:cNvSpPr>
            <a:spLocks noGrp="1"/>
          </p:cNvSpPr>
          <p:nvPr>
            <p:ph type="sldNum" sz="quarter" idx="5"/>
          </p:nvPr>
        </p:nvSpPr>
        <p:spPr/>
        <p:txBody>
          <a:bodyPr/>
          <a:lstStyle/>
          <a:p>
            <a:fld id="{ED060FC7-56EE-7148-A2F0-7A6C56864D50}" type="slidenum">
              <a:rPr lang="en-US" smtClean="0"/>
              <a:t>16</a:t>
            </a:fld>
            <a:endParaRPr lang="en-US" dirty="0"/>
          </a:p>
        </p:txBody>
      </p:sp>
    </p:spTree>
    <p:extLst>
      <p:ext uri="{BB962C8B-B14F-4D97-AF65-F5344CB8AC3E}">
        <p14:creationId xmlns:p14="http://schemas.microsoft.com/office/powerpoint/2010/main" val="107101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spcBef>
                <a:spcPts val="400"/>
              </a:spcBef>
              <a:buFont typeface="Arial" panose="020B0604020202020204" pitchFamily="34" charset="0"/>
              <a:buChar char="•"/>
            </a:pPr>
            <a:r>
              <a:rPr lang="en-US" sz="1200" b="1" dirty="0">
                <a:solidFill>
                  <a:srgbClr val="0432FF"/>
                </a:solidFill>
                <a:latin typeface="Gotham SSm A"/>
              </a:rPr>
              <a:t>H0</a:t>
            </a:r>
            <a:r>
              <a:rPr lang="en-US" sz="1200" dirty="0">
                <a:solidFill>
                  <a:srgbClr val="000000"/>
                </a:solidFill>
                <a:latin typeface="Gotham SSm A"/>
              </a:rPr>
              <a:t>: two samples come from two independent populations </a:t>
            </a:r>
            <a:r>
              <a:rPr lang="en-US" sz="1200" b="1" dirty="0">
                <a:solidFill>
                  <a:srgbClr val="0432FF"/>
                </a:solidFill>
                <a:latin typeface="Gotham SSm A"/>
              </a:rPr>
              <a:t>having the equal variances</a:t>
            </a:r>
            <a:r>
              <a:rPr lang="en-US" sz="1100" b="1" dirty="0">
                <a:solidFill>
                  <a:srgbClr val="0432FF"/>
                </a:solidFill>
                <a:latin typeface="Gotham SSm A"/>
              </a:rPr>
              <a:t>. </a:t>
            </a:r>
          </a:p>
        </p:txBody>
      </p:sp>
      <p:sp>
        <p:nvSpPr>
          <p:cNvPr id="4" name="Slide Number Placeholder 3"/>
          <p:cNvSpPr>
            <a:spLocks noGrp="1"/>
          </p:cNvSpPr>
          <p:nvPr>
            <p:ph type="sldNum" sz="quarter" idx="5"/>
          </p:nvPr>
        </p:nvSpPr>
        <p:spPr/>
        <p:txBody>
          <a:bodyPr/>
          <a:lstStyle/>
          <a:p>
            <a:fld id="{ED060FC7-56EE-7148-A2F0-7A6C56864D50}" type="slidenum">
              <a:rPr lang="en-US" smtClean="0"/>
              <a:t>17</a:t>
            </a:fld>
            <a:endParaRPr lang="en-US" dirty="0"/>
          </a:p>
        </p:txBody>
      </p:sp>
    </p:spTree>
    <p:extLst>
      <p:ext uri="{BB962C8B-B14F-4D97-AF65-F5344CB8AC3E}">
        <p14:creationId xmlns:p14="http://schemas.microsoft.com/office/powerpoint/2010/main" val="506885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Bef>
                <a:spcPts val="400"/>
              </a:spcBef>
              <a:buFont typeface="Arial" panose="020B0604020202020204" pitchFamily="34" charset="0"/>
              <a:buNone/>
            </a:pPr>
            <a:endParaRPr lang="en-US" sz="1100" b="1" dirty="0">
              <a:solidFill>
                <a:srgbClr val="0432FF"/>
              </a:solidFill>
              <a:latin typeface="Gotham SSm A"/>
            </a:endParaRPr>
          </a:p>
        </p:txBody>
      </p:sp>
      <p:sp>
        <p:nvSpPr>
          <p:cNvPr id="4" name="Slide Number Placeholder 3"/>
          <p:cNvSpPr>
            <a:spLocks noGrp="1"/>
          </p:cNvSpPr>
          <p:nvPr>
            <p:ph type="sldNum" sz="quarter" idx="5"/>
          </p:nvPr>
        </p:nvSpPr>
        <p:spPr/>
        <p:txBody>
          <a:bodyPr/>
          <a:lstStyle/>
          <a:p>
            <a:fld id="{ED060FC7-56EE-7148-A2F0-7A6C56864D50}" type="slidenum">
              <a:rPr lang="en-US" smtClean="0"/>
              <a:t>18</a:t>
            </a:fld>
            <a:endParaRPr lang="en-US" dirty="0"/>
          </a:p>
        </p:txBody>
      </p:sp>
    </p:spTree>
    <p:extLst>
      <p:ext uri="{BB962C8B-B14F-4D97-AF65-F5344CB8AC3E}">
        <p14:creationId xmlns:p14="http://schemas.microsoft.com/office/powerpoint/2010/main" val="1220782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Bef>
                <a:spcPts val="400"/>
              </a:spcBef>
              <a:buFont typeface="Arial" panose="020B0604020202020204" pitchFamily="34" charset="0"/>
              <a:buNone/>
            </a:pPr>
            <a:endParaRPr lang="en-US" sz="1100" b="1" dirty="0">
              <a:solidFill>
                <a:srgbClr val="0432FF"/>
              </a:solidFill>
              <a:latin typeface="Gotham SSm A"/>
            </a:endParaRPr>
          </a:p>
        </p:txBody>
      </p:sp>
      <p:sp>
        <p:nvSpPr>
          <p:cNvPr id="4" name="Slide Number Placeholder 3"/>
          <p:cNvSpPr>
            <a:spLocks noGrp="1"/>
          </p:cNvSpPr>
          <p:nvPr>
            <p:ph type="sldNum" sz="quarter" idx="5"/>
          </p:nvPr>
        </p:nvSpPr>
        <p:spPr/>
        <p:txBody>
          <a:bodyPr/>
          <a:lstStyle/>
          <a:p>
            <a:fld id="{ED060FC7-56EE-7148-A2F0-7A6C56864D50}" type="slidenum">
              <a:rPr lang="en-US" smtClean="0"/>
              <a:t>19</a:t>
            </a:fld>
            <a:endParaRPr lang="en-US" dirty="0"/>
          </a:p>
        </p:txBody>
      </p:sp>
    </p:spTree>
    <p:extLst>
      <p:ext uri="{BB962C8B-B14F-4D97-AF65-F5344CB8AC3E}">
        <p14:creationId xmlns:p14="http://schemas.microsoft.com/office/powerpoint/2010/main" val="2125124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Bef>
                <a:spcPts val="400"/>
              </a:spcBef>
              <a:buFont typeface="Arial" panose="020B0604020202020204" pitchFamily="34" charset="0"/>
              <a:buNone/>
            </a:pPr>
            <a:endParaRPr lang="en-US" sz="1100" b="1" dirty="0">
              <a:solidFill>
                <a:srgbClr val="0432FF"/>
              </a:solidFill>
              <a:latin typeface="Gotham SSm A"/>
            </a:endParaRPr>
          </a:p>
        </p:txBody>
      </p:sp>
      <p:sp>
        <p:nvSpPr>
          <p:cNvPr id="4" name="Slide Number Placeholder 3"/>
          <p:cNvSpPr>
            <a:spLocks noGrp="1"/>
          </p:cNvSpPr>
          <p:nvPr>
            <p:ph type="sldNum" sz="quarter" idx="5"/>
          </p:nvPr>
        </p:nvSpPr>
        <p:spPr/>
        <p:txBody>
          <a:bodyPr/>
          <a:lstStyle/>
          <a:p>
            <a:fld id="{ED060FC7-56EE-7148-A2F0-7A6C56864D50}" type="slidenum">
              <a:rPr lang="en-US" smtClean="0"/>
              <a:t>20</a:t>
            </a:fld>
            <a:endParaRPr lang="en-US" dirty="0"/>
          </a:p>
        </p:txBody>
      </p:sp>
    </p:spTree>
    <p:extLst>
      <p:ext uri="{BB962C8B-B14F-4D97-AF65-F5344CB8AC3E}">
        <p14:creationId xmlns:p14="http://schemas.microsoft.com/office/powerpoint/2010/main" val="774951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Bef>
                <a:spcPts val="400"/>
              </a:spcBef>
              <a:buFont typeface="Arial" panose="020B0604020202020204" pitchFamily="34" charset="0"/>
              <a:buNone/>
            </a:pPr>
            <a:endParaRPr lang="en-US" sz="1100" b="1" dirty="0">
              <a:solidFill>
                <a:srgbClr val="0432FF"/>
              </a:solidFill>
              <a:latin typeface="Gotham SSm A"/>
            </a:endParaRPr>
          </a:p>
        </p:txBody>
      </p:sp>
      <p:sp>
        <p:nvSpPr>
          <p:cNvPr id="4" name="Slide Number Placeholder 3"/>
          <p:cNvSpPr>
            <a:spLocks noGrp="1"/>
          </p:cNvSpPr>
          <p:nvPr>
            <p:ph type="sldNum" sz="quarter" idx="5"/>
          </p:nvPr>
        </p:nvSpPr>
        <p:spPr/>
        <p:txBody>
          <a:bodyPr/>
          <a:lstStyle/>
          <a:p>
            <a:fld id="{ED060FC7-56EE-7148-A2F0-7A6C56864D50}" type="slidenum">
              <a:rPr lang="en-US" smtClean="0"/>
              <a:t>21</a:t>
            </a:fld>
            <a:endParaRPr lang="en-US" dirty="0"/>
          </a:p>
        </p:txBody>
      </p:sp>
    </p:spTree>
    <p:extLst>
      <p:ext uri="{BB962C8B-B14F-4D97-AF65-F5344CB8AC3E}">
        <p14:creationId xmlns:p14="http://schemas.microsoft.com/office/powerpoint/2010/main" val="3152041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spcBef>
                <a:spcPts val="400"/>
              </a:spcBef>
              <a:buFont typeface="Arial" panose="020B0604020202020204" pitchFamily="34" charset="0"/>
              <a:buChar char="•"/>
            </a:pPr>
            <a:r>
              <a:rPr lang="en-US" sz="1200" b="1" dirty="0">
                <a:solidFill>
                  <a:srgbClr val="0432FF"/>
                </a:solidFill>
                <a:latin typeface="Gotham SSm A"/>
              </a:rPr>
              <a:t>H0</a:t>
            </a:r>
            <a:r>
              <a:rPr lang="en-US" sz="1200" dirty="0">
                <a:solidFill>
                  <a:srgbClr val="000000"/>
                </a:solidFill>
                <a:latin typeface="Gotham SSm A"/>
              </a:rPr>
              <a:t>: two samples come from two independent populations </a:t>
            </a:r>
            <a:r>
              <a:rPr lang="en-US" sz="1200" b="1" dirty="0">
                <a:solidFill>
                  <a:srgbClr val="0432FF"/>
                </a:solidFill>
                <a:latin typeface="Gotham SSm A"/>
              </a:rPr>
              <a:t>having the equal variances</a:t>
            </a:r>
            <a:r>
              <a:rPr lang="en-US" sz="1100" b="1" dirty="0">
                <a:solidFill>
                  <a:srgbClr val="0432FF"/>
                </a:solidFill>
                <a:latin typeface="Gotham SSm A"/>
              </a:rPr>
              <a:t>. </a:t>
            </a:r>
          </a:p>
        </p:txBody>
      </p:sp>
      <p:sp>
        <p:nvSpPr>
          <p:cNvPr id="4" name="Slide Number Placeholder 3"/>
          <p:cNvSpPr>
            <a:spLocks noGrp="1"/>
          </p:cNvSpPr>
          <p:nvPr>
            <p:ph type="sldNum" sz="quarter" idx="5"/>
          </p:nvPr>
        </p:nvSpPr>
        <p:spPr/>
        <p:txBody>
          <a:bodyPr/>
          <a:lstStyle/>
          <a:p>
            <a:fld id="{ED060FC7-56EE-7148-A2F0-7A6C56864D50}" type="slidenum">
              <a:rPr lang="en-US" smtClean="0"/>
              <a:t>22</a:t>
            </a:fld>
            <a:endParaRPr lang="en-US" dirty="0"/>
          </a:p>
        </p:txBody>
      </p:sp>
    </p:spTree>
    <p:extLst>
      <p:ext uri="{BB962C8B-B14F-4D97-AF65-F5344CB8AC3E}">
        <p14:creationId xmlns:p14="http://schemas.microsoft.com/office/powerpoint/2010/main" val="1564701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XML file: Cannot realize on Mac excel version</a:t>
            </a:r>
          </a:p>
          <a:p>
            <a:endParaRPr lang="en-US" dirty="0"/>
          </a:p>
        </p:txBody>
      </p:sp>
      <p:sp>
        <p:nvSpPr>
          <p:cNvPr id="4" name="Slide Number Placeholder 3"/>
          <p:cNvSpPr>
            <a:spLocks noGrp="1"/>
          </p:cNvSpPr>
          <p:nvPr>
            <p:ph type="sldNum" sz="quarter" idx="5"/>
          </p:nvPr>
        </p:nvSpPr>
        <p:spPr/>
        <p:txBody>
          <a:bodyPr/>
          <a:lstStyle/>
          <a:p>
            <a:fld id="{ED060FC7-56EE-7148-A2F0-7A6C56864D50}" type="slidenum">
              <a:rPr lang="en-US" smtClean="0"/>
              <a:t>5</a:t>
            </a:fld>
            <a:endParaRPr lang="en-US" dirty="0"/>
          </a:p>
        </p:txBody>
      </p:sp>
    </p:spTree>
    <p:extLst>
      <p:ext uri="{BB962C8B-B14F-4D97-AF65-F5344CB8AC3E}">
        <p14:creationId xmlns:p14="http://schemas.microsoft.com/office/powerpoint/2010/main" val="3227549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spcBef>
                <a:spcPts val="400"/>
              </a:spcBef>
              <a:buFontTx/>
              <a:buNone/>
            </a:pPr>
            <a:endParaRPr lang="en-US" sz="1100" b="1" dirty="0">
              <a:solidFill>
                <a:srgbClr val="0432FF"/>
              </a:solidFill>
              <a:latin typeface="Gotham SSm A"/>
            </a:endParaRPr>
          </a:p>
        </p:txBody>
      </p:sp>
      <p:sp>
        <p:nvSpPr>
          <p:cNvPr id="4" name="Slide Number Placeholder 3"/>
          <p:cNvSpPr>
            <a:spLocks noGrp="1"/>
          </p:cNvSpPr>
          <p:nvPr>
            <p:ph type="sldNum" sz="quarter" idx="5"/>
          </p:nvPr>
        </p:nvSpPr>
        <p:spPr/>
        <p:txBody>
          <a:bodyPr/>
          <a:lstStyle/>
          <a:p>
            <a:fld id="{ED060FC7-56EE-7148-A2F0-7A6C56864D50}" type="slidenum">
              <a:rPr lang="en-US" smtClean="0"/>
              <a:t>24</a:t>
            </a:fld>
            <a:endParaRPr lang="en-US" dirty="0"/>
          </a:p>
        </p:txBody>
      </p:sp>
    </p:spTree>
    <p:extLst>
      <p:ext uri="{BB962C8B-B14F-4D97-AF65-F5344CB8AC3E}">
        <p14:creationId xmlns:p14="http://schemas.microsoft.com/office/powerpoint/2010/main" val="4034469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spcBef>
                <a:spcPts val="400"/>
              </a:spcBef>
              <a:buFontTx/>
              <a:buNone/>
            </a:pPr>
            <a:endParaRPr lang="en-US" sz="1100" b="1" dirty="0">
              <a:solidFill>
                <a:srgbClr val="0432FF"/>
              </a:solidFill>
              <a:latin typeface="Gotham SSm A"/>
            </a:endParaRPr>
          </a:p>
        </p:txBody>
      </p:sp>
      <p:sp>
        <p:nvSpPr>
          <p:cNvPr id="4" name="Slide Number Placeholder 3"/>
          <p:cNvSpPr>
            <a:spLocks noGrp="1"/>
          </p:cNvSpPr>
          <p:nvPr>
            <p:ph type="sldNum" sz="quarter" idx="5"/>
          </p:nvPr>
        </p:nvSpPr>
        <p:spPr/>
        <p:txBody>
          <a:bodyPr/>
          <a:lstStyle/>
          <a:p>
            <a:fld id="{ED060FC7-56EE-7148-A2F0-7A6C56864D50}" type="slidenum">
              <a:rPr lang="en-US" smtClean="0"/>
              <a:t>25</a:t>
            </a:fld>
            <a:endParaRPr lang="en-US" dirty="0"/>
          </a:p>
        </p:txBody>
      </p:sp>
    </p:spTree>
    <p:extLst>
      <p:ext uri="{BB962C8B-B14F-4D97-AF65-F5344CB8AC3E}">
        <p14:creationId xmlns:p14="http://schemas.microsoft.com/office/powerpoint/2010/main" val="2733733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spcBef>
                <a:spcPts val="400"/>
              </a:spcBef>
              <a:buFontTx/>
              <a:buNone/>
            </a:pPr>
            <a:endParaRPr lang="en-US" sz="1100" b="1" dirty="0">
              <a:solidFill>
                <a:srgbClr val="0432FF"/>
              </a:solidFill>
              <a:latin typeface="Gotham SSm A"/>
            </a:endParaRPr>
          </a:p>
        </p:txBody>
      </p:sp>
      <p:sp>
        <p:nvSpPr>
          <p:cNvPr id="4" name="Slide Number Placeholder 3"/>
          <p:cNvSpPr>
            <a:spLocks noGrp="1"/>
          </p:cNvSpPr>
          <p:nvPr>
            <p:ph type="sldNum" sz="quarter" idx="5"/>
          </p:nvPr>
        </p:nvSpPr>
        <p:spPr/>
        <p:txBody>
          <a:bodyPr/>
          <a:lstStyle/>
          <a:p>
            <a:fld id="{ED060FC7-56EE-7148-A2F0-7A6C56864D50}" type="slidenum">
              <a:rPr lang="en-US" smtClean="0"/>
              <a:t>26</a:t>
            </a:fld>
            <a:endParaRPr lang="en-US" dirty="0"/>
          </a:p>
        </p:txBody>
      </p:sp>
    </p:spTree>
    <p:extLst>
      <p:ext uri="{BB962C8B-B14F-4D97-AF65-F5344CB8AC3E}">
        <p14:creationId xmlns:p14="http://schemas.microsoft.com/office/powerpoint/2010/main" val="688138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spcBef>
                <a:spcPts val="400"/>
              </a:spcBef>
              <a:buFontTx/>
              <a:buNone/>
            </a:pPr>
            <a:endParaRPr lang="en-US" sz="1100" b="1" dirty="0">
              <a:solidFill>
                <a:srgbClr val="0432FF"/>
              </a:solidFill>
              <a:latin typeface="Gotham SSm A"/>
            </a:endParaRPr>
          </a:p>
        </p:txBody>
      </p:sp>
      <p:sp>
        <p:nvSpPr>
          <p:cNvPr id="4" name="Slide Number Placeholder 3"/>
          <p:cNvSpPr>
            <a:spLocks noGrp="1"/>
          </p:cNvSpPr>
          <p:nvPr>
            <p:ph type="sldNum" sz="quarter" idx="5"/>
          </p:nvPr>
        </p:nvSpPr>
        <p:spPr/>
        <p:txBody>
          <a:bodyPr/>
          <a:lstStyle/>
          <a:p>
            <a:fld id="{ED060FC7-56EE-7148-A2F0-7A6C56864D50}" type="slidenum">
              <a:rPr lang="en-US" smtClean="0"/>
              <a:t>27</a:t>
            </a:fld>
            <a:endParaRPr lang="en-US" dirty="0"/>
          </a:p>
        </p:txBody>
      </p:sp>
    </p:spTree>
    <p:extLst>
      <p:ext uri="{BB962C8B-B14F-4D97-AF65-F5344CB8AC3E}">
        <p14:creationId xmlns:p14="http://schemas.microsoft.com/office/powerpoint/2010/main" val="4203827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spcBef>
                <a:spcPts val="400"/>
              </a:spcBef>
              <a:buFontTx/>
              <a:buNone/>
            </a:pPr>
            <a:endParaRPr lang="en-US" sz="1100" b="1" dirty="0">
              <a:solidFill>
                <a:srgbClr val="0432FF"/>
              </a:solidFill>
              <a:latin typeface="Gotham SSm A"/>
            </a:endParaRPr>
          </a:p>
        </p:txBody>
      </p:sp>
      <p:sp>
        <p:nvSpPr>
          <p:cNvPr id="4" name="Slide Number Placeholder 3"/>
          <p:cNvSpPr>
            <a:spLocks noGrp="1"/>
          </p:cNvSpPr>
          <p:nvPr>
            <p:ph type="sldNum" sz="quarter" idx="5"/>
          </p:nvPr>
        </p:nvSpPr>
        <p:spPr/>
        <p:txBody>
          <a:bodyPr/>
          <a:lstStyle/>
          <a:p>
            <a:fld id="{ED060FC7-56EE-7148-A2F0-7A6C56864D50}" type="slidenum">
              <a:rPr lang="en-US" smtClean="0"/>
              <a:t>28</a:t>
            </a:fld>
            <a:endParaRPr lang="en-US" dirty="0"/>
          </a:p>
        </p:txBody>
      </p:sp>
    </p:spTree>
    <p:extLst>
      <p:ext uri="{BB962C8B-B14F-4D97-AF65-F5344CB8AC3E}">
        <p14:creationId xmlns:p14="http://schemas.microsoft.com/office/powerpoint/2010/main" val="34177020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060FC7-56EE-7148-A2F0-7A6C56864D50}" type="slidenum">
              <a:rPr lang="en-US" smtClean="0"/>
              <a:t>29</a:t>
            </a:fld>
            <a:endParaRPr lang="en-US" dirty="0"/>
          </a:p>
        </p:txBody>
      </p:sp>
    </p:spTree>
    <p:extLst>
      <p:ext uri="{BB962C8B-B14F-4D97-AF65-F5344CB8AC3E}">
        <p14:creationId xmlns:p14="http://schemas.microsoft.com/office/powerpoint/2010/main" val="2395615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060FC7-56EE-7148-A2F0-7A6C56864D50}" type="slidenum">
              <a:rPr lang="en-US" smtClean="0"/>
              <a:t>6</a:t>
            </a:fld>
            <a:endParaRPr lang="en-US" dirty="0"/>
          </a:p>
        </p:txBody>
      </p:sp>
    </p:spTree>
    <p:extLst>
      <p:ext uri="{BB962C8B-B14F-4D97-AF65-F5344CB8AC3E}">
        <p14:creationId xmlns:p14="http://schemas.microsoft.com/office/powerpoint/2010/main" val="2268087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060FC7-56EE-7148-A2F0-7A6C56864D50}" type="slidenum">
              <a:rPr lang="en-US" smtClean="0"/>
              <a:t>7</a:t>
            </a:fld>
            <a:endParaRPr lang="en-US" dirty="0"/>
          </a:p>
        </p:txBody>
      </p:sp>
    </p:spTree>
    <p:extLst>
      <p:ext uri="{BB962C8B-B14F-4D97-AF65-F5344CB8AC3E}">
        <p14:creationId xmlns:p14="http://schemas.microsoft.com/office/powerpoint/2010/main" val="3428419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060FC7-56EE-7148-A2F0-7A6C56864D50}" type="slidenum">
              <a:rPr lang="en-US" smtClean="0"/>
              <a:t>8</a:t>
            </a:fld>
            <a:endParaRPr lang="en-US" dirty="0"/>
          </a:p>
        </p:txBody>
      </p:sp>
    </p:spTree>
    <p:extLst>
      <p:ext uri="{BB962C8B-B14F-4D97-AF65-F5344CB8AC3E}">
        <p14:creationId xmlns:p14="http://schemas.microsoft.com/office/powerpoint/2010/main" val="2495438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060FC7-56EE-7148-A2F0-7A6C56864D50}" type="slidenum">
              <a:rPr lang="en-US" smtClean="0"/>
              <a:t>9</a:t>
            </a:fld>
            <a:endParaRPr lang="en-US" dirty="0"/>
          </a:p>
        </p:txBody>
      </p:sp>
    </p:spTree>
    <p:extLst>
      <p:ext uri="{BB962C8B-B14F-4D97-AF65-F5344CB8AC3E}">
        <p14:creationId xmlns:p14="http://schemas.microsoft.com/office/powerpoint/2010/main" val="3472009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060FC7-56EE-7148-A2F0-7A6C56864D50}" type="slidenum">
              <a:rPr lang="en-US" smtClean="0"/>
              <a:t>10</a:t>
            </a:fld>
            <a:endParaRPr lang="en-US" dirty="0"/>
          </a:p>
        </p:txBody>
      </p:sp>
    </p:spTree>
    <p:extLst>
      <p:ext uri="{BB962C8B-B14F-4D97-AF65-F5344CB8AC3E}">
        <p14:creationId xmlns:p14="http://schemas.microsoft.com/office/powerpoint/2010/main" val="2213678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Pivotchart is a graphical representation of the PivotTable. It enables you visualize the PivotTable results. </a:t>
            </a:r>
          </a:p>
          <a:p>
            <a:r>
              <a:rPr lang="en-US" dirty="0"/>
              <a:t>Pivotchart goes far beyond a regular chart, such as filtering the results.</a:t>
            </a:r>
          </a:p>
        </p:txBody>
      </p:sp>
      <p:sp>
        <p:nvSpPr>
          <p:cNvPr id="4" name="Slide Number Placeholder 3"/>
          <p:cNvSpPr>
            <a:spLocks noGrp="1"/>
          </p:cNvSpPr>
          <p:nvPr>
            <p:ph type="sldNum" sz="quarter" idx="5"/>
          </p:nvPr>
        </p:nvSpPr>
        <p:spPr/>
        <p:txBody>
          <a:bodyPr/>
          <a:lstStyle/>
          <a:p>
            <a:fld id="{ED060FC7-56EE-7148-A2F0-7A6C56864D50}" type="slidenum">
              <a:rPr lang="en-US" smtClean="0"/>
              <a:t>11</a:t>
            </a:fld>
            <a:endParaRPr lang="en-US" dirty="0"/>
          </a:p>
        </p:txBody>
      </p:sp>
    </p:spTree>
    <p:extLst>
      <p:ext uri="{BB962C8B-B14F-4D97-AF65-F5344CB8AC3E}">
        <p14:creationId xmlns:p14="http://schemas.microsoft.com/office/powerpoint/2010/main" val="1941853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Trend analysis: </a:t>
            </a:r>
          </a:p>
          <a:p>
            <a:pPr marL="171450" indent="-171450">
              <a:buFont typeface="Arial" panose="020B0604020202020204" pitchFamily="34" charset="0"/>
              <a:buChar char="•"/>
            </a:pPr>
            <a:r>
              <a:rPr lang="en-US" dirty="0"/>
              <a:t>Charting the overall trend of a set of values</a:t>
            </a:r>
          </a:p>
          <a:p>
            <a:pPr marL="171450" indent="-171450">
              <a:buFont typeface="Arial" panose="020B0604020202020204" pitchFamily="34" charset="0"/>
              <a:buChar char="•"/>
            </a:pPr>
            <a:r>
              <a:rPr lang="en-US" dirty="0"/>
              <a:t>Calculating values that show how data is trending</a:t>
            </a:r>
          </a:p>
          <a:p>
            <a:pPr marL="171450" indent="-171450">
              <a:buFont typeface="Arial" panose="020B0604020202020204" pitchFamily="34" charset="0"/>
              <a:buChar char="•"/>
            </a:pPr>
            <a:r>
              <a:rPr lang="en-US" dirty="0"/>
              <a:t>Charting historical data into future periods</a:t>
            </a:r>
          </a:p>
          <a:p>
            <a:pPr marL="171450" indent="-171450">
              <a:buFont typeface="Arial" panose="020B0604020202020204" pitchFamily="34" charset="0"/>
              <a:buChar char="•"/>
            </a:pPr>
            <a:r>
              <a:rPr lang="en-US" dirty="0"/>
              <a:t>Calculating future values given some historical data</a:t>
            </a:r>
          </a:p>
          <a:p>
            <a:pPr marL="171450" indent="-171450">
              <a:buFont typeface="Arial" panose="020B0604020202020204" pitchFamily="34" charset="0"/>
              <a:buChar char="•"/>
            </a:pPr>
            <a:r>
              <a:rPr lang="en-US" dirty="0"/>
              <a:t>Charting exponential, logarithmic, power, and polynomial trends.</a:t>
            </a:r>
          </a:p>
          <a:p>
            <a:pPr marL="0" indent="0">
              <a:buFontTx/>
              <a:buNone/>
            </a:pPr>
            <a:r>
              <a:rPr lang="en-US" dirty="0"/>
              <a:t>Best-fit trend line gives you a sense of the overall trend of a set of data.</a:t>
            </a:r>
          </a:p>
          <a:p>
            <a:pPr marL="0" indent="0">
              <a:buFontTx/>
              <a:buNone/>
            </a:pPr>
            <a:r>
              <a:rPr lang="en-US" dirty="0"/>
              <a:t>R2 below 0.7 mean that the trend line isn’t a very good fit for the darta.</a:t>
            </a:r>
          </a:p>
        </p:txBody>
      </p:sp>
      <p:sp>
        <p:nvSpPr>
          <p:cNvPr id="4" name="Slide Number Placeholder 3"/>
          <p:cNvSpPr>
            <a:spLocks noGrp="1"/>
          </p:cNvSpPr>
          <p:nvPr>
            <p:ph type="sldNum" sz="quarter" idx="5"/>
          </p:nvPr>
        </p:nvSpPr>
        <p:spPr/>
        <p:txBody>
          <a:bodyPr/>
          <a:lstStyle/>
          <a:p>
            <a:fld id="{ED060FC7-56EE-7148-A2F0-7A6C56864D50}" type="slidenum">
              <a:rPr lang="en-US" smtClean="0"/>
              <a:t>12</a:t>
            </a:fld>
            <a:endParaRPr lang="en-US" dirty="0"/>
          </a:p>
        </p:txBody>
      </p:sp>
    </p:spTree>
    <p:extLst>
      <p:ext uri="{BB962C8B-B14F-4D97-AF65-F5344CB8AC3E}">
        <p14:creationId xmlns:p14="http://schemas.microsoft.com/office/powerpoint/2010/main" val="1948783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3AA2-F265-C14A-BF81-1ECED31DAA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4305B5-F539-9645-BEC6-EDCB52B266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6A6B31-7739-2440-93D3-D27F258E1218}"/>
              </a:ext>
            </a:extLst>
          </p:cNvPr>
          <p:cNvSpPr>
            <a:spLocks noGrp="1"/>
          </p:cNvSpPr>
          <p:nvPr>
            <p:ph type="dt" sz="half" idx="10"/>
          </p:nvPr>
        </p:nvSpPr>
        <p:spPr/>
        <p:txBody>
          <a:bodyPr/>
          <a:lstStyle/>
          <a:p>
            <a:fld id="{BA2EFF2D-EB75-7441-83B2-DFF7D8BDD44A}" type="datetimeFigureOut">
              <a:rPr lang="en-US" smtClean="0"/>
              <a:t>5/9/19</a:t>
            </a:fld>
            <a:endParaRPr lang="en-US" dirty="0"/>
          </a:p>
        </p:txBody>
      </p:sp>
      <p:sp>
        <p:nvSpPr>
          <p:cNvPr id="5" name="Footer Placeholder 4">
            <a:extLst>
              <a:ext uri="{FF2B5EF4-FFF2-40B4-BE49-F238E27FC236}">
                <a16:creationId xmlns:a16="http://schemas.microsoft.com/office/drawing/2014/main" id="{1048E137-3055-4344-BFC9-4E4D019B6C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39C2FF7-F708-AF45-9B90-8A9559E97670}"/>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2662771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C40A-A161-A94F-9E81-B5BAA7AAF5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640AAD-D03F-BD40-AF31-810B9FFC33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53C14-FD7C-594A-9EB1-438B0C5CD80D}"/>
              </a:ext>
            </a:extLst>
          </p:cNvPr>
          <p:cNvSpPr>
            <a:spLocks noGrp="1"/>
          </p:cNvSpPr>
          <p:nvPr>
            <p:ph type="dt" sz="half" idx="10"/>
          </p:nvPr>
        </p:nvSpPr>
        <p:spPr/>
        <p:txBody>
          <a:bodyPr/>
          <a:lstStyle/>
          <a:p>
            <a:fld id="{BA2EFF2D-EB75-7441-83B2-DFF7D8BDD44A}" type="datetimeFigureOut">
              <a:rPr lang="en-US" smtClean="0"/>
              <a:t>5/9/19</a:t>
            </a:fld>
            <a:endParaRPr lang="en-US" dirty="0"/>
          </a:p>
        </p:txBody>
      </p:sp>
      <p:sp>
        <p:nvSpPr>
          <p:cNvPr id="5" name="Footer Placeholder 4">
            <a:extLst>
              <a:ext uri="{FF2B5EF4-FFF2-40B4-BE49-F238E27FC236}">
                <a16:creationId xmlns:a16="http://schemas.microsoft.com/office/drawing/2014/main" id="{C55F83E1-7634-0846-9819-E2C9B9A7AD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C923EF5-1F01-954A-A7EC-DC91931B18B8}"/>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3105475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6138BE-AB5F-9347-B9B2-5B194E9A6E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277B58-A96C-9F41-82DE-43966FED01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4D732F-7BA6-314B-A2DA-9FC98E10A31C}"/>
              </a:ext>
            </a:extLst>
          </p:cNvPr>
          <p:cNvSpPr>
            <a:spLocks noGrp="1"/>
          </p:cNvSpPr>
          <p:nvPr>
            <p:ph type="dt" sz="half" idx="10"/>
          </p:nvPr>
        </p:nvSpPr>
        <p:spPr/>
        <p:txBody>
          <a:bodyPr/>
          <a:lstStyle/>
          <a:p>
            <a:fld id="{BA2EFF2D-EB75-7441-83B2-DFF7D8BDD44A}" type="datetimeFigureOut">
              <a:rPr lang="en-US" smtClean="0"/>
              <a:t>5/9/19</a:t>
            </a:fld>
            <a:endParaRPr lang="en-US" dirty="0"/>
          </a:p>
        </p:txBody>
      </p:sp>
      <p:sp>
        <p:nvSpPr>
          <p:cNvPr id="5" name="Footer Placeholder 4">
            <a:extLst>
              <a:ext uri="{FF2B5EF4-FFF2-40B4-BE49-F238E27FC236}">
                <a16:creationId xmlns:a16="http://schemas.microsoft.com/office/drawing/2014/main" id="{ABA35A17-A97B-A541-9283-7A763DF212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FA3716-D9CF-A247-B7C3-222ADB5B64B3}"/>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1186512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E189-607A-994C-AEC9-89F82D1AB0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FE040C-8180-8247-9A4E-5E8667D378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10B24B-28C6-C64F-B50D-4793E98E6D40}"/>
              </a:ext>
            </a:extLst>
          </p:cNvPr>
          <p:cNvSpPr>
            <a:spLocks noGrp="1"/>
          </p:cNvSpPr>
          <p:nvPr>
            <p:ph type="dt" sz="half" idx="10"/>
          </p:nvPr>
        </p:nvSpPr>
        <p:spPr/>
        <p:txBody>
          <a:bodyPr/>
          <a:lstStyle/>
          <a:p>
            <a:fld id="{BA2EFF2D-EB75-7441-83B2-DFF7D8BDD44A}" type="datetimeFigureOut">
              <a:rPr lang="en-US" smtClean="0"/>
              <a:t>5/9/19</a:t>
            </a:fld>
            <a:endParaRPr lang="en-US" dirty="0"/>
          </a:p>
        </p:txBody>
      </p:sp>
      <p:sp>
        <p:nvSpPr>
          <p:cNvPr id="5" name="Footer Placeholder 4">
            <a:extLst>
              <a:ext uri="{FF2B5EF4-FFF2-40B4-BE49-F238E27FC236}">
                <a16:creationId xmlns:a16="http://schemas.microsoft.com/office/drawing/2014/main" id="{C02C5245-8CE7-FA42-B89E-561E39CD56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15FD22-7AFB-574C-A92B-4C32338B1CB6}"/>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773079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7781F-4718-7349-8ED9-2237B2AAF4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C5BE86-337A-D648-A0FD-D475EFF639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F330C2-4B9D-C04D-A4F4-F4CE36CF783E}"/>
              </a:ext>
            </a:extLst>
          </p:cNvPr>
          <p:cNvSpPr>
            <a:spLocks noGrp="1"/>
          </p:cNvSpPr>
          <p:nvPr>
            <p:ph type="dt" sz="half" idx="10"/>
          </p:nvPr>
        </p:nvSpPr>
        <p:spPr/>
        <p:txBody>
          <a:bodyPr/>
          <a:lstStyle/>
          <a:p>
            <a:fld id="{BA2EFF2D-EB75-7441-83B2-DFF7D8BDD44A}" type="datetimeFigureOut">
              <a:rPr lang="en-US" smtClean="0"/>
              <a:t>5/9/19</a:t>
            </a:fld>
            <a:endParaRPr lang="en-US" dirty="0"/>
          </a:p>
        </p:txBody>
      </p:sp>
      <p:sp>
        <p:nvSpPr>
          <p:cNvPr id="5" name="Footer Placeholder 4">
            <a:extLst>
              <a:ext uri="{FF2B5EF4-FFF2-40B4-BE49-F238E27FC236}">
                <a16:creationId xmlns:a16="http://schemas.microsoft.com/office/drawing/2014/main" id="{4FACA691-7A6F-6C49-8CF3-07F46F9CC58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85A931-DF2C-0A48-81AD-904B404C6A3C}"/>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3501567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456C1-AE7B-8D4A-9075-09A54455C6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FC2426-C940-D44E-8782-FE6CEDE706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79AECE-C8BD-1845-9979-EC50B36D9E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134686-A80D-554D-AB98-F20C68006129}"/>
              </a:ext>
            </a:extLst>
          </p:cNvPr>
          <p:cNvSpPr>
            <a:spLocks noGrp="1"/>
          </p:cNvSpPr>
          <p:nvPr>
            <p:ph type="dt" sz="half" idx="10"/>
          </p:nvPr>
        </p:nvSpPr>
        <p:spPr/>
        <p:txBody>
          <a:bodyPr/>
          <a:lstStyle/>
          <a:p>
            <a:fld id="{BA2EFF2D-EB75-7441-83B2-DFF7D8BDD44A}" type="datetimeFigureOut">
              <a:rPr lang="en-US" smtClean="0"/>
              <a:t>5/9/19</a:t>
            </a:fld>
            <a:endParaRPr lang="en-US" dirty="0"/>
          </a:p>
        </p:txBody>
      </p:sp>
      <p:sp>
        <p:nvSpPr>
          <p:cNvPr id="6" name="Footer Placeholder 5">
            <a:extLst>
              <a:ext uri="{FF2B5EF4-FFF2-40B4-BE49-F238E27FC236}">
                <a16:creationId xmlns:a16="http://schemas.microsoft.com/office/drawing/2014/main" id="{190A9E78-F713-0641-8895-CF423FA252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6A4CFE7-70B4-7F4A-8042-ED9683952193}"/>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3848732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A719-3F91-774D-89FD-EBFE1260DB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7FB7BA-CC8B-D148-A293-D53AC3BFCF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A5FB92-CD08-3744-B2E9-5289C3850F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3F9BDE-021D-2345-8CF8-B5F8E49FA4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A99FEB-F2DB-2149-A9AF-3ADB928FFB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084779-CF8C-C149-9EF9-BD6B13FC65E1}"/>
              </a:ext>
            </a:extLst>
          </p:cNvPr>
          <p:cNvSpPr>
            <a:spLocks noGrp="1"/>
          </p:cNvSpPr>
          <p:nvPr>
            <p:ph type="dt" sz="half" idx="10"/>
          </p:nvPr>
        </p:nvSpPr>
        <p:spPr/>
        <p:txBody>
          <a:bodyPr/>
          <a:lstStyle/>
          <a:p>
            <a:fld id="{BA2EFF2D-EB75-7441-83B2-DFF7D8BDD44A}" type="datetimeFigureOut">
              <a:rPr lang="en-US" smtClean="0"/>
              <a:t>5/9/19</a:t>
            </a:fld>
            <a:endParaRPr lang="en-US" dirty="0"/>
          </a:p>
        </p:txBody>
      </p:sp>
      <p:sp>
        <p:nvSpPr>
          <p:cNvPr id="8" name="Footer Placeholder 7">
            <a:extLst>
              <a:ext uri="{FF2B5EF4-FFF2-40B4-BE49-F238E27FC236}">
                <a16:creationId xmlns:a16="http://schemas.microsoft.com/office/drawing/2014/main" id="{C073E4B5-049A-E946-8501-7952CDBADC9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14F1386-0373-BD4F-8A16-F32F7054C698}"/>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365404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569E3-5152-5B47-BFFF-AE4A32CCFE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262D7C-976B-784B-80F3-4E3C64B0F49B}"/>
              </a:ext>
            </a:extLst>
          </p:cNvPr>
          <p:cNvSpPr>
            <a:spLocks noGrp="1"/>
          </p:cNvSpPr>
          <p:nvPr>
            <p:ph type="dt" sz="half" idx="10"/>
          </p:nvPr>
        </p:nvSpPr>
        <p:spPr/>
        <p:txBody>
          <a:bodyPr/>
          <a:lstStyle/>
          <a:p>
            <a:fld id="{BA2EFF2D-EB75-7441-83B2-DFF7D8BDD44A}" type="datetimeFigureOut">
              <a:rPr lang="en-US" smtClean="0"/>
              <a:t>5/9/19</a:t>
            </a:fld>
            <a:endParaRPr lang="en-US" dirty="0"/>
          </a:p>
        </p:txBody>
      </p:sp>
      <p:sp>
        <p:nvSpPr>
          <p:cNvPr id="4" name="Footer Placeholder 3">
            <a:extLst>
              <a:ext uri="{FF2B5EF4-FFF2-40B4-BE49-F238E27FC236}">
                <a16:creationId xmlns:a16="http://schemas.microsoft.com/office/drawing/2014/main" id="{00CBFA56-4D75-FC4A-AE8F-537E9D2CE69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31DA933-B493-D243-80C6-C8A7194B3AA1}"/>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3285099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07A748-1734-8C40-8732-185A0AD4A46C}"/>
              </a:ext>
            </a:extLst>
          </p:cNvPr>
          <p:cNvSpPr>
            <a:spLocks noGrp="1"/>
          </p:cNvSpPr>
          <p:nvPr>
            <p:ph type="dt" sz="half" idx="10"/>
          </p:nvPr>
        </p:nvSpPr>
        <p:spPr/>
        <p:txBody>
          <a:bodyPr/>
          <a:lstStyle/>
          <a:p>
            <a:fld id="{BA2EFF2D-EB75-7441-83B2-DFF7D8BDD44A}" type="datetimeFigureOut">
              <a:rPr lang="en-US" smtClean="0"/>
              <a:t>5/9/19</a:t>
            </a:fld>
            <a:endParaRPr lang="en-US" dirty="0"/>
          </a:p>
        </p:txBody>
      </p:sp>
      <p:sp>
        <p:nvSpPr>
          <p:cNvPr id="3" name="Footer Placeholder 2">
            <a:extLst>
              <a:ext uri="{FF2B5EF4-FFF2-40B4-BE49-F238E27FC236}">
                <a16:creationId xmlns:a16="http://schemas.microsoft.com/office/drawing/2014/main" id="{C0110735-14C7-3B41-9554-7A2044EB247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3DB3BA0-8FD3-7D4F-B452-CC840603668D}"/>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2964737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967B-8021-B244-AE54-B6C3FD66C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5DCC87-8D87-5E4F-B4E9-656BAB3855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1A71B8-0368-6A4E-B3A9-C809E0C36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A3C3F-39E6-4C40-8D6E-BD615A1D0206}"/>
              </a:ext>
            </a:extLst>
          </p:cNvPr>
          <p:cNvSpPr>
            <a:spLocks noGrp="1"/>
          </p:cNvSpPr>
          <p:nvPr>
            <p:ph type="dt" sz="half" idx="10"/>
          </p:nvPr>
        </p:nvSpPr>
        <p:spPr/>
        <p:txBody>
          <a:bodyPr/>
          <a:lstStyle/>
          <a:p>
            <a:fld id="{BA2EFF2D-EB75-7441-83B2-DFF7D8BDD44A}" type="datetimeFigureOut">
              <a:rPr lang="en-US" smtClean="0"/>
              <a:t>5/9/19</a:t>
            </a:fld>
            <a:endParaRPr lang="en-US" dirty="0"/>
          </a:p>
        </p:txBody>
      </p:sp>
      <p:sp>
        <p:nvSpPr>
          <p:cNvPr id="6" name="Footer Placeholder 5">
            <a:extLst>
              <a:ext uri="{FF2B5EF4-FFF2-40B4-BE49-F238E27FC236}">
                <a16:creationId xmlns:a16="http://schemas.microsoft.com/office/drawing/2014/main" id="{39909781-3563-1540-9EC1-17D986B3BCB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FA5B26-849E-2640-80C1-F023B407044A}"/>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97232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884D-6A39-A04B-BDDA-A2EB3B8EA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C81BCB-350E-984F-9017-6A6E5F770E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FAB9C68-5F25-B048-95AD-30E7DB98F2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BFFC-02AF-4745-ACC9-58304C4F4456}"/>
              </a:ext>
            </a:extLst>
          </p:cNvPr>
          <p:cNvSpPr>
            <a:spLocks noGrp="1"/>
          </p:cNvSpPr>
          <p:nvPr>
            <p:ph type="dt" sz="half" idx="10"/>
          </p:nvPr>
        </p:nvSpPr>
        <p:spPr/>
        <p:txBody>
          <a:bodyPr/>
          <a:lstStyle/>
          <a:p>
            <a:fld id="{BA2EFF2D-EB75-7441-83B2-DFF7D8BDD44A}" type="datetimeFigureOut">
              <a:rPr lang="en-US" smtClean="0"/>
              <a:t>5/9/19</a:t>
            </a:fld>
            <a:endParaRPr lang="en-US" dirty="0"/>
          </a:p>
        </p:txBody>
      </p:sp>
      <p:sp>
        <p:nvSpPr>
          <p:cNvPr id="6" name="Footer Placeholder 5">
            <a:extLst>
              <a:ext uri="{FF2B5EF4-FFF2-40B4-BE49-F238E27FC236}">
                <a16:creationId xmlns:a16="http://schemas.microsoft.com/office/drawing/2014/main" id="{317E0B27-02F2-C94D-B93E-88F168A11E1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02BD6E-F1AB-3D45-9BD7-F5E582220CF1}"/>
              </a:ext>
            </a:extLst>
          </p:cNvPr>
          <p:cNvSpPr>
            <a:spLocks noGrp="1"/>
          </p:cNvSpPr>
          <p:nvPr>
            <p:ph type="sldNum" sz="quarter" idx="12"/>
          </p:nvPr>
        </p:nvSpPr>
        <p:spPr/>
        <p:txBody>
          <a:bodyPr/>
          <a:lstStyle/>
          <a:p>
            <a:fld id="{A4154294-A196-234D-BC60-DB0480EF5183}" type="slidenum">
              <a:rPr lang="en-US" smtClean="0"/>
              <a:t>‹#›</a:t>
            </a:fld>
            <a:endParaRPr lang="en-US" dirty="0"/>
          </a:p>
        </p:txBody>
      </p:sp>
    </p:spTree>
    <p:extLst>
      <p:ext uri="{BB962C8B-B14F-4D97-AF65-F5344CB8AC3E}">
        <p14:creationId xmlns:p14="http://schemas.microsoft.com/office/powerpoint/2010/main" val="2633875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CD0A73-FA53-1743-AD59-4DA25F1DBF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F8FD05-BC70-304B-B519-3757D2E1EB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88222-67F2-8D4B-B15C-7DC5A131BD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EFF2D-EB75-7441-83B2-DFF7D8BDD44A}" type="datetimeFigureOut">
              <a:rPr lang="en-US" smtClean="0"/>
              <a:t>5/9/19</a:t>
            </a:fld>
            <a:endParaRPr lang="en-US" dirty="0"/>
          </a:p>
        </p:txBody>
      </p:sp>
      <p:sp>
        <p:nvSpPr>
          <p:cNvPr id="5" name="Footer Placeholder 4">
            <a:extLst>
              <a:ext uri="{FF2B5EF4-FFF2-40B4-BE49-F238E27FC236}">
                <a16:creationId xmlns:a16="http://schemas.microsoft.com/office/drawing/2014/main" id="{9ED2140B-BE43-6B43-80DE-813F5D70E3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030E3EB-14FF-334E-9F9C-59C2CE3959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54294-A196-234D-BC60-DB0480EF5183}" type="slidenum">
              <a:rPr lang="en-US" smtClean="0"/>
              <a:t>‹#›</a:t>
            </a:fld>
            <a:endParaRPr lang="en-US" dirty="0"/>
          </a:p>
        </p:txBody>
      </p:sp>
    </p:spTree>
    <p:extLst>
      <p:ext uri="{BB962C8B-B14F-4D97-AF65-F5344CB8AC3E}">
        <p14:creationId xmlns:p14="http://schemas.microsoft.com/office/powerpoint/2010/main" val="3026584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mcfedries.com/books/book.php?title=excel-data-analysis-f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excel-easy.com/data-analysis/analysis-toolpak.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coursera.org/specializations/business-statistics-analysis"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508E-F1DA-5145-B7EB-73ED8DA6CA17}"/>
              </a:ext>
            </a:extLst>
          </p:cNvPr>
          <p:cNvSpPr>
            <a:spLocks noGrp="1"/>
          </p:cNvSpPr>
          <p:nvPr>
            <p:ph type="ctrTitle"/>
          </p:nvPr>
        </p:nvSpPr>
        <p:spPr>
          <a:xfrm>
            <a:off x="1524000" y="0"/>
            <a:ext cx="9144000" cy="1859650"/>
          </a:xfrm>
        </p:spPr>
        <p:txBody>
          <a:bodyPr>
            <a:normAutofit/>
          </a:bodyPr>
          <a:lstStyle/>
          <a:p>
            <a:r>
              <a:rPr lang="en-US" b="1" dirty="0">
                <a:solidFill>
                  <a:srgbClr val="FF0000"/>
                </a:solidFill>
                <a:latin typeface="+mn-lt"/>
              </a:rPr>
              <a:t>Excel Data Analysis</a:t>
            </a:r>
            <a:br>
              <a:rPr lang="en-US" b="1" dirty="0">
                <a:solidFill>
                  <a:srgbClr val="FF0000"/>
                </a:solidFill>
                <a:latin typeface="+mn-lt"/>
              </a:rPr>
            </a:br>
            <a:r>
              <a:rPr lang="en-US" b="1" dirty="0">
                <a:solidFill>
                  <a:srgbClr val="FF0000"/>
                </a:solidFill>
                <a:latin typeface="+mn-lt"/>
              </a:rPr>
              <a:t>for dummies</a:t>
            </a:r>
          </a:p>
        </p:txBody>
      </p:sp>
      <p:sp>
        <p:nvSpPr>
          <p:cNvPr id="3" name="Subtitle 2">
            <a:extLst>
              <a:ext uri="{FF2B5EF4-FFF2-40B4-BE49-F238E27FC236}">
                <a16:creationId xmlns:a16="http://schemas.microsoft.com/office/drawing/2014/main" id="{BAECCBDA-481D-7B4E-AC08-6BFE05528397}"/>
              </a:ext>
            </a:extLst>
          </p:cNvPr>
          <p:cNvSpPr>
            <a:spLocks noGrp="1"/>
          </p:cNvSpPr>
          <p:nvPr>
            <p:ph type="subTitle" idx="1"/>
          </p:nvPr>
        </p:nvSpPr>
        <p:spPr>
          <a:xfrm>
            <a:off x="1173892" y="1770128"/>
            <a:ext cx="9844216" cy="281094"/>
          </a:xfrm>
        </p:spPr>
        <p:txBody>
          <a:bodyPr>
            <a:normAutofit fontScale="92500" lnSpcReduction="10000"/>
          </a:bodyPr>
          <a:lstStyle/>
          <a:p>
            <a:r>
              <a:rPr lang="en-US" sz="1600" dirty="0">
                <a:hlinkClick r:id="rId2"/>
              </a:rPr>
              <a:t>https://www.mcfedries.com/books/book.php?title=excel-data-analysis-fd</a:t>
            </a:r>
            <a:r>
              <a:rPr lang="en-US" sz="1600" dirty="0"/>
              <a:t> </a:t>
            </a:r>
          </a:p>
        </p:txBody>
      </p:sp>
      <p:sp>
        <p:nvSpPr>
          <p:cNvPr id="4" name="Subtitle 2">
            <a:extLst>
              <a:ext uri="{FF2B5EF4-FFF2-40B4-BE49-F238E27FC236}">
                <a16:creationId xmlns:a16="http://schemas.microsoft.com/office/drawing/2014/main" id="{E72441B3-E60E-944B-AD0C-C079FED42C21}"/>
              </a:ext>
            </a:extLst>
          </p:cNvPr>
          <p:cNvSpPr txBox="1">
            <a:spLocks/>
          </p:cNvSpPr>
          <p:nvPr/>
        </p:nvSpPr>
        <p:spPr>
          <a:xfrm>
            <a:off x="0" y="0"/>
            <a:ext cx="9844216" cy="4756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002060"/>
                </a:solidFill>
              </a:rPr>
              <a:t>Studying Note</a:t>
            </a:r>
          </a:p>
        </p:txBody>
      </p:sp>
      <p:pic>
        <p:nvPicPr>
          <p:cNvPr id="6" name="Picture 5">
            <a:extLst>
              <a:ext uri="{FF2B5EF4-FFF2-40B4-BE49-F238E27FC236}">
                <a16:creationId xmlns:a16="http://schemas.microsoft.com/office/drawing/2014/main" id="{C146BD41-F902-144F-9444-ED14BE0798EE}"/>
              </a:ext>
            </a:extLst>
          </p:cNvPr>
          <p:cNvPicPr>
            <a:picLocks noChangeAspect="1"/>
          </p:cNvPicPr>
          <p:nvPr/>
        </p:nvPicPr>
        <p:blipFill>
          <a:blip r:embed="rId3"/>
          <a:stretch>
            <a:fillRect/>
          </a:stretch>
        </p:blipFill>
        <p:spPr>
          <a:xfrm>
            <a:off x="2756223" y="2184036"/>
            <a:ext cx="7372203" cy="4673964"/>
          </a:xfrm>
          <a:prstGeom prst="rect">
            <a:avLst/>
          </a:prstGeom>
          <a:ln>
            <a:solidFill>
              <a:schemeClr val="accent1"/>
            </a:solidFill>
          </a:ln>
        </p:spPr>
      </p:pic>
      <p:cxnSp>
        <p:nvCxnSpPr>
          <p:cNvPr id="8" name="Straight Arrow Connector 7">
            <a:extLst>
              <a:ext uri="{FF2B5EF4-FFF2-40B4-BE49-F238E27FC236}">
                <a16:creationId xmlns:a16="http://schemas.microsoft.com/office/drawing/2014/main" id="{818A8ACA-8E2E-174E-83B2-CB87B6410020}"/>
              </a:ext>
            </a:extLst>
          </p:cNvPr>
          <p:cNvCxnSpPr/>
          <p:nvPr/>
        </p:nvCxnSpPr>
        <p:spPr>
          <a:xfrm flipH="1">
            <a:off x="8452026" y="6363730"/>
            <a:ext cx="2100649" cy="4077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A3C6887-FC6F-DF42-9852-74146C64045B}"/>
              </a:ext>
            </a:extLst>
          </p:cNvPr>
          <p:cNvSpPr/>
          <p:nvPr/>
        </p:nvSpPr>
        <p:spPr>
          <a:xfrm>
            <a:off x="10610340" y="5848173"/>
            <a:ext cx="1536356" cy="923330"/>
          </a:xfrm>
          <a:prstGeom prst="rect">
            <a:avLst/>
          </a:prstGeom>
        </p:spPr>
        <p:txBody>
          <a:bodyPr wrap="square">
            <a:spAutoFit/>
          </a:bodyPr>
          <a:lstStyle/>
          <a:p>
            <a:r>
              <a:rPr lang="en-US" dirty="0">
                <a:solidFill>
                  <a:srgbClr val="FF0000"/>
                </a:solidFill>
              </a:rPr>
              <a:t>Click here to download the practice data</a:t>
            </a:r>
          </a:p>
        </p:txBody>
      </p:sp>
    </p:spTree>
    <p:extLst>
      <p:ext uri="{BB962C8B-B14F-4D97-AF65-F5344CB8AC3E}">
        <p14:creationId xmlns:p14="http://schemas.microsoft.com/office/powerpoint/2010/main" val="2929469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8 Performing PivotTable Calculations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1" y="712334"/>
            <a:ext cx="12191999" cy="6127409"/>
          </a:xfrm>
        </p:spPr>
        <p:txBody>
          <a:bodyPr>
            <a:normAutofit fontScale="92500" lnSpcReduction="10000"/>
          </a:bodyPr>
          <a:lstStyle/>
          <a:p>
            <a:pPr>
              <a:lnSpc>
                <a:spcPct val="100000"/>
              </a:lnSpc>
              <a:buFont typeface="Wingdings" pitchFamily="2" charset="2"/>
              <a:buChar char="Ø"/>
            </a:pPr>
            <a:r>
              <a:rPr lang="en-US" sz="1700" b="1" u="sng" dirty="0">
                <a:solidFill>
                  <a:srgbClr val="0432FF"/>
                </a:solidFill>
              </a:rPr>
              <a:t>Running total summary calculation: show the cumulative sum of the values that appear in a given set of data.</a:t>
            </a:r>
          </a:p>
          <a:p>
            <a:pPr lvl="1">
              <a:lnSpc>
                <a:spcPct val="100000"/>
              </a:lnSpc>
            </a:pPr>
            <a:r>
              <a:rPr lang="en-US" sz="1700" b="1" u="sng" dirty="0"/>
              <a:t>Most running totals accumulate over a period of time.</a:t>
            </a:r>
          </a:p>
          <a:p>
            <a:pPr lvl="1">
              <a:lnSpc>
                <a:spcPct val="100000"/>
              </a:lnSpc>
            </a:pPr>
            <a:r>
              <a:rPr lang="en-US" sz="1700" b="1" u="sng" dirty="0"/>
              <a:t>Running Total applies to not just the Sum calculation but also related calculations, such as Count and Average.</a:t>
            </a:r>
          </a:p>
          <a:p>
            <a:pPr lvl="1">
              <a:lnSpc>
                <a:spcPct val="100000"/>
              </a:lnSpc>
            </a:pPr>
            <a:r>
              <a:rPr lang="en-US" sz="1700" b="1" u="sng" dirty="0">
                <a:solidFill>
                  <a:srgbClr val="0432FF"/>
                </a:solidFill>
              </a:rPr>
              <a:t>Running total in</a:t>
            </a:r>
          </a:p>
          <a:p>
            <a:pPr lvl="1">
              <a:lnSpc>
                <a:spcPct val="100000"/>
              </a:lnSpc>
            </a:pPr>
            <a:r>
              <a:rPr lang="en-US" sz="1700" b="1" u="sng" dirty="0">
                <a:solidFill>
                  <a:srgbClr val="0432FF"/>
                </a:solidFill>
              </a:rPr>
              <a:t>% running total in</a:t>
            </a:r>
          </a:p>
          <a:p>
            <a:pPr>
              <a:lnSpc>
                <a:spcPct val="100000"/>
              </a:lnSpc>
              <a:buFont typeface="Wingdings" pitchFamily="2" charset="2"/>
              <a:buChar char="Ø"/>
            </a:pPr>
            <a:r>
              <a:rPr lang="en-US" sz="1700" b="1" u="sng" dirty="0">
                <a:solidFill>
                  <a:srgbClr val="0432FF"/>
                </a:solidFill>
              </a:rPr>
              <a:t>Index </a:t>
            </a:r>
            <a:r>
              <a:rPr lang="en-US" sz="1700" b="1" dirty="0"/>
              <a:t>summary calculation:</a:t>
            </a:r>
            <a:endParaRPr lang="en-US" sz="1700" b="1" dirty="0">
              <a:solidFill>
                <a:srgbClr val="FF0000"/>
              </a:solidFill>
            </a:endParaRPr>
          </a:p>
          <a:p>
            <a:pPr lvl="1">
              <a:lnSpc>
                <a:spcPct val="100000"/>
              </a:lnSpc>
            </a:pPr>
            <a:r>
              <a:rPr lang="en-US" sz="1700" b="1" dirty="0">
                <a:solidFill>
                  <a:srgbClr val="FF0000"/>
                </a:solidFill>
              </a:rPr>
              <a:t>determining the relative importance of the results</a:t>
            </a:r>
          </a:p>
          <a:p>
            <a:pPr lvl="1">
              <a:lnSpc>
                <a:spcPct val="100000"/>
              </a:lnSpc>
            </a:pPr>
            <a:r>
              <a:rPr lang="en-US" sz="1700" b="1" dirty="0">
                <a:solidFill>
                  <a:srgbClr val="FF0000"/>
                </a:solidFill>
              </a:rPr>
              <a:t>Index calculation determines the weighted average of each cell in the PivotTable results, where the average taking into account the relative importance of each value.</a:t>
            </a:r>
          </a:p>
          <a:p>
            <a:pPr lvl="1">
              <a:lnSpc>
                <a:spcPct val="100000"/>
              </a:lnSpc>
            </a:pPr>
            <a:r>
              <a:rPr lang="en-US" sz="1700" b="1" dirty="0">
                <a:solidFill>
                  <a:srgbClr val="FF0000"/>
                </a:solidFill>
              </a:rPr>
              <a:t>(Cell value) * (Grand Total) / (Row Total) * (Column Total)</a:t>
            </a:r>
            <a:endParaRPr lang="en-US" sz="1700" b="1" dirty="0">
              <a:solidFill>
                <a:srgbClr val="0432FF"/>
              </a:solidFill>
            </a:endParaRPr>
          </a:p>
          <a:p>
            <a:pPr marL="514350" indent="-514350">
              <a:lnSpc>
                <a:spcPct val="100000"/>
              </a:lnSpc>
              <a:buFont typeface="+mj-lt"/>
              <a:buAutoNum type="romanUcPeriod" startAt="3"/>
            </a:pPr>
            <a:r>
              <a:rPr lang="en-US" sz="1900" b="1" dirty="0">
                <a:solidFill>
                  <a:srgbClr val="0432FF"/>
                </a:solidFill>
                <a:highlight>
                  <a:srgbClr val="FFFF00"/>
                </a:highlight>
              </a:rPr>
              <a:t>Custom Calculations</a:t>
            </a:r>
            <a:endParaRPr lang="en-US" sz="1900" b="1" dirty="0">
              <a:solidFill>
                <a:srgbClr val="FF0000"/>
              </a:solidFill>
              <a:highlight>
                <a:srgbClr val="FFFF00"/>
              </a:highlight>
            </a:endParaRPr>
          </a:p>
          <a:p>
            <a:pPr lvl="1">
              <a:lnSpc>
                <a:spcPct val="100000"/>
              </a:lnSpc>
            </a:pPr>
            <a:r>
              <a:rPr lang="en-US" sz="1600" b="1" u="sng" dirty="0">
                <a:solidFill>
                  <a:srgbClr val="0432FF"/>
                </a:solidFill>
              </a:rPr>
              <a:t>Inserting a Custom Calculated Field</a:t>
            </a:r>
          </a:p>
          <a:p>
            <a:pPr lvl="2">
              <a:lnSpc>
                <a:spcPct val="100000"/>
              </a:lnSpc>
            </a:pPr>
            <a:r>
              <a:rPr lang="en-US" sz="1600" b="1" u="sng" dirty="0"/>
              <a:t>Be careful the </a:t>
            </a:r>
            <a:r>
              <a:rPr lang="en-US" sz="1600" b="1" u="sng" dirty="0">
                <a:solidFill>
                  <a:srgbClr val="FF0000"/>
                </a:solidFill>
              </a:rPr>
              <a:t>Grand Total value is often inaccurate</a:t>
            </a:r>
          </a:p>
          <a:p>
            <a:pPr lvl="1">
              <a:lnSpc>
                <a:spcPct val="100000"/>
              </a:lnSpc>
            </a:pPr>
            <a:r>
              <a:rPr lang="en-US" sz="1600" b="1" u="sng" dirty="0">
                <a:solidFill>
                  <a:srgbClr val="0432FF"/>
                </a:solidFill>
              </a:rPr>
              <a:t>Inserting a Custom Calculated Item</a:t>
            </a:r>
          </a:p>
          <a:p>
            <a:pPr>
              <a:lnSpc>
                <a:spcPct val="100000"/>
              </a:lnSpc>
              <a:buFont typeface="Wingdings" pitchFamily="2" charset="2"/>
              <a:buChar char="Ø"/>
            </a:pPr>
            <a:r>
              <a:rPr lang="en-US" sz="1700" b="1" u="sng" dirty="0">
                <a:solidFill>
                  <a:srgbClr val="0432FF"/>
                </a:solidFill>
              </a:rPr>
              <a:t>Custom Calculation Limitations</a:t>
            </a:r>
          </a:p>
          <a:p>
            <a:pPr lvl="1">
              <a:lnSpc>
                <a:spcPct val="100000"/>
              </a:lnSpc>
            </a:pPr>
            <a:r>
              <a:rPr lang="en-US" sz="1400" dirty="0"/>
              <a:t>You can’t use a cell reference, range address, or range name as an operand in a custom calculation formula.</a:t>
            </a:r>
          </a:p>
          <a:p>
            <a:pPr lvl="1">
              <a:lnSpc>
                <a:spcPct val="100000"/>
              </a:lnSpc>
            </a:pPr>
            <a:r>
              <a:rPr lang="en-US" sz="1400" dirty="0"/>
              <a:t>You can’t use any worksheet functions that requires a cell reference, range or defined name in a custom calculation formula.</a:t>
            </a:r>
          </a:p>
          <a:p>
            <a:pPr lvl="1">
              <a:lnSpc>
                <a:spcPct val="100000"/>
              </a:lnSpc>
            </a:pPr>
            <a:r>
              <a:rPr lang="en-US" sz="1400" dirty="0"/>
              <a:t>You can’t use the PivotTable’s subtotals, row totals, columns totals, or grand total as an operand in a custom calculation formula.</a:t>
            </a:r>
          </a:p>
          <a:p>
            <a:pPr marL="514350" indent="-514350">
              <a:lnSpc>
                <a:spcPct val="100000"/>
              </a:lnSpc>
              <a:buFont typeface="+mj-lt"/>
              <a:buAutoNum type="romanUcPeriod" startAt="4"/>
            </a:pPr>
            <a:r>
              <a:rPr lang="en-US" sz="1900" b="1" dirty="0">
                <a:solidFill>
                  <a:srgbClr val="0432FF"/>
                </a:solidFill>
                <a:highlight>
                  <a:srgbClr val="FFFF00"/>
                </a:highlight>
              </a:rPr>
              <a:t>PivotTable Subtotals</a:t>
            </a:r>
            <a:endParaRPr lang="en-US" sz="1900" b="1" dirty="0">
              <a:solidFill>
                <a:srgbClr val="FF0000"/>
              </a:solidFill>
              <a:highlight>
                <a:srgbClr val="FFFF00"/>
              </a:highlight>
            </a:endParaRPr>
          </a:p>
          <a:p>
            <a:pPr lvl="1">
              <a:lnSpc>
                <a:spcPct val="100000"/>
              </a:lnSpc>
            </a:pPr>
            <a:r>
              <a:rPr lang="en-US" sz="1400" b="1" u="sng" dirty="0">
                <a:solidFill>
                  <a:srgbClr val="0432FF"/>
                </a:solidFill>
              </a:rPr>
              <a:t>Turning off subtotals for a field</a:t>
            </a:r>
          </a:p>
          <a:p>
            <a:pPr lvl="1">
              <a:lnSpc>
                <a:spcPct val="100000"/>
              </a:lnSpc>
            </a:pPr>
            <a:r>
              <a:rPr lang="en-US" sz="1400" b="1" u="sng" dirty="0">
                <a:solidFill>
                  <a:srgbClr val="0432FF"/>
                </a:solidFill>
              </a:rPr>
              <a:t>Displaying multiple subtotals for a field</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Tree>
    <p:extLst>
      <p:ext uri="{BB962C8B-B14F-4D97-AF65-F5344CB8AC3E}">
        <p14:creationId xmlns:p14="http://schemas.microsoft.com/office/powerpoint/2010/main" val="214987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9 Building PivotCharts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1" y="712335"/>
            <a:ext cx="12191999" cy="4316866"/>
          </a:xfrm>
        </p:spPr>
        <p:txBody>
          <a:bodyPr>
            <a:normAutofit/>
          </a:bodyPr>
          <a:lstStyle/>
          <a:p>
            <a:pPr>
              <a:lnSpc>
                <a:spcPct val="100000"/>
              </a:lnSpc>
              <a:buFont typeface="Wingdings" pitchFamily="2" charset="2"/>
              <a:buChar char="Ø"/>
            </a:pPr>
            <a:r>
              <a:rPr lang="en-US" sz="1800" b="1" dirty="0">
                <a:solidFill>
                  <a:srgbClr val="0432FF"/>
                </a:solidFill>
              </a:rPr>
              <a:t>PivotChart</a:t>
            </a:r>
            <a:endParaRPr lang="en-US" sz="1800" b="1" dirty="0">
              <a:solidFill>
                <a:srgbClr val="FF0000"/>
              </a:solidFill>
            </a:endParaRPr>
          </a:p>
          <a:p>
            <a:pPr lvl="1">
              <a:lnSpc>
                <a:spcPct val="100000"/>
              </a:lnSpc>
            </a:pPr>
            <a:r>
              <a:rPr lang="en-US" sz="1600" b="1" dirty="0">
                <a:solidFill>
                  <a:srgbClr val="0432FF"/>
                </a:solidFill>
              </a:rPr>
              <a:t>Chart Categories (X-axis)</a:t>
            </a:r>
            <a:r>
              <a:rPr lang="en-US" sz="1600" dirty="0"/>
              <a:t>: It automatically groups large amounts of data.</a:t>
            </a:r>
          </a:p>
          <a:p>
            <a:pPr lvl="1">
              <a:lnSpc>
                <a:spcPct val="100000"/>
              </a:lnSpc>
            </a:pPr>
            <a:r>
              <a:rPr lang="en-US" sz="1600" b="1" dirty="0">
                <a:solidFill>
                  <a:srgbClr val="0432FF"/>
                </a:solidFill>
              </a:rPr>
              <a:t>Chart Data Series: </a:t>
            </a:r>
            <a:r>
              <a:rPr lang="en-US" sz="1600" dirty="0"/>
              <a:t>One can break down the data in terms of a second field.</a:t>
            </a:r>
          </a:p>
          <a:p>
            <a:pPr lvl="1">
              <a:lnSpc>
                <a:spcPct val="100000"/>
              </a:lnSpc>
            </a:pPr>
            <a:r>
              <a:rPr lang="en-US" sz="1600" b="1" dirty="0">
                <a:solidFill>
                  <a:srgbClr val="0432FF"/>
                </a:solidFill>
              </a:rPr>
              <a:t>Chart Values (Y-axis):</a:t>
            </a:r>
            <a:r>
              <a:rPr lang="en-US" sz="1600" dirty="0"/>
              <a:t> Equivalent of a value field in a PivotTable.</a:t>
            </a:r>
          </a:p>
          <a:p>
            <a:pPr lvl="1">
              <a:lnSpc>
                <a:spcPct val="100000"/>
              </a:lnSpc>
            </a:pPr>
            <a:r>
              <a:rPr lang="en-US" sz="1600" b="1" dirty="0">
                <a:solidFill>
                  <a:srgbClr val="0432FF"/>
                </a:solidFill>
              </a:rPr>
              <a:t>Dynamic PivotChart: </a:t>
            </a:r>
            <a:r>
              <a:rPr lang="en-US" sz="1600" dirty="0"/>
              <a:t>One can reconfigure as needed</a:t>
            </a:r>
          </a:p>
          <a:p>
            <a:pPr lvl="1">
              <a:lnSpc>
                <a:spcPct val="100000"/>
              </a:lnSpc>
            </a:pPr>
            <a:r>
              <a:rPr lang="en-US" sz="1600" b="1" dirty="0">
                <a:solidFill>
                  <a:srgbClr val="0432FF"/>
                </a:solidFill>
              </a:rPr>
              <a:t>Filtering: </a:t>
            </a:r>
            <a:r>
              <a:rPr lang="en-US" sz="1600" dirty="0"/>
              <a:t>Used to filter the chart results.</a:t>
            </a:r>
          </a:p>
          <a:p>
            <a:pPr>
              <a:lnSpc>
                <a:spcPct val="100000"/>
              </a:lnSpc>
              <a:buFont typeface="Wingdings" pitchFamily="2" charset="2"/>
              <a:buChar char="Ø"/>
            </a:pPr>
            <a:r>
              <a:rPr lang="en-US" sz="2000" b="1" dirty="0">
                <a:solidFill>
                  <a:srgbClr val="0432FF"/>
                </a:solidFill>
              </a:rPr>
              <a:t> Limitations of PivotChart</a:t>
            </a:r>
          </a:p>
          <a:p>
            <a:pPr lvl="1">
              <a:lnSpc>
                <a:spcPct val="100000"/>
              </a:lnSpc>
            </a:pPr>
            <a:r>
              <a:rPr lang="en-US" sz="1600" dirty="0"/>
              <a:t>Three chart types (</a:t>
            </a:r>
            <a:r>
              <a:rPr lang="en-US" sz="1600" b="1" dirty="0">
                <a:solidFill>
                  <a:srgbClr val="0432FF"/>
                </a:solidFill>
              </a:rPr>
              <a:t>Bubble, XY Scatter, Stock</a:t>
            </a:r>
            <a:r>
              <a:rPr lang="en-US" sz="1600" dirty="0"/>
              <a:t>) can’t apply to a PivotChart.</a:t>
            </a:r>
          </a:p>
          <a:p>
            <a:pPr lvl="1">
              <a:lnSpc>
                <a:spcPct val="100000"/>
              </a:lnSpc>
            </a:pPr>
            <a:r>
              <a:rPr lang="en-US" sz="1600" dirty="0"/>
              <a:t>Adding , removing and pivoting fields have </a:t>
            </a:r>
            <a:r>
              <a:rPr lang="en-US" sz="1600" b="1" dirty="0">
                <a:solidFill>
                  <a:srgbClr val="0432FF"/>
                </a:solidFill>
              </a:rPr>
              <a:t>to use the underlying PivotTable.</a:t>
            </a:r>
          </a:p>
          <a:p>
            <a:pPr>
              <a:lnSpc>
                <a:spcPct val="100000"/>
              </a:lnSpc>
              <a:buFont typeface="Wingdings" pitchFamily="2" charset="2"/>
              <a:buChar char="Ø"/>
            </a:pPr>
            <a:r>
              <a:rPr lang="en-US" sz="2000" b="1" dirty="0">
                <a:solidFill>
                  <a:srgbClr val="0432FF"/>
                </a:solidFill>
              </a:rPr>
              <a:t> Creating a PivotChart</a:t>
            </a:r>
          </a:p>
          <a:p>
            <a:pPr lvl="1">
              <a:lnSpc>
                <a:spcPct val="100000"/>
              </a:lnSpc>
            </a:pPr>
            <a:r>
              <a:rPr lang="en-US" sz="1600" dirty="0"/>
              <a:t>Creating a PivotChart </a:t>
            </a:r>
            <a:r>
              <a:rPr lang="en-US" sz="1600" b="1" dirty="0">
                <a:solidFill>
                  <a:srgbClr val="FF0000"/>
                </a:solidFill>
              </a:rPr>
              <a:t>from a PivotTable:  </a:t>
            </a:r>
            <a:r>
              <a:rPr lang="en-US" sz="1600" b="1" dirty="0">
                <a:solidFill>
                  <a:srgbClr val="00B050"/>
                </a:solidFill>
              </a:rPr>
              <a:t>select any cell in the PivotTable ➮ Press F11</a:t>
            </a:r>
          </a:p>
          <a:p>
            <a:pPr lvl="1">
              <a:lnSpc>
                <a:spcPct val="100000"/>
              </a:lnSpc>
            </a:pPr>
            <a:r>
              <a:rPr lang="en-US" sz="1600" b="1" dirty="0">
                <a:solidFill>
                  <a:srgbClr val="FF0000"/>
                </a:solidFill>
              </a:rPr>
              <a:t>Embedding </a:t>
            </a:r>
            <a:r>
              <a:rPr lang="en-US" sz="1600" dirty="0"/>
              <a:t>a PivotChart on a PivotTable’s </a:t>
            </a:r>
            <a:r>
              <a:rPr lang="en-US" sz="1600" b="1" dirty="0">
                <a:solidFill>
                  <a:srgbClr val="FF0000"/>
                </a:solidFill>
              </a:rPr>
              <a:t>worksheet</a:t>
            </a:r>
          </a:p>
          <a:p>
            <a:pPr lvl="1">
              <a:lnSpc>
                <a:spcPct val="100000"/>
              </a:lnSpc>
            </a:pPr>
            <a:r>
              <a:rPr lang="en-US" sz="1600" dirty="0"/>
              <a:t>Creating a PivotChart </a:t>
            </a:r>
            <a:r>
              <a:rPr lang="en-US" sz="1600" b="1" dirty="0">
                <a:solidFill>
                  <a:srgbClr val="FF0000"/>
                </a:solidFill>
              </a:rPr>
              <a:t>from an Excel table</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4" name="Rectangle 3">
            <a:extLst>
              <a:ext uri="{FF2B5EF4-FFF2-40B4-BE49-F238E27FC236}">
                <a16:creationId xmlns:a16="http://schemas.microsoft.com/office/drawing/2014/main" id="{880A7BA6-9FA7-1F49-91FE-2B6D8F4718EB}"/>
              </a:ext>
            </a:extLst>
          </p:cNvPr>
          <p:cNvSpPr/>
          <p:nvPr/>
        </p:nvSpPr>
        <p:spPr>
          <a:xfrm>
            <a:off x="0" y="5186626"/>
            <a:ext cx="5230906" cy="1384995"/>
          </a:xfrm>
          <a:prstGeom prst="rect">
            <a:avLst/>
          </a:prstGeom>
        </p:spPr>
        <p:txBody>
          <a:bodyPr wrap="square">
            <a:spAutoFit/>
          </a:bodyPr>
          <a:lstStyle/>
          <a:p>
            <a:pPr>
              <a:lnSpc>
                <a:spcPct val="100000"/>
              </a:lnSpc>
              <a:buFont typeface="Wingdings" pitchFamily="2" charset="2"/>
              <a:buChar char="Ø"/>
            </a:pPr>
            <a:r>
              <a:rPr lang="en-US" sz="2000" b="1" dirty="0">
                <a:solidFill>
                  <a:srgbClr val="0432FF"/>
                </a:solidFill>
              </a:rPr>
              <a:t>Working with PivotChart</a:t>
            </a:r>
          </a:p>
          <a:p>
            <a:pPr marL="800100" lvl="1" indent="-342900">
              <a:lnSpc>
                <a:spcPct val="100000"/>
              </a:lnSpc>
              <a:buFont typeface="+mj-lt"/>
              <a:buAutoNum type="arabicPeriod"/>
            </a:pPr>
            <a:r>
              <a:rPr lang="en-US" sz="1600" b="1" dirty="0">
                <a:solidFill>
                  <a:srgbClr val="FF0000"/>
                </a:solidFill>
              </a:rPr>
              <a:t>Moving</a:t>
            </a:r>
            <a:r>
              <a:rPr lang="en-US" sz="1600" b="1" dirty="0"/>
              <a:t> a PivotChart to another sheet</a:t>
            </a:r>
          </a:p>
          <a:p>
            <a:pPr marL="800100" lvl="1" indent="-342900">
              <a:lnSpc>
                <a:spcPct val="100000"/>
              </a:lnSpc>
              <a:buFont typeface="+mj-lt"/>
              <a:buAutoNum type="arabicPeriod"/>
            </a:pPr>
            <a:r>
              <a:rPr lang="en-US" sz="1600" b="1" dirty="0">
                <a:solidFill>
                  <a:srgbClr val="FF0000"/>
                </a:solidFill>
              </a:rPr>
              <a:t>Filtering</a:t>
            </a:r>
            <a:r>
              <a:rPr lang="en-US" sz="1600" b="1" dirty="0"/>
              <a:t> a PivotChart: </a:t>
            </a:r>
            <a:r>
              <a:rPr lang="en-US" sz="1600" dirty="0"/>
              <a:t>Use Slicer for mac version</a:t>
            </a:r>
          </a:p>
          <a:p>
            <a:pPr marL="800100" lvl="1" indent="-342900">
              <a:lnSpc>
                <a:spcPct val="100000"/>
              </a:lnSpc>
              <a:buFont typeface="+mj-lt"/>
              <a:buAutoNum type="arabicPeriod"/>
            </a:pPr>
            <a:r>
              <a:rPr lang="en-US" sz="1600" b="1" dirty="0">
                <a:solidFill>
                  <a:srgbClr val="FF0000"/>
                </a:solidFill>
              </a:rPr>
              <a:t>Changing</a:t>
            </a:r>
            <a:r>
              <a:rPr lang="en-US" sz="1600" b="1" dirty="0"/>
              <a:t> the PivotChart </a:t>
            </a:r>
            <a:r>
              <a:rPr lang="en-US" sz="1600" b="1" dirty="0">
                <a:solidFill>
                  <a:srgbClr val="FF0000"/>
                </a:solidFill>
              </a:rPr>
              <a:t>type</a:t>
            </a:r>
          </a:p>
          <a:p>
            <a:pPr marL="800100" lvl="1" indent="-342900">
              <a:lnSpc>
                <a:spcPct val="100000"/>
              </a:lnSpc>
              <a:buFont typeface="+mj-lt"/>
              <a:buAutoNum type="arabicPeriod"/>
            </a:pPr>
            <a:r>
              <a:rPr lang="en-US" sz="1600" b="1" dirty="0">
                <a:solidFill>
                  <a:srgbClr val="FF0000"/>
                </a:solidFill>
              </a:rPr>
              <a:t>Adding</a:t>
            </a:r>
            <a:r>
              <a:rPr lang="en-US" sz="1600" b="1" dirty="0"/>
              <a:t> data </a:t>
            </a:r>
            <a:r>
              <a:rPr lang="en-US" sz="1600" b="1" dirty="0">
                <a:solidFill>
                  <a:srgbClr val="FF0000"/>
                </a:solidFill>
              </a:rPr>
              <a:t>labels</a:t>
            </a:r>
            <a:r>
              <a:rPr lang="en-US" sz="1600" b="1" dirty="0"/>
              <a:t> to your PivotChart</a:t>
            </a:r>
          </a:p>
        </p:txBody>
      </p:sp>
      <p:sp>
        <p:nvSpPr>
          <p:cNvPr id="6" name="Rectangle 5">
            <a:extLst>
              <a:ext uri="{FF2B5EF4-FFF2-40B4-BE49-F238E27FC236}">
                <a16:creationId xmlns:a16="http://schemas.microsoft.com/office/drawing/2014/main" id="{399F0670-3627-4149-91BA-01439AE92DCA}"/>
              </a:ext>
            </a:extLst>
          </p:cNvPr>
          <p:cNvSpPr/>
          <p:nvPr/>
        </p:nvSpPr>
        <p:spPr>
          <a:xfrm>
            <a:off x="4806464" y="5186626"/>
            <a:ext cx="4806464" cy="1384995"/>
          </a:xfrm>
          <a:prstGeom prst="rect">
            <a:avLst/>
          </a:prstGeom>
        </p:spPr>
        <p:txBody>
          <a:bodyPr wrap="square">
            <a:spAutoFit/>
          </a:bodyPr>
          <a:lstStyle/>
          <a:p>
            <a:pPr>
              <a:lnSpc>
                <a:spcPct val="100000"/>
              </a:lnSpc>
              <a:buFont typeface="Wingdings" pitchFamily="2" charset="2"/>
              <a:buChar char="Ø"/>
            </a:pPr>
            <a:r>
              <a:rPr lang="en-US" sz="2000" b="1" dirty="0">
                <a:solidFill>
                  <a:srgbClr val="0432FF"/>
                </a:solidFill>
              </a:rPr>
              <a:t>Working with PivotChart</a:t>
            </a:r>
          </a:p>
          <a:p>
            <a:pPr marL="800100" lvl="1" indent="-342900">
              <a:lnSpc>
                <a:spcPct val="100000"/>
              </a:lnSpc>
              <a:buFont typeface="+mj-lt"/>
              <a:buAutoNum type="arabicPeriod" startAt="5"/>
            </a:pPr>
            <a:r>
              <a:rPr lang="en-US" sz="1600" b="1" dirty="0">
                <a:solidFill>
                  <a:srgbClr val="FF0000"/>
                </a:solidFill>
              </a:rPr>
              <a:t>Sorting</a:t>
            </a:r>
            <a:r>
              <a:rPr lang="en-US" sz="1600" b="1" dirty="0"/>
              <a:t> the PivotChart</a:t>
            </a:r>
          </a:p>
          <a:p>
            <a:pPr marL="800100" lvl="1" indent="-342900">
              <a:lnSpc>
                <a:spcPct val="100000"/>
              </a:lnSpc>
              <a:buFont typeface="+mj-lt"/>
              <a:buAutoNum type="arabicPeriod" startAt="5"/>
            </a:pPr>
            <a:r>
              <a:rPr lang="en-US" sz="1600" b="1" dirty="0">
                <a:solidFill>
                  <a:srgbClr val="FF0000"/>
                </a:solidFill>
              </a:rPr>
              <a:t>Adding</a:t>
            </a:r>
            <a:r>
              <a:rPr lang="en-US" sz="1600" b="1" dirty="0"/>
              <a:t> PivotChart </a:t>
            </a:r>
            <a:r>
              <a:rPr lang="en-US" sz="1600" b="1" dirty="0">
                <a:solidFill>
                  <a:srgbClr val="FF0000"/>
                </a:solidFill>
              </a:rPr>
              <a:t>titles</a:t>
            </a:r>
          </a:p>
          <a:p>
            <a:pPr marL="800100" lvl="1" indent="-342900">
              <a:lnSpc>
                <a:spcPct val="100000"/>
              </a:lnSpc>
              <a:buFont typeface="+mj-lt"/>
              <a:buAutoNum type="arabicPeriod" startAt="5"/>
            </a:pPr>
            <a:r>
              <a:rPr lang="en-US" sz="1600" b="1" dirty="0">
                <a:solidFill>
                  <a:srgbClr val="FF0000"/>
                </a:solidFill>
              </a:rPr>
              <a:t>Moving </a:t>
            </a:r>
            <a:r>
              <a:rPr lang="en-US" sz="1600" b="1" dirty="0"/>
              <a:t>the PivotChart </a:t>
            </a:r>
            <a:r>
              <a:rPr lang="en-US" sz="1600" b="1" dirty="0">
                <a:solidFill>
                  <a:srgbClr val="FF0000"/>
                </a:solidFill>
              </a:rPr>
              <a:t>legend</a:t>
            </a:r>
          </a:p>
          <a:p>
            <a:pPr marL="800100" lvl="1" indent="-342900">
              <a:lnSpc>
                <a:spcPct val="100000"/>
              </a:lnSpc>
              <a:buFont typeface="+mj-lt"/>
              <a:buAutoNum type="arabicPeriod" startAt="5"/>
            </a:pPr>
            <a:r>
              <a:rPr lang="en-US" sz="1600" b="1" dirty="0">
                <a:solidFill>
                  <a:srgbClr val="FF0000"/>
                </a:solidFill>
              </a:rPr>
              <a:t>Displaying a data table </a:t>
            </a:r>
            <a:r>
              <a:rPr lang="en-US" sz="1600" b="1" dirty="0"/>
              <a:t>with the PivotChart</a:t>
            </a:r>
          </a:p>
        </p:txBody>
      </p:sp>
    </p:spTree>
    <p:extLst>
      <p:ext uri="{BB962C8B-B14F-4D97-AF65-F5344CB8AC3E}">
        <p14:creationId xmlns:p14="http://schemas.microsoft.com/office/powerpoint/2010/main" val="2773633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10 Tracking Trends and Making Forecasts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553732"/>
            <a:ext cx="12192000" cy="2213405"/>
          </a:xfrm>
        </p:spPr>
        <p:txBody>
          <a:bodyPr>
            <a:normAutofit/>
          </a:bodyPr>
          <a:lstStyle/>
          <a:p>
            <a:pPr marL="0" indent="0">
              <a:lnSpc>
                <a:spcPct val="100000"/>
              </a:lnSpc>
              <a:buNone/>
            </a:pPr>
            <a:r>
              <a:rPr lang="en-US" sz="1800" b="1" dirty="0"/>
              <a:t>Plotting Trend Line and Calculating Forecasted Values</a:t>
            </a:r>
          </a:p>
          <a:p>
            <a:pPr>
              <a:lnSpc>
                <a:spcPts val="1700"/>
              </a:lnSpc>
              <a:buFont typeface="Wingdings" pitchFamily="2" charset="2"/>
              <a:buChar char="Ø"/>
            </a:pPr>
            <a:r>
              <a:rPr lang="en-US" sz="1800" b="1" dirty="0">
                <a:solidFill>
                  <a:srgbClr val="0432FF"/>
                </a:solidFill>
              </a:rPr>
              <a:t>R</a:t>
            </a:r>
            <a:r>
              <a:rPr lang="en-US" sz="1800" b="1" baseline="30000" dirty="0">
                <a:solidFill>
                  <a:srgbClr val="0432FF"/>
                </a:solidFill>
              </a:rPr>
              <a:t>2</a:t>
            </a:r>
            <a:r>
              <a:rPr lang="en-US" sz="1800" dirty="0"/>
              <a:t> (</a:t>
            </a:r>
            <a:r>
              <a:rPr lang="en-US" sz="1800" u="sng" dirty="0"/>
              <a:t>coefficient of determination)</a:t>
            </a:r>
            <a:r>
              <a:rPr lang="en-US" sz="1800" b="1" dirty="0"/>
              <a:t>: </a:t>
            </a:r>
          </a:p>
          <a:p>
            <a:pPr lvl="1">
              <a:lnSpc>
                <a:spcPts val="1700"/>
              </a:lnSpc>
            </a:pPr>
            <a:r>
              <a:rPr lang="en-US" sz="1600" dirty="0"/>
              <a:t>The square of the correlation. </a:t>
            </a:r>
          </a:p>
          <a:p>
            <a:pPr lvl="1">
              <a:lnSpc>
                <a:spcPts val="1700"/>
              </a:lnSpc>
            </a:pPr>
            <a:r>
              <a:rPr lang="en-US" sz="1600" dirty="0"/>
              <a:t>How well the trend line fits the data. (R</a:t>
            </a:r>
            <a:r>
              <a:rPr lang="en-US" sz="1600" baseline="30000" dirty="0"/>
              <a:t>2</a:t>
            </a:r>
            <a:r>
              <a:rPr lang="en-US" sz="1600" dirty="0"/>
              <a:t> &lt; 0.7 means not very good fit for the data)</a:t>
            </a:r>
            <a:endParaRPr lang="en-US" sz="1800" b="1" dirty="0">
              <a:solidFill>
                <a:srgbClr val="0432FF"/>
              </a:solidFill>
              <a:highlight>
                <a:srgbClr val="FFFF00"/>
              </a:highlight>
            </a:endParaRPr>
          </a:p>
          <a:p>
            <a:pPr lvl="1">
              <a:lnSpc>
                <a:spcPts val="1700"/>
              </a:lnSpc>
            </a:pPr>
            <a:r>
              <a:rPr lang="en-US" sz="1600" dirty="0"/>
              <a:t>The percentage of the response variable variation that is explained by model</a:t>
            </a:r>
          </a:p>
          <a:p>
            <a:pPr lvl="1">
              <a:lnSpc>
                <a:spcPts val="1700"/>
              </a:lnSpc>
            </a:pPr>
            <a:r>
              <a:rPr lang="en-US" sz="1600" dirty="0"/>
              <a:t>Every time adding a predictor to a model, the R</a:t>
            </a:r>
            <a:r>
              <a:rPr lang="en-US" sz="1600" baseline="30000" dirty="0"/>
              <a:t>2</a:t>
            </a:r>
            <a:r>
              <a:rPr lang="en-US" sz="1600" dirty="0"/>
              <a:t> increase. It never decrease.</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5" name="Rectangle 4">
            <a:extLst>
              <a:ext uri="{FF2B5EF4-FFF2-40B4-BE49-F238E27FC236}">
                <a16:creationId xmlns:a16="http://schemas.microsoft.com/office/drawing/2014/main" id="{AC934D0C-4AC4-E54F-8DED-FCD270E2D1CC}"/>
              </a:ext>
            </a:extLst>
          </p:cNvPr>
          <p:cNvSpPr/>
          <p:nvPr/>
        </p:nvSpPr>
        <p:spPr>
          <a:xfrm>
            <a:off x="6096000" y="2767137"/>
            <a:ext cx="6096000" cy="4090863"/>
          </a:xfrm>
          <a:prstGeom prst="rect">
            <a:avLst/>
          </a:prstGeom>
        </p:spPr>
        <p:txBody>
          <a:bodyPr>
            <a:spAutoFit/>
          </a:bodyPr>
          <a:lstStyle/>
          <a:p>
            <a:pPr marL="228600" lvl="0" indent="-228600">
              <a:spcBef>
                <a:spcPts val="1000"/>
              </a:spcBef>
              <a:buFont typeface="Wingdings" pitchFamily="2" charset="2"/>
              <a:buChar char="Ø"/>
            </a:pPr>
            <a:r>
              <a:rPr lang="en-US" b="1" dirty="0">
                <a:solidFill>
                  <a:srgbClr val="0432FF"/>
                </a:solidFill>
              </a:rPr>
              <a:t>Logarithmic </a:t>
            </a:r>
            <a:r>
              <a:rPr lang="en-US" dirty="0">
                <a:solidFill>
                  <a:prstClr val="black"/>
                </a:solidFill>
              </a:rPr>
              <a:t>Trend Line </a:t>
            </a:r>
            <a:r>
              <a:rPr lang="en-US" b="1" dirty="0">
                <a:solidFill>
                  <a:srgbClr val="FF0000"/>
                </a:solidFill>
              </a:rPr>
              <a:t>y = m * ln (x) + b</a:t>
            </a:r>
            <a:r>
              <a:rPr lang="en-US" b="1" dirty="0">
                <a:solidFill>
                  <a:srgbClr val="FF40FF"/>
                </a:solidFill>
              </a:rPr>
              <a:t> </a:t>
            </a:r>
            <a:endParaRPr lang="en-US" b="1" dirty="0">
              <a:solidFill>
                <a:srgbClr val="002060"/>
              </a:solidFill>
            </a:endParaRPr>
          </a:p>
          <a:p>
            <a:pPr marL="685800" lvl="1" indent="-228600">
              <a:spcBef>
                <a:spcPts val="500"/>
              </a:spcBef>
              <a:buFont typeface="Arial" panose="020B0604020202020204" pitchFamily="34" charset="0"/>
              <a:buChar char="•"/>
            </a:pPr>
            <a:r>
              <a:rPr lang="en-US" sz="1600" dirty="0">
                <a:solidFill>
                  <a:prstClr val="black"/>
                </a:solidFill>
              </a:rPr>
              <a:t>Get regression value: </a:t>
            </a:r>
            <a:r>
              <a:rPr lang="en-US" sz="1600" b="1" dirty="0">
                <a:solidFill>
                  <a:srgbClr val="FF0000"/>
                </a:solidFill>
              </a:rPr>
              <a:t>Linest</a:t>
            </a:r>
            <a:r>
              <a:rPr lang="en-US" sz="1600" dirty="0">
                <a:solidFill>
                  <a:prstClr val="black"/>
                </a:solidFill>
              </a:rPr>
              <a:t>(known_ys, </a:t>
            </a:r>
            <a:r>
              <a:rPr lang="en-US" sz="1600" b="1" dirty="0">
                <a:solidFill>
                  <a:srgbClr val="FF0000"/>
                </a:solidFill>
              </a:rPr>
              <a:t>LN</a:t>
            </a:r>
            <a:r>
              <a:rPr lang="en-US" sz="1600" dirty="0">
                <a:solidFill>
                  <a:prstClr val="black"/>
                </a:solidFill>
              </a:rPr>
              <a:t>(know_xs), const, stats)</a:t>
            </a:r>
          </a:p>
          <a:p>
            <a:pPr marL="1143000" lvl="2" indent="-228600">
              <a:spcBef>
                <a:spcPts val="500"/>
              </a:spcBef>
              <a:buFont typeface="Courier New" panose="02070309020205020404" pitchFamily="49" charset="0"/>
              <a:buChar char="o"/>
            </a:pPr>
            <a:r>
              <a:rPr lang="en-US" sz="1600" dirty="0">
                <a:solidFill>
                  <a:prstClr val="black"/>
                </a:solidFill>
              </a:rPr>
              <a:t>Return </a:t>
            </a:r>
            <a:r>
              <a:rPr lang="en-US" sz="1600" b="1" dirty="0">
                <a:solidFill>
                  <a:srgbClr val="0432FF"/>
                </a:solidFill>
              </a:rPr>
              <a:t>(m, b)</a:t>
            </a:r>
            <a:endParaRPr lang="en-US" sz="1600" dirty="0">
              <a:solidFill>
                <a:prstClr val="black"/>
              </a:solidFill>
            </a:endParaRPr>
          </a:p>
          <a:p>
            <a:pPr marL="228600" lvl="0" indent="-228600">
              <a:spcBef>
                <a:spcPts val="1000"/>
              </a:spcBef>
              <a:buFont typeface="Wingdings" pitchFamily="2" charset="2"/>
              <a:buChar char="Ø"/>
            </a:pPr>
            <a:r>
              <a:rPr lang="en-US" b="1" dirty="0">
                <a:solidFill>
                  <a:srgbClr val="0432FF"/>
                </a:solidFill>
              </a:rPr>
              <a:t>Power </a:t>
            </a:r>
            <a:r>
              <a:rPr lang="en-US" dirty="0">
                <a:solidFill>
                  <a:prstClr val="black"/>
                </a:solidFill>
              </a:rPr>
              <a:t>Trend Line </a:t>
            </a:r>
            <a:r>
              <a:rPr lang="en-US" b="1" dirty="0">
                <a:solidFill>
                  <a:srgbClr val="FF0000"/>
                </a:solidFill>
              </a:rPr>
              <a:t>y = m * x</a:t>
            </a:r>
            <a:r>
              <a:rPr lang="en-US" b="1" baseline="30000" dirty="0">
                <a:solidFill>
                  <a:srgbClr val="FF0000"/>
                </a:solidFill>
              </a:rPr>
              <a:t>b</a:t>
            </a:r>
          </a:p>
          <a:p>
            <a:pPr marL="685800" lvl="1" indent="-228600">
              <a:spcBef>
                <a:spcPts val="500"/>
              </a:spcBef>
              <a:buFont typeface="Arial" panose="020B0604020202020204" pitchFamily="34" charset="0"/>
              <a:buChar char="•"/>
            </a:pPr>
            <a:r>
              <a:rPr lang="en-US" sz="1600" dirty="0">
                <a:solidFill>
                  <a:prstClr val="black"/>
                </a:solidFill>
              </a:rPr>
              <a:t>Get regression value: </a:t>
            </a:r>
            <a:r>
              <a:rPr lang="en-US" sz="1600" b="1" dirty="0">
                <a:solidFill>
                  <a:srgbClr val="FF0000"/>
                </a:solidFill>
              </a:rPr>
              <a:t>Linest</a:t>
            </a:r>
            <a:r>
              <a:rPr lang="en-US" sz="1600" dirty="0">
                <a:solidFill>
                  <a:prstClr val="black"/>
                </a:solidFill>
              </a:rPr>
              <a:t>(</a:t>
            </a:r>
            <a:r>
              <a:rPr lang="en-US" sz="1600" b="1" dirty="0">
                <a:solidFill>
                  <a:srgbClr val="FF0000"/>
                </a:solidFill>
              </a:rPr>
              <a:t>LN</a:t>
            </a:r>
            <a:r>
              <a:rPr lang="en-US" sz="1600" dirty="0">
                <a:solidFill>
                  <a:prstClr val="black"/>
                </a:solidFill>
              </a:rPr>
              <a:t>(known_ys), </a:t>
            </a:r>
            <a:r>
              <a:rPr lang="en-US" sz="1600" b="1" dirty="0">
                <a:solidFill>
                  <a:srgbClr val="FF0000"/>
                </a:solidFill>
              </a:rPr>
              <a:t>LN</a:t>
            </a:r>
            <a:r>
              <a:rPr lang="en-US" sz="1600" dirty="0">
                <a:solidFill>
                  <a:prstClr val="black"/>
                </a:solidFill>
              </a:rPr>
              <a:t>(know_xs), const, stats)</a:t>
            </a:r>
          </a:p>
          <a:p>
            <a:pPr marL="1143000" lvl="2" indent="-228600">
              <a:spcBef>
                <a:spcPts val="500"/>
              </a:spcBef>
              <a:buFont typeface="Courier New" panose="02070309020205020404" pitchFamily="49" charset="0"/>
              <a:buChar char="o"/>
            </a:pPr>
            <a:r>
              <a:rPr lang="en-US" sz="1600" dirty="0">
                <a:solidFill>
                  <a:prstClr val="black"/>
                </a:solidFill>
              </a:rPr>
              <a:t>Return </a:t>
            </a:r>
            <a:r>
              <a:rPr lang="en-US" sz="1600" b="1" dirty="0">
                <a:solidFill>
                  <a:srgbClr val="0432FF"/>
                </a:solidFill>
              </a:rPr>
              <a:t>(b, C = b*lnm)</a:t>
            </a:r>
          </a:p>
          <a:p>
            <a:pPr marL="1143000" lvl="2" indent="-228600">
              <a:spcBef>
                <a:spcPts val="500"/>
              </a:spcBef>
              <a:buFont typeface="Courier New" panose="02070309020205020404" pitchFamily="49" charset="0"/>
              <a:buChar char="o"/>
            </a:pPr>
            <a:r>
              <a:rPr lang="en-US" sz="1600" b="1" dirty="0">
                <a:solidFill>
                  <a:srgbClr val="0432FF"/>
                </a:solidFill>
              </a:rPr>
              <a:t>m = exp(C/b)</a:t>
            </a:r>
          </a:p>
          <a:p>
            <a:pPr marL="228600" lvl="0" indent="-228600">
              <a:spcBef>
                <a:spcPts val="1000"/>
              </a:spcBef>
              <a:buFont typeface="Wingdings" pitchFamily="2" charset="2"/>
              <a:buChar char="Ø"/>
            </a:pPr>
            <a:r>
              <a:rPr lang="en-US" b="1" dirty="0">
                <a:solidFill>
                  <a:srgbClr val="0432FF"/>
                </a:solidFill>
              </a:rPr>
              <a:t>Polynomial </a:t>
            </a:r>
            <a:r>
              <a:rPr lang="en-US" dirty="0">
                <a:solidFill>
                  <a:prstClr val="black"/>
                </a:solidFill>
              </a:rPr>
              <a:t>Trend Line </a:t>
            </a:r>
            <a:r>
              <a:rPr lang="en-US" b="1" dirty="0">
                <a:solidFill>
                  <a:srgbClr val="FF0000"/>
                </a:solidFill>
              </a:rPr>
              <a:t>y = m</a:t>
            </a:r>
            <a:r>
              <a:rPr lang="en-US" b="1" baseline="-25000" dirty="0">
                <a:solidFill>
                  <a:srgbClr val="FF0000"/>
                </a:solidFill>
              </a:rPr>
              <a:t>n</a:t>
            </a:r>
            <a:r>
              <a:rPr lang="en-US" b="1" dirty="0">
                <a:solidFill>
                  <a:srgbClr val="FF0000"/>
                </a:solidFill>
              </a:rPr>
              <a:t> * x</a:t>
            </a:r>
            <a:r>
              <a:rPr lang="en-US" b="1" baseline="30000" dirty="0">
                <a:solidFill>
                  <a:srgbClr val="FF0000"/>
                </a:solidFill>
              </a:rPr>
              <a:t>n </a:t>
            </a:r>
            <a:r>
              <a:rPr lang="en-US" b="1" dirty="0">
                <a:solidFill>
                  <a:srgbClr val="FF0000"/>
                </a:solidFill>
              </a:rPr>
              <a:t>+ ….. m</a:t>
            </a:r>
            <a:r>
              <a:rPr lang="en-US" b="1" baseline="-25000" dirty="0">
                <a:solidFill>
                  <a:srgbClr val="FF0000"/>
                </a:solidFill>
              </a:rPr>
              <a:t>1</a:t>
            </a:r>
            <a:r>
              <a:rPr lang="en-US" b="1" dirty="0">
                <a:solidFill>
                  <a:srgbClr val="FF0000"/>
                </a:solidFill>
              </a:rPr>
              <a:t> * x</a:t>
            </a:r>
            <a:r>
              <a:rPr lang="en-US" b="1" baseline="30000" dirty="0">
                <a:solidFill>
                  <a:srgbClr val="FF0000"/>
                </a:solidFill>
              </a:rPr>
              <a:t>1 </a:t>
            </a:r>
            <a:r>
              <a:rPr lang="en-US" b="1" dirty="0">
                <a:solidFill>
                  <a:srgbClr val="FF0000"/>
                </a:solidFill>
              </a:rPr>
              <a:t>+ b</a:t>
            </a:r>
          </a:p>
          <a:p>
            <a:pPr marL="685800" lvl="1" indent="-228600">
              <a:spcBef>
                <a:spcPts val="500"/>
              </a:spcBef>
              <a:buFont typeface="Arial" panose="020B0604020202020204" pitchFamily="34" charset="0"/>
              <a:buChar char="•"/>
            </a:pPr>
            <a:r>
              <a:rPr lang="en-US" sz="1600" dirty="0">
                <a:solidFill>
                  <a:prstClr val="black"/>
                </a:solidFill>
              </a:rPr>
              <a:t>Get regression value: </a:t>
            </a:r>
            <a:r>
              <a:rPr lang="en-US" sz="1600" b="1" dirty="0">
                <a:solidFill>
                  <a:srgbClr val="FF0000"/>
                </a:solidFill>
              </a:rPr>
              <a:t>Linest</a:t>
            </a:r>
            <a:r>
              <a:rPr lang="en-US" sz="1600" dirty="0">
                <a:solidFill>
                  <a:prstClr val="black"/>
                </a:solidFill>
              </a:rPr>
              <a:t>(known_ys, know_xs </a:t>
            </a:r>
            <a:r>
              <a:rPr lang="en-US" sz="1600" b="1" dirty="0">
                <a:solidFill>
                  <a:srgbClr val="FF0000"/>
                </a:solidFill>
              </a:rPr>
              <a:t>^ {1,2,…n}</a:t>
            </a:r>
            <a:r>
              <a:rPr lang="en-US" sz="1600" dirty="0">
                <a:solidFill>
                  <a:prstClr val="black"/>
                </a:solidFill>
              </a:rPr>
              <a:t>, const, stats)</a:t>
            </a:r>
          </a:p>
          <a:p>
            <a:pPr marL="1143000" lvl="2" indent="-228600">
              <a:spcBef>
                <a:spcPts val="500"/>
              </a:spcBef>
              <a:buFont typeface="Courier New" panose="02070309020205020404" pitchFamily="49" charset="0"/>
              <a:buChar char="o"/>
            </a:pPr>
            <a:r>
              <a:rPr lang="en-US" sz="1600" dirty="0">
                <a:solidFill>
                  <a:prstClr val="black"/>
                </a:solidFill>
              </a:rPr>
              <a:t>Return </a:t>
            </a:r>
            <a:r>
              <a:rPr lang="en-US" sz="1600" b="1" dirty="0">
                <a:solidFill>
                  <a:srgbClr val="0432FF"/>
                </a:solidFill>
              </a:rPr>
              <a:t>(m1,m2…., b)</a:t>
            </a:r>
            <a:endParaRPr lang="en-US" sz="1600" dirty="0">
              <a:solidFill>
                <a:prstClr val="black"/>
              </a:solidFill>
            </a:endParaRPr>
          </a:p>
        </p:txBody>
      </p:sp>
      <p:sp>
        <p:nvSpPr>
          <p:cNvPr id="4" name="Rectangle 3">
            <a:extLst>
              <a:ext uri="{FF2B5EF4-FFF2-40B4-BE49-F238E27FC236}">
                <a16:creationId xmlns:a16="http://schemas.microsoft.com/office/drawing/2014/main" id="{460318D6-F9D0-4547-B91D-03D35ECEEA00}"/>
              </a:ext>
            </a:extLst>
          </p:cNvPr>
          <p:cNvSpPr/>
          <p:nvPr/>
        </p:nvSpPr>
        <p:spPr>
          <a:xfrm>
            <a:off x="0" y="2767137"/>
            <a:ext cx="6096000" cy="3990836"/>
          </a:xfrm>
          <a:prstGeom prst="rect">
            <a:avLst/>
          </a:prstGeom>
        </p:spPr>
        <p:txBody>
          <a:bodyPr>
            <a:spAutoFit/>
          </a:bodyPr>
          <a:lstStyle/>
          <a:p>
            <a:pPr marL="228600" lvl="0" indent="-228600">
              <a:spcBef>
                <a:spcPts val="1000"/>
              </a:spcBef>
              <a:buFont typeface="Wingdings" pitchFamily="2" charset="2"/>
              <a:buChar char="Ø"/>
            </a:pPr>
            <a:r>
              <a:rPr lang="en-US" b="1" dirty="0">
                <a:solidFill>
                  <a:srgbClr val="0432FF"/>
                </a:solidFill>
              </a:rPr>
              <a:t>Linear </a:t>
            </a:r>
            <a:r>
              <a:rPr lang="en-US" dirty="0">
                <a:solidFill>
                  <a:prstClr val="black"/>
                </a:solidFill>
              </a:rPr>
              <a:t>Trend Line </a:t>
            </a:r>
            <a:r>
              <a:rPr lang="en-US" b="1" dirty="0">
                <a:solidFill>
                  <a:srgbClr val="FF0000"/>
                </a:solidFill>
              </a:rPr>
              <a:t>y = mx + b</a:t>
            </a:r>
          </a:p>
          <a:p>
            <a:pPr marL="685800" lvl="1" indent="-228600">
              <a:spcBef>
                <a:spcPts val="500"/>
              </a:spcBef>
              <a:buFont typeface="Arial" panose="020B0604020202020204" pitchFamily="34" charset="0"/>
              <a:buChar char="•"/>
            </a:pPr>
            <a:r>
              <a:rPr lang="en-US" sz="1600" dirty="0">
                <a:solidFill>
                  <a:prstClr val="black"/>
                </a:solidFill>
              </a:rPr>
              <a:t>Trend Function: </a:t>
            </a:r>
            <a:r>
              <a:rPr lang="en-US" sz="1600" b="1" dirty="0">
                <a:solidFill>
                  <a:srgbClr val="FF0000"/>
                </a:solidFill>
              </a:rPr>
              <a:t>TREND</a:t>
            </a:r>
            <a:r>
              <a:rPr lang="en-US" sz="1600" dirty="0">
                <a:solidFill>
                  <a:prstClr val="black"/>
                </a:solidFill>
              </a:rPr>
              <a:t>(known_ys, know_xs, new_xs, </a:t>
            </a:r>
            <a:r>
              <a:rPr lang="en-US" sz="1600" b="1" dirty="0">
                <a:solidFill>
                  <a:srgbClr val="FF40FF"/>
                </a:solidFill>
              </a:rPr>
              <a:t>const</a:t>
            </a:r>
            <a:r>
              <a:rPr lang="en-US" sz="1600" dirty="0">
                <a:solidFill>
                  <a:prstClr val="black"/>
                </a:solidFill>
              </a:rPr>
              <a:t>)</a:t>
            </a:r>
          </a:p>
          <a:p>
            <a:pPr marL="685800" lvl="1" indent="-228600">
              <a:spcBef>
                <a:spcPts val="500"/>
              </a:spcBef>
              <a:buFont typeface="Arial" panose="020B0604020202020204" pitchFamily="34" charset="0"/>
              <a:buChar char="•"/>
            </a:pPr>
            <a:r>
              <a:rPr lang="en-US" sz="1600" dirty="0">
                <a:solidFill>
                  <a:prstClr val="black"/>
                </a:solidFill>
              </a:rPr>
              <a:t>Get regression value: </a:t>
            </a:r>
            <a:r>
              <a:rPr lang="en-US" sz="1600" b="1" dirty="0">
                <a:solidFill>
                  <a:srgbClr val="FF0000"/>
                </a:solidFill>
              </a:rPr>
              <a:t>Linest</a:t>
            </a:r>
            <a:r>
              <a:rPr lang="en-US" sz="1600" dirty="0">
                <a:solidFill>
                  <a:prstClr val="black"/>
                </a:solidFill>
              </a:rPr>
              <a:t>(known_ys, know_xs, </a:t>
            </a:r>
            <a:r>
              <a:rPr lang="en-US" sz="1600" b="1" dirty="0">
                <a:solidFill>
                  <a:srgbClr val="FF40FF"/>
                </a:solidFill>
              </a:rPr>
              <a:t>const</a:t>
            </a:r>
            <a:r>
              <a:rPr lang="en-US" sz="1600" dirty="0">
                <a:solidFill>
                  <a:prstClr val="black"/>
                </a:solidFill>
              </a:rPr>
              <a:t>,</a:t>
            </a:r>
            <a:r>
              <a:rPr lang="en-US" sz="1600" b="1" dirty="0">
                <a:solidFill>
                  <a:srgbClr val="FF40FF"/>
                </a:solidFill>
              </a:rPr>
              <a:t> stats</a:t>
            </a:r>
            <a:r>
              <a:rPr lang="en-US" sz="1600" dirty="0">
                <a:solidFill>
                  <a:prstClr val="black"/>
                </a:solidFill>
              </a:rPr>
              <a:t>)</a:t>
            </a:r>
          </a:p>
          <a:p>
            <a:pPr marL="1143000" lvl="2" indent="-228600">
              <a:spcBef>
                <a:spcPts val="500"/>
              </a:spcBef>
              <a:buFont typeface="Courier New" panose="02070309020205020404" pitchFamily="49" charset="0"/>
              <a:buChar char="o"/>
            </a:pPr>
            <a:r>
              <a:rPr lang="en-US" sz="1600" dirty="0">
                <a:solidFill>
                  <a:prstClr val="black"/>
                </a:solidFill>
              </a:rPr>
              <a:t>Return </a:t>
            </a:r>
            <a:r>
              <a:rPr lang="en-US" sz="1600" b="1" dirty="0">
                <a:solidFill>
                  <a:srgbClr val="0432FF"/>
                </a:solidFill>
              </a:rPr>
              <a:t>(m, b)</a:t>
            </a:r>
            <a:endParaRPr lang="en-US" sz="1600" dirty="0">
              <a:solidFill>
                <a:prstClr val="black"/>
              </a:solidFill>
            </a:endParaRPr>
          </a:p>
          <a:p>
            <a:pPr lvl="1"/>
            <a:r>
              <a:rPr lang="en-US" sz="1600" b="1" dirty="0">
                <a:solidFill>
                  <a:srgbClr val="0432FF"/>
                </a:solidFill>
              </a:rPr>
              <a:t>const: </a:t>
            </a:r>
            <a:r>
              <a:rPr lang="en-US" sz="1600" dirty="0">
                <a:solidFill>
                  <a:prstClr val="black"/>
                </a:solidFill>
              </a:rPr>
              <a:t>determine the y-intercept</a:t>
            </a:r>
          </a:p>
          <a:p>
            <a:pPr marL="1143000" lvl="2" indent="-228600">
              <a:buFont typeface="Courier New" panose="02070309020205020404" pitchFamily="49" charset="0"/>
              <a:buChar char="o"/>
            </a:pPr>
            <a:r>
              <a:rPr lang="en-US" sz="1400" b="1" dirty="0">
                <a:solidFill>
                  <a:srgbClr val="FF0000"/>
                </a:solidFill>
              </a:rPr>
              <a:t>False</a:t>
            </a:r>
            <a:r>
              <a:rPr lang="en-US" sz="1400" dirty="0">
                <a:solidFill>
                  <a:prstClr val="black"/>
                </a:solidFill>
              </a:rPr>
              <a:t> places it at </a:t>
            </a:r>
            <a:r>
              <a:rPr lang="en-US" sz="1400" dirty="0">
                <a:solidFill>
                  <a:srgbClr val="FF0000"/>
                </a:solidFill>
              </a:rPr>
              <a:t>0</a:t>
            </a:r>
          </a:p>
          <a:p>
            <a:pPr marL="1143000" lvl="2" indent="-228600">
              <a:buFont typeface="Courier New" panose="02070309020205020404" pitchFamily="49" charset="0"/>
              <a:buChar char="o"/>
            </a:pPr>
            <a:r>
              <a:rPr lang="en-US" sz="1400" b="1" dirty="0">
                <a:solidFill>
                  <a:srgbClr val="FF0000"/>
                </a:solidFill>
              </a:rPr>
              <a:t>True</a:t>
            </a:r>
            <a:r>
              <a:rPr lang="en-US" sz="1400" dirty="0">
                <a:solidFill>
                  <a:prstClr val="black"/>
                </a:solidFill>
              </a:rPr>
              <a:t> (the default) calculates the y-intercept</a:t>
            </a:r>
            <a:endParaRPr lang="en-US" sz="1000" dirty="0">
              <a:solidFill>
                <a:prstClr val="black"/>
              </a:solidFill>
            </a:endParaRPr>
          </a:p>
          <a:p>
            <a:pPr lvl="1"/>
            <a:r>
              <a:rPr lang="en-US" sz="1600" b="1" dirty="0">
                <a:solidFill>
                  <a:srgbClr val="0432FF"/>
                </a:solidFill>
              </a:rPr>
              <a:t>stats:</a:t>
            </a:r>
            <a:endParaRPr lang="en-US" sz="1600" dirty="0">
              <a:solidFill>
                <a:srgbClr val="0432FF"/>
              </a:solidFill>
            </a:endParaRPr>
          </a:p>
          <a:p>
            <a:pPr marL="1143000" lvl="2" indent="-228600">
              <a:buFont typeface="Courier New" panose="02070309020205020404" pitchFamily="49" charset="0"/>
              <a:buChar char="o"/>
            </a:pPr>
            <a:r>
              <a:rPr lang="en-US" sz="1400" b="1" dirty="0">
                <a:solidFill>
                  <a:srgbClr val="FF0000"/>
                </a:solidFill>
              </a:rPr>
              <a:t>False </a:t>
            </a:r>
            <a:r>
              <a:rPr lang="en-US" sz="1400" dirty="0">
                <a:solidFill>
                  <a:prstClr val="black"/>
                </a:solidFill>
              </a:rPr>
              <a:t>enter the function as a </a:t>
            </a:r>
            <a:r>
              <a:rPr lang="en-US" sz="1400" b="1" dirty="0">
                <a:solidFill>
                  <a:srgbClr val="FF0000"/>
                </a:solidFill>
              </a:rPr>
              <a:t>1×2 array</a:t>
            </a:r>
            <a:endParaRPr lang="en-US" sz="1400" dirty="0">
              <a:solidFill>
                <a:srgbClr val="FF0000"/>
              </a:solidFill>
            </a:endParaRPr>
          </a:p>
          <a:p>
            <a:pPr marL="1143000" lvl="2" indent="-228600">
              <a:buFont typeface="Courier New" panose="02070309020205020404" pitchFamily="49" charset="0"/>
              <a:buChar char="o"/>
            </a:pPr>
            <a:r>
              <a:rPr lang="en-US" sz="1400" b="1" dirty="0">
                <a:solidFill>
                  <a:srgbClr val="FF0000"/>
                </a:solidFill>
              </a:rPr>
              <a:t>True </a:t>
            </a:r>
            <a:r>
              <a:rPr lang="en-US" sz="1400" dirty="0">
                <a:solidFill>
                  <a:prstClr val="black"/>
                </a:solidFill>
              </a:rPr>
              <a:t>enter the function as a </a:t>
            </a:r>
            <a:r>
              <a:rPr lang="en-US" sz="1400" b="1" dirty="0">
                <a:solidFill>
                  <a:srgbClr val="FF0000"/>
                </a:solidFill>
              </a:rPr>
              <a:t>5×2 array</a:t>
            </a:r>
            <a:endParaRPr lang="en-US" sz="1600" dirty="0">
              <a:solidFill>
                <a:prstClr val="black"/>
              </a:solidFill>
            </a:endParaRPr>
          </a:p>
          <a:p>
            <a:pPr marL="228600" lvl="0" indent="-228600">
              <a:spcBef>
                <a:spcPts val="1000"/>
              </a:spcBef>
              <a:buFont typeface="Wingdings" pitchFamily="2" charset="2"/>
              <a:buChar char="Ø"/>
            </a:pPr>
            <a:r>
              <a:rPr lang="en-US" b="1" dirty="0">
                <a:solidFill>
                  <a:srgbClr val="0432FF"/>
                </a:solidFill>
              </a:rPr>
              <a:t>Exponential </a:t>
            </a:r>
            <a:r>
              <a:rPr lang="en-US" dirty="0">
                <a:solidFill>
                  <a:prstClr val="black"/>
                </a:solidFill>
              </a:rPr>
              <a:t>Trend Line </a:t>
            </a:r>
            <a:r>
              <a:rPr lang="en-US" b="1" dirty="0">
                <a:solidFill>
                  <a:srgbClr val="FF0000"/>
                </a:solidFill>
              </a:rPr>
              <a:t>y = b e </a:t>
            </a:r>
            <a:r>
              <a:rPr lang="en-US" b="1" baseline="30000" dirty="0">
                <a:solidFill>
                  <a:srgbClr val="FF0000"/>
                </a:solidFill>
              </a:rPr>
              <a:t>mx  </a:t>
            </a:r>
            <a:r>
              <a:rPr lang="en-US" b="1" dirty="0">
                <a:solidFill>
                  <a:srgbClr val="FF0000"/>
                </a:solidFill>
              </a:rPr>
              <a:t>= b (e</a:t>
            </a:r>
            <a:r>
              <a:rPr lang="en-US" b="1" baseline="30000" dirty="0">
                <a:solidFill>
                  <a:srgbClr val="FF0000"/>
                </a:solidFill>
              </a:rPr>
              <a:t>m</a:t>
            </a:r>
            <a:r>
              <a:rPr lang="en-US" b="1" dirty="0">
                <a:solidFill>
                  <a:srgbClr val="FF0000"/>
                </a:solidFill>
              </a:rPr>
              <a:t>)</a:t>
            </a:r>
            <a:r>
              <a:rPr lang="en-US" b="1" baseline="30000" dirty="0">
                <a:solidFill>
                  <a:srgbClr val="FF0000"/>
                </a:solidFill>
              </a:rPr>
              <a:t>x </a:t>
            </a:r>
          </a:p>
          <a:p>
            <a:pPr marL="685800" lvl="1" indent="-228600">
              <a:spcBef>
                <a:spcPts val="500"/>
              </a:spcBef>
              <a:buFont typeface="Arial" panose="020B0604020202020204" pitchFamily="34" charset="0"/>
              <a:buChar char="•"/>
            </a:pPr>
            <a:r>
              <a:rPr lang="en-US" sz="1600" dirty="0">
                <a:solidFill>
                  <a:prstClr val="black"/>
                </a:solidFill>
              </a:rPr>
              <a:t>Forecast: </a:t>
            </a:r>
            <a:r>
              <a:rPr lang="en-US" sz="1600" b="1" dirty="0">
                <a:solidFill>
                  <a:srgbClr val="FF0000"/>
                </a:solidFill>
              </a:rPr>
              <a:t>Growth</a:t>
            </a:r>
            <a:r>
              <a:rPr lang="en-US" sz="1600" dirty="0">
                <a:solidFill>
                  <a:prstClr val="black"/>
                </a:solidFill>
              </a:rPr>
              <a:t>(known_ys, know_xs, new_xs, const)</a:t>
            </a:r>
          </a:p>
          <a:p>
            <a:pPr marL="685800" lvl="1" indent="-228600">
              <a:spcBef>
                <a:spcPts val="500"/>
              </a:spcBef>
              <a:buFont typeface="Arial" panose="020B0604020202020204" pitchFamily="34" charset="0"/>
              <a:buChar char="•"/>
            </a:pPr>
            <a:r>
              <a:rPr lang="en-US" sz="1600" dirty="0">
                <a:solidFill>
                  <a:prstClr val="black"/>
                </a:solidFill>
              </a:rPr>
              <a:t>Get regression value: </a:t>
            </a:r>
            <a:r>
              <a:rPr lang="en-US" sz="1600" b="1" dirty="0">
                <a:solidFill>
                  <a:srgbClr val="FF0000"/>
                </a:solidFill>
              </a:rPr>
              <a:t>Logest</a:t>
            </a:r>
            <a:r>
              <a:rPr lang="en-US" sz="1600" dirty="0">
                <a:solidFill>
                  <a:prstClr val="black"/>
                </a:solidFill>
              </a:rPr>
              <a:t>(known_ys, know_xs, const, stats)</a:t>
            </a:r>
          </a:p>
          <a:p>
            <a:pPr marL="1143000" lvl="2" indent="-228600">
              <a:spcBef>
                <a:spcPts val="500"/>
              </a:spcBef>
              <a:buFont typeface="Courier New" panose="02070309020205020404" pitchFamily="49" charset="0"/>
              <a:buChar char="o"/>
            </a:pPr>
            <a:r>
              <a:rPr lang="en-US" sz="1600" dirty="0">
                <a:solidFill>
                  <a:prstClr val="black"/>
                </a:solidFill>
              </a:rPr>
              <a:t>Return </a:t>
            </a:r>
            <a:r>
              <a:rPr lang="en-US" sz="1600" b="1" dirty="0">
                <a:solidFill>
                  <a:srgbClr val="0432FF"/>
                </a:solidFill>
              </a:rPr>
              <a:t>(e</a:t>
            </a:r>
            <a:r>
              <a:rPr lang="en-US" sz="1600" b="1" baseline="30000" dirty="0">
                <a:solidFill>
                  <a:srgbClr val="0432FF"/>
                </a:solidFill>
              </a:rPr>
              <a:t>m</a:t>
            </a:r>
            <a:r>
              <a:rPr lang="en-US" sz="1600" b="1" dirty="0">
                <a:solidFill>
                  <a:srgbClr val="0432FF"/>
                </a:solidFill>
              </a:rPr>
              <a:t>, b)</a:t>
            </a:r>
          </a:p>
        </p:txBody>
      </p:sp>
    </p:spTree>
    <p:extLst>
      <p:ext uri="{BB962C8B-B14F-4D97-AF65-F5344CB8AC3E}">
        <p14:creationId xmlns:p14="http://schemas.microsoft.com/office/powerpoint/2010/main" val="366604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11 Analyzing Data with Statistics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553732"/>
            <a:ext cx="6096000" cy="6304268"/>
          </a:xfrm>
        </p:spPr>
        <p:txBody>
          <a:bodyPr>
            <a:normAutofit/>
          </a:bodyPr>
          <a:lstStyle/>
          <a:p>
            <a:pPr>
              <a:lnSpc>
                <a:spcPct val="100000"/>
              </a:lnSpc>
              <a:buFont typeface="Wingdings" pitchFamily="2" charset="2"/>
              <a:buChar char="Ø"/>
            </a:pPr>
            <a:r>
              <a:rPr lang="en-US" sz="1800" b="1" dirty="0">
                <a:solidFill>
                  <a:srgbClr val="0432FF"/>
                </a:solidFill>
              </a:rPr>
              <a:t>Counting Things</a:t>
            </a:r>
          </a:p>
          <a:p>
            <a:pPr lvl="1">
              <a:lnSpc>
                <a:spcPct val="100000"/>
              </a:lnSpc>
            </a:pPr>
            <a:r>
              <a:rPr lang="en-US" sz="1600" b="1" dirty="0">
                <a:solidFill>
                  <a:srgbClr val="0432FF"/>
                </a:solidFill>
              </a:rPr>
              <a:t>COUNT:</a:t>
            </a:r>
            <a:r>
              <a:rPr lang="en-US" sz="1600" dirty="0"/>
              <a:t> return how many </a:t>
            </a:r>
            <a:r>
              <a:rPr lang="en-US" sz="1600" b="1" dirty="0">
                <a:solidFill>
                  <a:srgbClr val="FF0000"/>
                </a:solidFill>
              </a:rPr>
              <a:t>numeric</a:t>
            </a:r>
            <a:r>
              <a:rPr lang="en-US" sz="1600" dirty="0"/>
              <a:t> values are in the range</a:t>
            </a:r>
          </a:p>
          <a:p>
            <a:pPr lvl="1">
              <a:lnSpc>
                <a:spcPct val="100000"/>
              </a:lnSpc>
            </a:pPr>
            <a:r>
              <a:rPr lang="en-US" sz="1600" b="1" dirty="0">
                <a:solidFill>
                  <a:srgbClr val="0432FF"/>
                </a:solidFill>
              </a:rPr>
              <a:t>COUNTA: </a:t>
            </a:r>
            <a:r>
              <a:rPr lang="en-US" sz="1600" dirty="0"/>
              <a:t>return how many </a:t>
            </a:r>
            <a:r>
              <a:rPr lang="en-US" sz="1600" b="1" dirty="0">
                <a:solidFill>
                  <a:srgbClr val="FF0000"/>
                </a:solidFill>
              </a:rPr>
              <a:t>nonempty</a:t>
            </a:r>
            <a:r>
              <a:rPr lang="en-US" sz="1600" dirty="0"/>
              <a:t> values are in the range</a:t>
            </a:r>
            <a:endParaRPr lang="en-US" sz="1600" b="1" dirty="0">
              <a:solidFill>
                <a:srgbClr val="0432FF"/>
              </a:solidFill>
            </a:endParaRPr>
          </a:p>
          <a:p>
            <a:pPr lvl="1">
              <a:lnSpc>
                <a:spcPct val="100000"/>
              </a:lnSpc>
            </a:pPr>
            <a:r>
              <a:rPr lang="en-US" sz="1600" b="1" dirty="0">
                <a:solidFill>
                  <a:srgbClr val="0432FF"/>
                </a:solidFill>
              </a:rPr>
              <a:t>COUNTBLANK: </a:t>
            </a:r>
            <a:r>
              <a:rPr lang="en-US" sz="1600" dirty="0"/>
              <a:t>return how many </a:t>
            </a:r>
            <a:r>
              <a:rPr lang="en-US" sz="1600" b="1" dirty="0">
                <a:solidFill>
                  <a:srgbClr val="FF0000"/>
                </a:solidFill>
              </a:rPr>
              <a:t>empty</a:t>
            </a:r>
            <a:r>
              <a:rPr lang="en-US" sz="1600" dirty="0"/>
              <a:t> values are in the range</a:t>
            </a:r>
            <a:endParaRPr lang="en-US" sz="1600" b="1" dirty="0">
              <a:solidFill>
                <a:srgbClr val="0432FF"/>
              </a:solidFill>
            </a:endParaRPr>
          </a:p>
          <a:p>
            <a:pPr lvl="1">
              <a:lnSpc>
                <a:spcPct val="100000"/>
              </a:lnSpc>
            </a:pPr>
            <a:r>
              <a:rPr lang="en-US" sz="1600" b="1" dirty="0">
                <a:solidFill>
                  <a:srgbClr val="0432FF"/>
                </a:solidFill>
              </a:rPr>
              <a:t>COUNTIF:</a:t>
            </a:r>
            <a:r>
              <a:rPr lang="en-US" sz="1600" dirty="0"/>
              <a:t> return how many </a:t>
            </a:r>
            <a:r>
              <a:rPr lang="en-US" sz="1600" b="1" dirty="0">
                <a:solidFill>
                  <a:srgbClr val="FF0000"/>
                </a:solidFill>
              </a:rPr>
              <a:t>cells match criteria</a:t>
            </a:r>
            <a:endParaRPr lang="en-US" sz="1600" b="1" dirty="0">
              <a:solidFill>
                <a:srgbClr val="0432FF"/>
              </a:solidFill>
            </a:endParaRPr>
          </a:p>
          <a:p>
            <a:pPr lvl="1">
              <a:lnSpc>
                <a:spcPct val="100000"/>
              </a:lnSpc>
            </a:pPr>
            <a:r>
              <a:rPr lang="en-US" sz="1600" b="1" dirty="0">
                <a:solidFill>
                  <a:srgbClr val="0432FF"/>
                </a:solidFill>
              </a:rPr>
              <a:t>COUNTIFS:</a:t>
            </a:r>
            <a:r>
              <a:rPr lang="en-US" sz="1600" dirty="0"/>
              <a:t> return how many </a:t>
            </a:r>
            <a:r>
              <a:rPr lang="en-US" sz="1600" b="1" dirty="0">
                <a:solidFill>
                  <a:srgbClr val="FF0000"/>
                </a:solidFill>
              </a:rPr>
              <a:t>cells match multiple criteria</a:t>
            </a:r>
          </a:p>
          <a:p>
            <a:pPr lvl="1">
              <a:lnSpc>
                <a:spcPct val="100000"/>
              </a:lnSpc>
            </a:pPr>
            <a:r>
              <a:rPr lang="en-US" sz="1600" b="1" dirty="0">
                <a:solidFill>
                  <a:srgbClr val="0432FF"/>
                </a:solidFill>
              </a:rPr>
              <a:t>PERMUT:</a:t>
            </a:r>
            <a:r>
              <a:rPr lang="en-US" sz="1600" b="1" dirty="0">
                <a:solidFill>
                  <a:srgbClr val="FF0000"/>
                </a:solidFill>
              </a:rPr>
              <a:t> </a:t>
            </a:r>
            <a:r>
              <a:rPr lang="en-US" sz="1600" dirty="0"/>
              <a:t>return the number of ways that a subset of that data can be grouped</a:t>
            </a:r>
          </a:p>
          <a:p>
            <a:pPr lvl="1">
              <a:lnSpc>
                <a:spcPct val="100000"/>
              </a:lnSpc>
            </a:pPr>
            <a:r>
              <a:rPr lang="en-US" sz="1600" b="1" dirty="0">
                <a:solidFill>
                  <a:srgbClr val="0432FF"/>
                </a:solidFill>
              </a:rPr>
              <a:t>PERMUTATIONA: </a:t>
            </a:r>
            <a:r>
              <a:rPr lang="en-US" sz="1600" dirty="0"/>
              <a:t>allow repetitions in the subset</a:t>
            </a:r>
          </a:p>
          <a:p>
            <a:pPr lvl="1">
              <a:lnSpc>
                <a:spcPct val="100000"/>
              </a:lnSpc>
            </a:pPr>
            <a:r>
              <a:rPr lang="en-US" sz="1600" b="1" dirty="0">
                <a:solidFill>
                  <a:srgbClr val="0432FF"/>
                </a:solidFill>
              </a:rPr>
              <a:t>COMBIN</a:t>
            </a:r>
            <a:r>
              <a:rPr lang="en-US" sz="1600" dirty="0"/>
              <a:t>: counts the number of combinations possible when selecting unique subsets from a data set</a:t>
            </a:r>
          </a:p>
          <a:p>
            <a:pPr lvl="1">
              <a:lnSpc>
                <a:spcPct val="100000"/>
              </a:lnSpc>
            </a:pPr>
            <a:r>
              <a:rPr lang="en-US" sz="1600" b="1" dirty="0">
                <a:solidFill>
                  <a:srgbClr val="0432FF"/>
                </a:solidFill>
              </a:rPr>
              <a:t>COMBINA</a:t>
            </a:r>
            <a:r>
              <a:rPr lang="en-US" sz="1600" dirty="0"/>
              <a:t>: allow repeat</a:t>
            </a:r>
          </a:p>
          <a:p>
            <a:pPr>
              <a:lnSpc>
                <a:spcPct val="100000"/>
              </a:lnSpc>
              <a:buFont typeface="Wingdings" pitchFamily="2" charset="2"/>
              <a:buChar char="Ø"/>
            </a:pPr>
            <a:r>
              <a:rPr lang="en-US" sz="1800" b="1" dirty="0">
                <a:solidFill>
                  <a:srgbClr val="0432FF"/>
                </a:solidFill>
              </a:rPr>
              <a:t>Averaging Things</a:t>
            </a:r>
          </a:p>
          <a:p>
            <a:pPr lvl="1">
              <a:lnSpc>
                <a:spcPct val="100000"/>
              </a:lnSpc>
            </a:pPr>
            <a:r>
              <a:rPr lang="en-US" sz="1600" b="1" dirty="0">
                <a:solidFill>
                  <a:srgbClr val="0432FF"/>
                </a:solidFill>
              </a:rPr>
              <a:t>AVERAGE: </a:t>
            </a:r>
            <a:r>
              <a:rPr lang="en-US" sz="1600" dirty="0"/>
              <a:t>calculate the average of the values</a:t>
            </a:r>
          </a:p>
          <a:p>
            <a:pPr lvl="1">
              <a:lnSpc>
                <a:spcPct val="100000"/>
              </a:lnSpc>
            </a:pPr>
            <a:r>
              <a:rPr lang="en-US" sz="1600" b="1" dirty="0">
                <a:solidFill>
                  <a:srgbClr val="0432FF"/>
                </a:solidFill>
              </a:rPr>
              <a:t>AVERAGEIF:</a:t>
            </a:r>
            <a:r>
              <a:rPr lang="en-US" sz="1600" dirty="0"/>
              <a:t> calculate the average of the values which match the criteria</a:t>
            </a:r>
            <a:endParaRPr lang="en-US" sz="1600" dirty="0">
              <a:solidFill>
                <a:prstClr val="black"/>
              </a:solidFill>
            </a:endParaRPr>
          </a:p>
          <a:p>
            <a:pPr lvl="1">
              <a:lnSpc>
                <a:spcPct val="100000"/>
              </a:lnSpc>
            </a:pPr>
            <a:r>
              <a:rPr lang="en-US" sz="1600" b="1" dirty="0">
                <a:solidFill>
                  <a:srgbClr val="0432FF"/>
                </a:solidFill>
              </a:rPr>
              <a:t>AVERAGEIFS:</a:t>
            </a:r>
            <a:r>
              <a:rPr lang="en-US" sz="1600" dirty="0"/>
              <a:t> calculate the average of the values which match multiple criteria</a:t>
            </a:r>
            <a:endParaRPr lang="en-US" sz="1600" b="1" dirty="0">
              <a:solidFill>
                <a:srgbClr val="0432FF"/>
              </a:solidFill>
            </a:endParaRPr>
          </a:p>
          <a:p>
            <a:pPr lvl="1">
              <a:lnSpc>
                <a:spcPct val="100000"/>
              </a:lnSpc>
            </a:pPr>
            <a:r>
              <a:rPr lang="en-US" sz="1600" b="1" dirty="0">
                <a:solidFill>
                  <a:srgbClr val="0432FF"/>
                </a:solidFill>
              </a:rPr>
              <a:t>MEDIAN: </a:t>
            </a:r>
            <a:r>
              <a:rPr lang="en-US" sz="1600" dirty="0"/>
              <a:t>Midpoint in a series of numbers</a:t>
            </a:r>
          </a:p>
          <a:p>
            <a:pPr lvl="1">
              <a:lnSpc>
                <a:spcPct val="100000"/>
              </a:lnSpc>
            </a:pPr>
            <a:r>
              <a:rPr lang="en-US" sz="1600" b="1" dirty="0">
                <a:solidFill>
                  <a:srgbClr val="0432FF"/>
                </a:solidFill>
              </a:rPr>
              <a:t>MODE:</a:t>
            </a:r>
            <a:r>
              <a:rPr lang="en-US" sz="1600" dirty="0"/>
              <a:t> the common value in a list of values</a:t>
            </a:r>
            <a:endParaRPr lang="en-US" sz="1400" dirty="0"/>
          </a:p>
          <a:p>
            <a:pPr lvl="1">
              <a:lnSpc>
                <a:spcPct val="100000"/>
              </a:lnSpc>
            </a:pPr>
            <a:endParaRPr lang="en-US" sz="1400" b="1" dirty="0">
              <a:solidFill>
                <a:srgbClr val="0432FF"/>
              </a:solidFill>
            </a:endParaRPr>
          </a:p>
          <a:p>
            <a:pPr>
              <a:lnSpc>
                <a:spcPct val="100000"/>
              </a:lnSpc>
              <a:buFont typeface="Wingdings" pitchFamily="2" charset="2"/>
              <a:buChar char="Ø"/>
            </a:pPr>
            <a:endParaRPr lang="en-US" sz="1800" b="1" dirty="0"/>
          </a:p>
          <a:p>
            <a:pPr lvl="1">
              <a:lnSpc>
                <a:spcPct val="100000"/>
              </a:lnSpc>
            </a:pPr>
            <a:endParaRPr lang="en-US" sz="1600" b="1" dirty="0">
              <a:solidFill>
                <a:srgbClr val="0432FF"/>
              </a:solidFill>
            </a:endParaRP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6" name="Rectangle 5">
            <a:extLst>
              <a:ext uri="{FF2B5EF4-FFF2-40B4-BE49-F238E27FC236}">
                <a16:creationId xmlns:a16="http://schemas.microsoft.com/office/drawing/2014/main" id="{86487D07-9367-8A44-A0CF-A14349F28BDF}"/>
              </a:ext>
            </a:extLst>
          </p:cNvPr>
          <p:cNvSpPr/>
          <p:nvPr/>
        </p:nvSpPr>
        <p:spPr>
          <a:xfrm>
            <a:off x="5814646" y="667266"/>
            <a:ext cx="6377354" cy="6432530"/>
          </a:xfrm>
          <a:prstGeom prst="rect">
            <a:avLst/>
          </a:prstGeom>
        </p:spPr>
        <p:txBody>
          <a:bodyPr wrap="square">
            <a:spAutoFit/>
          </a:bodyPr>
          <a:lstStyle/>
          <a:p>
            <a:pPr>
              <a:lnSpc>
                <a:spcPct val="100000"/>
              </a:lnSpc>
              <a:buFont typeface="Wingdings" pitchFamily="2" charset="2"/>
              <a:buChar char="Ø"/>
            </a:pPr>
            <a:r>
              <a:rPr lang="en-US" b="1" dirty="0">
                <a:solidFill>
                  <a:srgbClr val="0432FF"/>
                </a:solidFill>
              </a:rPr>
              <a:t> Finding the Rank</a:t>
            </a:r>
          </a:p>
          <a:p>
            <a:pPr marL="742950" lvl="1" indent="-285750">
              <a:buFont typeface="Arial" panose="020B0604020202020204" pitchFamily="34" charset="0"/>
              <a:buChar char="•"/>
            </a:pPr>
            <a:r>
              <a:rPr lang="en-US" sz="1600" b="1" dirty="0">
                <a:solidFill>
                  <a:srgbClr val="0432FF"/>
                </a:solidFill>
              </a:rPr>
              <a:t>RANK.EQ: </a:t>
            </a:r>
            <a:r>
              <a:rPr lang="en-US" sz="1600" dirty="0"/>
              <a:t>determine an item’s rank relative to other items in a list</a:t>
            </a:r>
          </a:p>
          <a:p>
            <a:pPr marL="742950" lvl="1" indent="-285750">
              <a:buFont typeface="Arial" panose="020B0604020202020204" pitchFamily="34" charset="0"/>
              <a:buChar char="•"/>
            </a:pPr>
            <a:r>
              <a:rPr lang="en-US" sz="1600" b="1" dirty="0">
                <a:solidFill>
                  <a:srgbClr val="0432FF"/>
                </a:solidFill>
              </a:rPr>
              <a:t>RANK.AVG</a:t>
            </a:r>
            <a:r>
              <a:rPr lang="en-US" sz="1600" dirty="0"/>
              <a:t>: (average the rank if two or more numbers have the same rank)</a:t>
            </a:r>
          </a:p>
          <a:p>
            <a:pPr marL="742950" lvl="1" indent="-285750">
              <a:buFont typeface="Arial" panose="020B0604020202020204" pitchFamily="34" charset="0"/>
              <a:buChar char="•"/>
            </a:pPr>
            <a:r>
              <a:rPr lang="en-US" sz="1600" b="1" dirty="0">
                <a:solidFill>
                  <a:srgbClr val="0432FF"/>
                </a:solidFill>
              </a:rPr>
              <a:t>PERCENTRANK.INC</a:t>
            </a:r>
            <a:r>
              <a:rPr lang="en-US" sz="1600" dirty="0"/>
              <a:t>: determine the rank of a value as a percentage of all the values in the set</a:t>
            </a:r>
          </a:p>
          <a:p>
            <a:pPr marL="742950" lvl="1" indent="-285750">
              <a:buFont typeface="Arial" panose="020B0604020202020204" pitchFamily="34" charset="0"/>
              <a:buChar char="•"/>
            </a:pPr>
            <a:r>
              <a:rPr lang="en-US" sz="1600" b="1" dirty="0">
                <a:solidFill>
                  <a:srgbClr val="0432FF"/>
                </a:solidFill>
              </a:rPr>
              <a:t>PERCENTRANK.EXC</a:t>
            </a:r>
            <a:r>
              <a:rPr lang="en-US" sz="1600" dirty="0"/>
              <a:t>: (excluded the ranks of 0 and 100)</a:t>
            </a:r>
          </a:p>
          <a:p>
            <a:pPr lvl="1"/>
            <a:endParaRPr lang="en-US" sz="1600" dirty="0"/>
          </a:p>
          <a:p>
            <a:pPr>
              <a:lnSpc>
                <a:spcPct val="100000"/>
              </a:lnSpc>
              <a:buFont typeface="Wingdings" pitchFamily="2" charset="2"/>
              <a:buChar char="Ø"/>
            </a:pPr>
            <a:r>
              <a:rPr lang="en-US" b="1" dirty="0">
                <a:solidFill>
                  <a:srgbClr val="0432FF"/>
                </a:solidFill>
              </a:rPr>
              <a:t> The Nth Largest / Smallest value</a:t>
            </a:r>
          </a:p>
          <a:p>
            <a:pPr marL="742950" lvl="1" indent="-285750">
              <a:buFont typeface="Arial" panose="020B0604020202020204" pitchFamily="34" charset="0"/>
              <a:buChar char="•"/>
            </a:pPr>
            <a:r>
              <a:rPr lang="en-US" sz="1600" b="1" dirty="0">
                <a:solidFill>
                  <a:srgbClr val="0432FF"/>
                </a:solidFill>
              </a:rPr>
              <a:t>LARGE: </a:t>
            </a:r>
            <a:r>
              <a:rPr lang="en-US" sz="1600" dirty="0"/>
              <a:t>return the nth highest value in a list</a:t>
            </a:r>
          </a:p>
          <a:p>
            <a:pPr marL="742950" lvl="1" indent="-285750">
              <a:buFont typeface="Arial" panose="020B0604020202020204" pitchFamily="34" charset="0"/>
              <a:buChar char="•"/>
            </a:pPr>
            <a:r>
              <a:rPr lang="en-US" sz="1600" b="1" dirty="0">
                <a:solidFill>
                  <a:srgbClr val="0432FF"/>
                </a:solidFill>
              </a:rPr>
              <a:t>SMALL:</a:t>
            </a:r>
            <a:r>
              <a:rPr lang="en-US" sz="1600" dirty="0"/>
              <a:t> return the nth smallest value in a list</a:t>
            </a:r>
          </a:p>
          <a:p>
            <a:pPr marL="742950" lvl="1" indent="-285750">
              <a:buFont typeface="Arial" panose="020B0604020202020204" pitchFamily="34" charset="0"/>
              <a:buChar char="•"/>
            </a:pPr>
            <a:endParaRPr lang="en-US" sz="1200" b="1" dirty="0">
              <a:solidFill>
                <a:srgbClr val="0432FF"/>
              </a:solidFill>
            </a:endParaRPr>
          </a:p>
          <a:p>
            <a:pPr>
              <a:lnSpc>
                <a:spcPct val="100000"/>
              </a:lnSpc>
              <a:buFont typeface="Wingdings" pitchFamily="2" charset="2"/>
              <a:buChar char="Ø"/>
            </a:pPr>
            <a:r>
              <a:rPr lang="en-US" b="1" dirty="0">
                <a:solidFill>
                  <a:srgbClr val="0432FF"/>
                </a:solidFill>
              </a:rPr>
              <a:t> Creating a Grouped Frequency Distribution</a:t>
            </a:r>
          </a:p>
          <a:p>
            <a:pPr marL="742950" lvl="1" indent="-285750">
              <a:buFont typeface="Arial" panose="020B0604020202020204" pitchFamily="34" charset="0"/>
              <a:buChar char="•"/>
            </a:pPr>
            <a:r>
              <a:rPr lang="en-US" sz="1600" b="1" dirty="0">
                <a:solidFill>
                  <a:srgbClr val="0432FF"/>
                </a:solidFill>
              </a:rPr>
              <a:t>FREQUENCY: </a:t>
            </a:r>
            <a:r>
              <a:rPr lang="en-US" sz="1600" dirty="0"/>
              <a:t>return the number of occurrences in each group</a:t>
            </a:r>
          </a:p>
          <a:p>
            <a:pPr marL="742950" lvl="1" indent="-285750">
              <a:buFont typeface="Arial" panose="020B0604020202020204" pitchFamily="34" charset="0"/>
              <a:buChar char="•"/>
            </a:pPr>
            <a:endParaRPr lang="en-US" sz="1200" dirty="0"/>
          </a:p>
          <a:p>
            <a:pPr>
              <a:lnSpc>
                <a:spcPct val="100000"/>
              </a:lnSpc>
              <a:buFont typeface="Wingdings" pitchFamily="2" charset="2"/>
              <a:buChar char="Ø"/>
            </a:pPr>
            <a:r>
              <a:rPr lang="en-US" b="1" dirty="0">
                <a:solidFill>
                  <a:srgbClr val="0432FF"/>
                </a:solidFill>
              </a:rPr>
              <a:t> Variance</a:t>
            </a:r>
          </a:p>
          <a:p>
            <a:pPr marL="742950" lvl="1" indent="-285750">
              <a:buFont typeface="Arial" panose="020B0604020202020204" pitchFamily="34" charset="0"/>
              <a:buChar char="•"/>
            </a:pPr>
            <a:r>
              <a:rPr lang="en-US" sz="1600" b="1" dirty="0">
                <a:solidFill>
                  <a:srgbClr val="0432FF"/>
                </a:solidFill>
              </a:rPr>
              <a:t>VAR.S</a:t>
            </a:r>
            <a:r>
              <a:rPr lang="en-US" sz="1600" dirty="0"/>
              <a:t>: the data represents a sample of a large population</a:t>
            </a:r>
            <a:endParaRPr lang="en-US" sz="1600" dirty="0">
              <a:solidFill>
                <a:srgbClr val="0432FF"/>
              </a:solidFill>
            </a:endParaRPr>
          </a:p>
          <a:p>
            <a:pPr marL="742950" lvl="1" indent="-285750">
              <a:buFont typeface="Arial" panose="020B0604020202020204" pitchFamily="34" charset="0"/>
              <a:buChar char="•"/>
            </a:pPr>
            <a:r>
              <a:rPr lang="en-US" sz="1600" b="1" dirty="0">
                <a:solidFill>
                  <a:srgbClr val="0432FF"/>
                </a:solidFill>
              </a:rPr>
              <a:t>VAR.P</a:t>
            </a:r>
            <a:r>
              <a:rPr lang="en-US" sz="1600" dirty="0"/>
              <a:t>: the data represents the entire population</a:t>
            </a:r>
          </a:p>
          <a:p>
            <a:pPr marL="742950" lvl="1" indent="-285750">
              <a:buFont typeface="Arial" panose="020B0604020202020204" pitchFamily="34" charset="0"/>
              <a:buChar char="•"/>
            </a:pPr>
            <a:endParaRPr lang="en-US" sz="1200" b="1" dirty="0">
              <a:solidFill>
                <a:srgbClr val="0432FF"/>
              </a:solidFill>
            </a:endParaRPr>
          </a:p>
          <a:p>
            <a:pPr>
              <a:lnSpc>
                <a:spcPct val="100000"/>
              </a:lnSpc>
              <a:buFont typeface="Wingdings" pitchFamily="2" charset="2"/>
              <a:buChar char="Ø"/>
            </a:pPr>
            <a:r>
              <a:rPr lang="en-US" b="1" dirty="0">
                <a:solidFill>
                  <a:srgbClr val="0432FF"/>
                </a:solidFill>
              </a:rPr>
              <a:t> Standard Deviation</a:t>
            </a:r>
          </a:p>
          <a:p>
            <a:pPr marL="742950" lvl="1" indent="-285750">
              <a:buFont typeface="Arial" panose="020B0604020202020204" pitchFamily="34" charset="0"/>
              <a:buChar char="•"/>
            </a:pPr>
            <a:r>
              <a:rPr lang="en-US" sz="1600" b="1" dirty="0">
                <a:solidFill>
                  <a:srgbClr val="0432FF"/>
                </a:solidFill>
              </a:rPr>
              <a:t>STDEV.S</a:t>
            </a:r>
            <a:r>
              <a:rPr lang="en-US" sz="1600" dirty="0"/>
              <a:t>: the data represents a sample of a large population</a:t>
            </a:r>
            <a:endParaRPr lang="en-US" sz="1600" b="1" dirty="0">
              <a:solidFill>
                <a:srgbClr val="0432FF"/>
              </a:solidFill>
            </a:endParaRPr>
          </a:p>
          <a:p>
            <a:pPr marL="742950" lvl="1" indent="-285750">
              <a:buFont typeface="Arial" panose="020B0604020202020204" pitchFamily="34" charset="0"/>
              <a:buChar char="•"/>
            </a:pPr>
            <a:r>
              <a:rPr lang="en-US" sz="1600" b="1" dirty="0">
                <a:solidFill>
                  <a:srgbClr val="0432FF"/>
                </a:solidFill>
              </a:rPr>
              <a:t>STDEV.P</a:t>
            </a:r>
            <a:r>
              <a:rPr lang="en-US" sz="1600" dirty="0">
                <a:solidFill>
                  <a:prstClr val="black"/>
                </a:solidFill>
              </a:rPr>
              <a:t>: the data represents the entire population</a:t>
            </a:r>
          </a:p>
          <a:p>
            <a:pPr marL="742950" lvl="1" indent="-285750">
              <a:buFont typeface="Arial" panose="020B0604020202020204" pitchFamily="34" charset="0"/>
              <a:buChar char="•"/>
            </a:pPr>
            <a:endParaRPr lang="en-US" sz="1200" b="1" dirty="0">
              <a:solidFill>
                <a:srgbClr val="0432FF"/>
              </a:solidFill>
            </a:endParaRPr>
          </a:p>
          <a:p>
            <a:pPr>
              <a:lnSpc>
                <a:spcPct val="100000"/>
              </a:lnSpc>
              <a:buFont typeface="Wingdings" pitchFamily="2" charset="2"/>
              <a:buChar char="Ø"/>
            </a:pPr>
            <a:r>
              <a:rPr lang="en-US" b="1" dirty="0">
                <a:solidFill>
                  <a:srgbClr val="0432FF"/>
                </a:solidFill>
              </a:rPr>
              <a:t> Correlation</a:t>
            </a:r>
          </a:p>
          <a:p>
            <a:pPr marL="742950" lvl="1" indent="-285750">
              <a:buFont typeface="Arial" panose="020B0604020202020204" pitchFamily="34" charset="0"/>
              <a:buChar char="•"/>
            </a:pPr>
            <a:r>
              <a:rPr lang="en-US" sz="1600" b="1" dirty="0">
                <a:solidFill>
                  <a:srgbClr val="0432FF"/>
                </a:solidFill>
              </a:rPr>
              <a:t>CORREL</a:t>
            </a:r>
            <a:r>
              <a:rPr lang="en-US" sz="1600" dirty="0"/>
              <a:t> : return the correlation coefficient (-1,1)</a:t>
            </a:r>
            <a:endParaRPr lang="en-US" sz="1600" b="1" dirty="0">
              <a:solidFill>
                <a:srgbClr val="0432FF"/>
              </a:solidFill>
            </a:endParaRPr>
          </a:p>
        </p:txBody>
      </p:sp>
    </p:spTree>
    <p:extLst>
      <p:ext uri="{BB962C8B-B14F-4D97-AF65-F5344CB8AC3E}">
        <p14:creationId xmlns:p14="http://schemas.microsoft.com/office/powerpoint/2010/main" val="3916537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12 Analyzing Data with Descriptive Statistics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553732"/>
            <a:ext cx="12192000" cy="4980169"/>
          </a:xfrm>
        </p:spPr>
        <p:txBody>
          <a:bodyPr>
            <a:normAutofit/>
          </a:bodyPr>
          <a:lstStyle/>
          <a:p>
            <a:pPr>
              <a:lnSpc>
                <a:spcPct val="100000"/>
              </a:lnSpc>
              <a:spcBef>
                <a:spcPts val="400"/>
              </a:spcBef>
              <a:buFont typeface="Wingdings" pitchFamily="2" charset="2"/>
              <a:buChar char="Ø"/>
            </a:pPr>
            <a:r>
              <a:rPr lang="en-US" sz="1800" dirty="0"/>
              <a:t>Generating Descriptive Statistics</a:t>
            </a:r>
          </a:p>
          <a:p>
            <a:pPr>
              <a:lnSpc>
                <a:spcPct val="100000"/>
              </a:lnSpc>
              <a:spcBef>
                <a:spcPts val="400"/>
              </a:spcBef>
              <a:buFont typeface="Wingdings" pitchFamily="2" charset="2"/>
              <a:buChar char="Ø"/>
            </a:pPr>
            <a:r>
              <a:rPr lang="en-US" sz="1800" dirty="0"/>
              <a:t>Calculating a </a:t>
            </a:r>
            <a:r>
              <a:rPr lang="en-US" sz="1800" b="1" dirty="0">
                <a:solidFill>
                  <a:srgbClr val="0432FF"/>
                </a:solidFill>
              </a:rPr>
              <a:t>Moving Average</a:t>
            </a:r>
          </a:p>
          <a:p>
            <a:pPr lvl="1">
              <a:lnSpc>
                <a:spcPct val="100000"/>
              </a:lnSpc>
              <a:spcBef>
                <a:spcPts val="400"/>
              </a:spcBef>
            </a:pPr>
            <a:r>
              <a:rPr lang="en-US" sz="1600" dirty="0"/>
              <a:t>Moving average </a:t>
            </a:r>
            <a:r>
              <a:rPr lang="en-US" sz="1600" u="sng" dirty="0">
                <a:solidFill>
                  <a:srgbClr val="0432FF"/>
                </a:solidFill>
              </a:rPr>
              <a:t>smooth a data </a:t>
            </a:r>
            <a:r>
              <a:rPr lang="en-US" sz="1600" dirty="0"/>
              <a:t>series by averaging the series values </a:t>
            </a:r>
            <a:r>
              <a:rPr lang="en-US" sz="1600" u="sng" dirty="0">
                <a:solidFill>
                  <a:srgbClr val="0432FF"/>
                </a:solidFill>
              </a:rPr>
              <a:t>over a specified number of preceding period</a:t>
            </a:r>
            <a:r>
              <a:rPr lang="en-US" sz="1600" dirty="0"/>
              <a:t>.</a:t>
            </a:r>
          </a:p>
          <a:p>
            <a:pPr lvl="1">
              <a:lnSpc>
                <a:spcPct val="100000"/>
              </a:lnSpc>
              <a:spcBef>
                <a:spcPts val="400"/>
              </a:spcBef>
            </a:pPr>
            <a:r>
              <a:rPr lang="en-US" sz="1600" dirty="0"/>
              <a:t>A moving average</a:t>
            </a:r>
            <a:r>
              <a:rPr lang="en-US" sz="1600" u="sng" dirty="0">
                <a:solidFill>
                  <a:srgbClr val="0432FF"/>
                </a:solidFill>
              </a:rPr>
              <a:t> weighs recent values equally</a:t>
            </a:r>
            <a:r>
              <a:rPr lang="en-US" sz="1600" dirty="0"/>
              <a:t> and </a:t>
            </a:r>
            <a:r>
              <a:rPr lang="en-US" sz="1600" u="sng" dirty="0">
                <a:solidFill>
                  <a:srgbClr val="0432FF"/>
                </a:solidFill>
              </a:rPr>
              <a:t>ignore older values</a:t>
            </a:r>
            <a:r>
              <a:rPr lang="en-US" sz="1600" dirty="0"/>
              <a:t>, thereby enabling you to </a:t>
            </a:r>
            <a:r>
              <a:rPr lang="en-US" sz="1600" b="1" dirty="0">
                <a:solidFill>
                  <a:srgbClr val="FF0000"/>
                </a:solidFill>
              </a:rPr>
              <a:t>spot trends</a:t>
            </a:r>
            <a:r>
              <a:rPr lang="en-US" sz="1600" dirty="0"/>
              <a:t>.</a:t>
            </a:r>
          </a:p>
          <a:p>
            <a:pPr>
              <a:lnSpc>
                <a:spcPct val="100000"/>
              </a:lnSpc>
              <a:spcBef>
                <a:spcPts val="400"/>
              </a:spcBef>
              <a:buFont typeface="Wingdings" pitchFamily="2" charset="2"/>
              <a:buChar char="Ø"/>
            </a:pPr>
            <a:r>
              <a:rPr lang="en-US" sz="1800" dirty="0"/>
              <a:t>Determining </a:t>
            </a:r>
            <a:r>
              <a:rPr lang="en-US" sz="1800" b="1" dirty="0">
                <a:solidFill>
                  <a:srgbClr val="0432FF"/>
                </a:solidFill>
              </a:rPr>
              <a:t>Rank and Percentile</a:t>
            </a:r>
          </a:p>
          <a:p>
            <a:pPr lvl="1">
              <a:lnSpc>
                <a:spcPct val="100000"/>
              </a:lnSpc>
              <a:spcBef>
                <a:spcPts val="400"/>
              </a:spcBef>
            </a:pPr>
            <a:r>
              <a:rPr lang="en-US" sz="1600" b="1" dirty="0">
                <a:solidFill>
                  <a:srgbClr val="0432FF"/>
                </a:solidFill>
              </a:rPr>
              <a:t>Percentile: </a:t>
            </a:r>
            <a:r>
              <a:rPr lang="en-US" sz="1600" dirty="0"/>
              <a:t>percentage of items in the sample that are at the same level or a lower lever than a given value.</a:t>
            </a:r>
          </a:p>
          <a:p>
            <a:pPr lvl="1">
              <a:lnSpc>
                <a:spcPct val="100000"/>
              </a:lnSpc>
              <a:spcBef>
                <a:spcPts val="400"/>
              </a:spcBef>
            </a:pPr>
            <a:r>
              <a:rPr lang="en-US" sz="1600" b="1" dirty="0">
                <a:solidFill>
                  <a:srgbClr val="0432FF"/>
                </a:solidFill>
              </a:rPr>
              <a:t>Point: </a:t>
            </a:r>
            <a:r>
              <a:rPr lang="en-US" sz="1600" dirty="0"/>
              <a:t>The location of the data value within the specified input range.</a:t>
            </a:r>
          </a:p>
          <a:p>
            <a:pPr>
              <a:lnSpc>
                <a:spcPct val="100000"/>
              </a:lnSpc>
              <a:spcBef>
                <a:spcPts val="400"/>
              </a:spcBef>
              <a:buFont typeface="Wingdings" pitchFamily="2" charset="2"/>
              <a:buChar char="Ø"/>
            </a:pPr>
            <a:r>
              <a:rPr lang="en-US" sz="1800" dirty="0"/>
              <a:t>Generating </a:t>
            </a:r>
            <a:r>
              <a:rPr lang="en-US" sz="1800" b="1" dirty="0">
                <a:solidFill>
                  <a:srgbClr val="0432FF"/>
                </a:solidFill>
              </a:rPr>
              <a:t>Random Numbers</a:t>
            </a:r>
          </a:p>
          <a:p>
            <a:pPr lvl="1">
              <a:lnSpc>
                <a:spcPct val="100000"/>
              </a:lnSpc>
              <a:spcBef>
                <a:spcPts val="400"/>
              </a:spcBef>
            </a:pPr>
            <a:r>
              <a:rPr lang="en-US" sz="1600" b="1" dirty="0"/>
              <a:t>Generate random values </a:t>
            </a:r>
            <a:r>
              <a:rPr lang="en-US" sz="1600" b="1" dirty="0">
                <a:solidFill>
                  <a:srgbClr val="0432FF"/>
                </a:solidFill>
              </a:rPr>
              <a:t>using various distributions</a:t>
            </a:r>
          </a:p>
          <a:p>
            <a:pPr marL="457200" lvl="1" indent="0">
              <a:lnSpc>
                <a:spcPct val="100000"/>
              </a:lnSpc>
              <a:spcBef>
                <a:spcPts val="400"/>
              </a:spcBef>
              <a:buNone/>
            </a:pPr>
            <a:r>
              <a:rPr lang="en-US" sz="1600" b="1" dirty="0">
                <a:solidFill>
                  <a:srgbClr val="0432FF"/>
                </a:solidFill>
              </a:rPr>
              <a:t>     </a:t>
            </a:r>
            <a:r>
              <a:rPr lang="en-US" sz="1600" b="1" dirty="0">
                <a:solidFill>
                  <a:srgbClr val="7030A0"/>
                </a:solidFill>
              </a:rPr>
              <a:t>Uniform, Normal, Bernouli, Binomial, Possion, Patterned, Discrete</a:t>
            </a:r>
          </a:p>
          <a:p>
            <a:pPr lvl="1">
              <a:lnSpc>
                <a:spcPct val="100000"/>
              </a:lnSpc>
              <a:spcBef>
                <a:spcPts val="400"/>
              </a:spcBef>
            </a:pPr>
            <a:r>
              <a:rPr lang="en-US" sz="1600" b="1" dirty="0">
                <a:solidFill>
                  <a:srgbClr val="0432FF"/>
                </a:solidFill>
              </a:rPr>
              <a:t>Excel Function</a:t>
            </a:r>
          </a:p>
          <a:p>
            <a:pPr lvl="2">
              <a:lnSpc>
                <a:spcPct val="100000"/>
              </a:lnSpc>
              <a:spcBef>
                <a:spcPts val="400"/>
              </a:spcBef>
              <a:buFont typeface="Courier New" panose="02070309020205020404" pitchFamily="49" charset="0"/>
              <a:buChar char="o"/>
            </a:pPr>
            <a:r>
              <a:rPr lang="en-US" sz="1600" b="1" dirty="0">
                <a:solidFill>
                  <a:srgbClr val="0432FF"/>
                </a:solidFill>
              </a:rPr>
              <a:t>Rand: </a:t>
            </a:r>
            <a:r>
              <a:rPr lang="en-US" sz="1600" dirty="0"/>
              <a:t>generate random numbers </a:t>
            </a:r>
            <a:r>
              <a:rPr lang="en-US" sz="1600" dirty="0">
                <a:solidFill>
                  <a:srgbClr val="0432FF"/>
                </a:solidFill>
              </a:rPr>
              <a:t>between 0 and 1</a:t>
            </a:r>
          </a:p>
          <a:p>
            <a:pPr lvl="2">
              <a:lnSpc>
                <a:spcPct val="100000"/>
              </a:lnSpc>
              <a:spcBef>
                <a:spcPts val="400"/>
              </a:spcBef>
              <a:buFont typeface="Courier New" panose="02070309020205020404" pitchFamily="49" charset="0"/>
              <a:buChar char="o"/>
            </a:pPr>
            <a:r>
              <a:rPr lang="en-US" sz="1600" b="1" dirty="0">
                <a:solidFill>
                  <a:srgbClr val="0432FF"/>
                </a:solidFill>
              </a:rPr>
              <a:t>RandBetween: </a:t>
            </a:r>
            <a:r>
              <a:rPr lang="en-US" sz="1600" dirty="0"/>
              <a:t>generate random numbers </a:t>
            </a:r>
            <a:r>
              <a:rPr lang="en-US" sz="1600" dirty="0">
                <a:solidFill>
                  <a:srgbClr val="0432FF"/>
                </a:solidFill>
              </a:rPr>
              <a:t>between two specified values.</a:t>
            </a:r>
            <a:endParaRPr lang="en-US" sz="1200" dirty="0">
              <a:solidFill>
                <a:srgbClr val="0432FF"/>
              </a:solidFill>
            </a:endParaRPr>
          </a:p>
          <a:p>
            <a:pPr>
              <a:lnSpc>
                <a:spcPct val="100000"/>
              </a:lnSpc>
              <a:spcBef>
                <a:spcPts val="400"/>
              </a:spcBef>
              <a:buFont typeface="Wingdings" pitchFamily="2" charset="2"/>
              <a:buChar char="Ø"/>
            </a:pPr>
            <a:r>
              <a:rPr lang="en-US" sz="1800" dirty="0"/>
              <a:t>Creating a </a:t>
            </a:r>
            <a:r>
              <a:rPr lang="en-US" sz="1800" b="1" dirty="0">
                <a:solidFill>
                  <a:srgbClr val="0432FF"/>
                </a:solidFill>
              </a:rPr>
              <a:t>Frequency Distribution</a:t>
            </a:r>
          </a:p>
          <a:p>
            <a:pPr lvl="1">
              <a:lnSpc>
                <a:spcPct val="100000"/>
              </a:lnSpc>
              <a:spcBef>
                <a:spcPts val="400"/>
              </a:spcBef>
            </a:pPr>
            <a:r>
              <a:rPr lang="en-US" sz="1600" dirty="0"/>
              <a:t>Frequency distribution organizes the data into numeric ranges (bins) and tells you the number of observations that fall within each bin.</a:t>
            </a:r>
          </a:p>
          <a:p>
            <a:pPr lvl="1">
              <a:lnSpc>
                <a:spcPct val="100000"/>
              </a:lnSpc>
              <a:spcBef>
                <a:spcPts val="400"/>
              </a:spcBef>
            </a:pPr>
            <a:r>
              <a:rPr lang="en-US" sz="1600" dirty="0"/>
              <a:t>Histogram: is a chart of a frequency distribution</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4" name="Rectangle 3">
            <a:extLst>
              <a:ext uri="{FF2B5EF4-FFF2-40B4-BE49-F238E27FC236}">
                <a16:creationId xmlns:a16="http://schemas.microsoft.com/office/drawing/2014/main" id="{ACAA1087-9D5C-6D4B-A493-820F3904A663}"/>
              </a:ext>
            </a:extLst>
          </p:cNvPr>
          <p:cNvSpPr/>
          <p:nvPr/>
        </p:nvSpPr>
        <p:spPr>
          <a:xfrm>
            <a:off x="5965371" y="527669"/>
            <a:ext cx="6226629" cy="369332"/>
          </a:xfrm>
          <a:prstGeom prst="rect">
            <a:avLst/>
          </a:prstGeom>
        </p:spPr>
        <p:txBody>
          <a:bodyPr wrap="square">
            <a:spAutoFit/>
          </a:bodyPr>
          <a:lstStyle/>
          <a:p>
            <a:r>
              <a:rPr lang="en-US" dirty="0">
                <a:hlinkClick r:id="rId3"/>
              </a:rPr>
              <a:t>https://www.excel-easy.com/data-analysis/analysis-toolpak.html</a:t>
            </a:r>
            <a:r>
              <a:rPr lang="en-US" dirty="0"/>
              <a:t> </a:t>
            </a:r>
          </a:p>
        </p:txBody>
      </p:sp>
    </p:spTree>
    <p:extLst>
      <p:ext uri="{BB962C8B-B14F-4D97-AF65-F5344CB8AC3E}">
        <p14:creationId xmlns:p14="http://schemas.microsoft.com/office/powerpoint/2010/main" val="8909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553732"/>
            <a:ext cx="6096000" cy="6304268"/>
          </a:xfrm>
        </p:spPr>
        <p:txBody>
          <a:bodyPr>
            <a:normAutofit/>
          </a:bodyPr>
          <a:lstStyle/>
          <a:p>
            <a:pPr>
              <a:lnSpc>
                <a:spcPct val="100000"/>
              </a:lnSpc>
              <a:spcBef>
                <a:spcPts val="400"/>
              </a:spcBef>
              <a:buFont typeface="Wingdings" pitchFamily="2" charset="2"/>
              <a:buChar char="Ø"/>
            </a:pPr>
            <a:r>
              <a:rPr lang="en-US" sz="1800" b="1" dirty="0">
                <a:solidFill>
                  <a:srgbClr val="0432FF"/>
                </a:solidFill>
              </a:rPr>
              <a:t>Sampling</a:t>
            </a:r>
            <a:r>
              <a:rPr lang="en-US" sz="1800" dirty="0"/>
              <a:t> Data</a:t>
            </a:r>
          </a:p>
          <a:p>
            <a:pPr lvl="1">
              <a:lnSpc>
                <a:spcPct val="100000"/>
              </a:lnSpc>
              <a:spcBef>
                <a:spcPts val="400"/>
              </a:spcBef>
            </a:pPr>
            <a:r>
              <a:rPr lang="en-US" sz="1600" b="1" dirty="0">
                <a:solidFill>
                  <a:srgbClr val="0432FF"/>
                </a:solidFill>
              </a:rPr>
              <a:t>Periodic: </a:t>
            </a:r>
            <a:r>
              <a:rPr lang="en-US" sz="1600" dirty="0">
                <a:solidFill>
                  <a:prstClr val="black"/>
                </a:solidFill>
              </a:rPr>
              <a:t>Extracts every nth item from the data set</a:t>
            </a:r>
            <a:endParaRPr lang="en-US" sz="1600" dirty="0"/>
          </a:p>
          <a:p>
            <a:pPr lvl="1">
              <a:lnSpc>
                <a:spcPct val="100000"/>
              </a:lnSpc>
              <a:spcBef>
                <a:spcPts val="400"/>
              </a:spcBef>
            </a:pPr>
            <a:r>
              <a:rPr lang="en-US" sz="1600" b="1" dirty="0">
                <a:solidFill>
                  <a:srgbClr val="0432FF"/>
                </a:solidFill>
              </a:rPr>
              <a:t>Random: </a:t>
            </a:r>
            <a:r>
              <a:rPr lang="en-US" sz="1600" dirty="0">
                <a:solidFill>
                  <a:prstClr val="black"/>
                </a:solidFill>
              </a:rPr>
              <a:t>Extracts items randomly from the data set</a:t>
            </a:r>
            <a:endParaRPr lang="en-US" sz="1400" b="1" dirty="0">
              <a:solidFill>
                <a:srgbClr val="0432FF"/>
              </a:solidFill>
            </a:endParaRPr>
          </a:p>
          <a:p>
            <a:pPr>
              <a:lnSpc>
                <a:spcPct val="100000"/>
              </a:lnSpc>
              <a:spcBef>
                <a:spcPts val="400"/>
              </a:spcBef>
              <a:buFont typeface="Wingdings" pitchFamily="2" charset="2"/>
              <a:buChar char="Ø"/>
            </a:pPr>
            <a:r>
              <a:rPr lang="en-US" sz="1800" dirty="0"/>
              <a:t>Using the </a:t>
            </a:r>
            <a:r>
              <a:rPr lang="en-US" sz="1800" b="1" dirty="0">
                <a:solidFill>
                  <a:srgbClr val="0432FF"/>
                </a:solidFill>
              </a:rPr>
              <a:t>t-Test</a:t>
            </a:r>
            <a:r>
              <a:rPr lang="en-US" sz="1800" dirty="0"/>
              <a:t> Tools</a:t>
            </a:r>
          </a:p>
          <a:p>
            <a:pPr lvl="1">
              <a:lnSpc>
                <a:spcPct val="100000"/>
              </a:lnSpc>
              <a:spcBef>
                <a:spcPts val="400"/>
              </a:spcBef>
            </a:pPr>
            <a:r>
              <a:rPr lang="en-US" sz="1600" b="1" dirty="0">
                <a:solidFill>
                  <a:srgbClr val="0432FF"/>
                </a:solidFill>
              </a:rPr>
              <a:t>T-test: Paired Two Sample for Means</a:t>
            </a:r>
          </a:p>
          <a:p>
            <a:pPr lvl="1">
              <a:lnSpc>
                <a:spcPct val="100000"/>
              </a:lnSpc>
              <a:spcBef>
                <a:spcPts val="400"/>
              </a:spcBef>
            </a:pPr>
            <a:r>
              <a:rPr lang="en-US" sz="1600" b="1" dirty="0">
                <a:solidFill>
                  <a:srgbClr val="0432FF"/>
                </a:solidFill>
              </a:rPr>
              <a:t>T-test: Two Sample Assuming Equal Variance</a:t>
            </a:r>
          </a:p>
          <a:p>
            <a:pPr lvl="1">
              <a:lnSpc>
                <a:spcPct val="100000"/>
              </a:lnSpc>
              <a:spcBef>
                <a:spcPts val="400"/>
              </a:spcBef>
            </a:pPr>
            <a:r>
              <a:rPr lang="en-US" sz="1600" b="1" dirty="0">
                <a:solidFill>
                  <a:srgbClr val="0432FF"/>
                </a:solidFill>
              </a:rPr>
              <a:t>T-test: Two Sample Assuming Unequal Variance</a:t>
            </a:r>
          </a:p>
          <a:p>
            <a:pPr lvl="1">
              <a:lnSpc>
                <a:spcPct val="100000"/>
              </a:lnSpc>
              <a:spcBef>
                <a:spcPts val="400"/>
              </a:spcBef>
            </a:pPr>
            <a:r>
              <a:rPr lang="en-US" sz="1800" b="1" dirty="0">
                <a:solidFill>
                  <a:srgbClr val="FF0000"/>
                </a:solidFill>
              </a:rPr>
              <a:t>H</a:t>
            </a:r>
            <a:r>
              <a:rPr lang="en-US" sz="1800" b="1" baseline="-25000" dirty="0">
                <a:solidFill>
                  <a:srgbClr val="FF0000"/>
                </a:solidFill>
              </a:rPr>
              <a:t>0</a:t>
            </a:r>
            <a:r>
              <a:rPr lang="en-US" sz="1800" b="1" dirty="0">
                <a:solidFill>
                  <a:srgbClr val="FF0000"/>
                </a:solidFill>
              </a:rPr>
              <a:t>: </a:t>
            </a:r>
            <a:r>
              <a:rPr lang="el-GR" sz="1800" b="1" dirty="0">
                <a:solidFill>
                  <a:srgbClr val="FF0000"/>
                </a:solidFill>
              </a:rPr>
              <a:t>μ</a:t>
            </a:r>
            <a:r>
              <a:rPr lang="el-GR" sz="1800" b="1" baseline="-25000" dirty="0">
                <a:solidFill>
                  <a:srgbClr val="FF0000"/>
                </a:solidFill>
              </a:rPr>
              <a:t>1</a:t>
            </a:r>
            <a:r>
              <a:rPr lang="el-GR" sz="1800" b="1" dirty="0">
                <a:solidFill>
                  <a:srgbClr val="FF0000"/>
                </a:solidFill>
              </a:rPr>
              <a:t> - μ</a:t>
            </a:r>
            <a:r>
              <a:rPr lang="el-GR" sz="1800" b="1" baseline="-25000" dirty="0">
                <a:solidFill>
                  <a:srgbClr val="FF0000"/>
                </a:solidFill>
              </a:rPr>
              <a:t>2</a:t>
            </a:r>
            <a:r>
              <a:rPr lang="el-GR" sz="1800" b="1" dirty="0">
                <a:solidFill>
                  <a:srgbClr val="FF0000"/>
                </a:solidFill>
              </a:rPr>
              <a:t> = 0</a:t>
            </a:r>
            <a:endParaRPr lang="en-US" sz="1800" b="1" dirty="0">
              <a:solidFill>
                <a:srgbClr val="FF0000"/>
              </a:solidFill>
            </a:endParaRPr>
          </a:p>
          <a:p>
            <a:pPr lvl="2">
              <a:lnSpc>
                <a:spcPct val="100000"/>
              </a:lnSpc>
              <a:spcBef>
                <a:spcPts val="400"/>
              </a:spcBef>
              <a:buFont typeface="Courier New" panose="02070309020205020404" pitchFamily="49" charset="0"/>
              <a:buChar char="o"/>
            </a:pPr>
            <a:r>
              <a:rPr lang="en-US" sz="1600" dirty="0"/>
              <a:t>  two-tail test:</a:t>
            </a:r>
          </a:p>
          <a:p>
            <a:pPr marL="914400" lvl="2" indent="0">
              <a:lnSpc>
                <a:spcPct val="100000"/>
              </a:lnSpc>
              <a:spcBef>
                <a:spcPts val="400"/>
              </a:spcBef>
              <a:buNone/>
            </a:pPr>
            <a:r>
              <a:rPr lang="en-US" sz="1600" dirty="0"/>
              <a:t> t Stat &lt; -t Critical two-tail or t Stat &gt; t Critical two-tail </a:t>
            </a:r>
          </a:p>
          <a:p>
            <a:pPr marL="914400" lvl="2" indent="0">
              <a:lnSpc>
                <a:spcPct val="100000"/>
              </a:lnSpc>
              <a:spcBef>
                <a:spcPts val="400"/>
              </a:spcBef>
              <a:buNone/>
            </a:pPr>
            <a:r>
              <a:rPr lang="en-US" sz="1600" b="1" dirty="0">
                <a:solidFill>
                  <a:srgbClr val="0432FF"/>
                </a:solidFill>
                <a:latin typeface="Gotham SSm A"/>
              </a:rPr>
              <a:t>➮ reject H</a:t>
            </a:r>
            <a:r>
              <a:rPr lang="en-US" sz="1600" b="1" baseline="-25000" dirty="0">
                <a:solidFill>
                  <a:srgbClr val="0432FF"/>
                </a:solidFill>
                <a:latin typeface="Gotham SSm A"/>
              </a:rPr>
              <a:t>0</a:t>
            </a:r>
            <a:r>
              <a:rPr lang="en-US" sz="1600" b="1" dirty="0">
                <a:solidFill>
                  <a:srgbClr val="0432FF"/>
                </a:solidFill>
                <a:latin typeface="Gotham SSm A"/>
              </a:rPr>
              <a:t> </a:t>
            </a:r>
            <a:endParaRPr lang="en-US" sz="1200" dirty="0"/>
          </a:p>
          <a:p>
            <a:pPr>
              <a:lnSpc>
                <a:spcPct val="100000"/>
              </a:lnSpc>
              <a:spcBef>
                <a:spcPts val="400"/>
              </a:spcBef>
              <a:buFont typeface="Wingdings" pitchFamily="2" charset="2"/>
              <a:buChar char="Ø"/>
            </a:pPr>
            <a:r>
              <a:rPr lang="en-US" sz="1800" dirty="0"/>
              <a:t>Performing a </a:t>
            </a:r>
            <a:r>
              <a:rPr lang="en-US" sz="1800" b="1" dirty="0">
                <a:solidFill>
                  <a:srgbClr val="0432FF"/>
                </a:solidFill>
              </a:rPr>
              <a:t>z-Test</a:t>
            </a:r>
          </a:p>
          <a:p>
            <a:pPr lvl="1">
              <a:lnSpc>
                <a:spcPct val="100000"/>
              </a:lnSpc>
              <a:spcBef>
                <a:spcPts val="400"/>
              </a:spcBef>
            </a:pPr>
            <a:r>
              <a:rPr lang="en-US" sz="1600" b="1" dirty="0">
                <a:solidFill>
                  <a:srgbClr val="0432FF"/>
                </a:solidFill>
              </a:rPr>
              <a:t>Know the variance or standard deviation </a:t>
            </a:r>
            <a:r>
              <a:rPr lang="en-US" sz="1600" dirty="0"/>
              <a:t>of the population</a:t>
            </a:r>
          </a:p>
          <a:p>
            <a:pPr marL="0" indent="0">
              <a:lnSpc>
                <a:spcPct val="100000"/>
              </a:lnSpc>
              <a:buNone/>
            </a:pPr>
            <a:r>
              <a:rPr lang="en-US" sz="1800" dirty="0"/>
              <a:t> </a:t>
            </a:r>
          </a:p>
          <a:p>
            <a:pPr lvl="1">
              <a:lnSpc>
                <a:spcPct val="100000"/>
              </a:lnSpc>
            </a:pPr>
            <a:endParaRPr lang="en-US" sz="1400" dirty="0"/>
          </a:p>
          <a:p>
            <a:pPr>
              <a:lnSpc>
                <a:spcPct val="100000"/>
              </a:lnSpc>
              <a:buFont typeface="Wingdings" pitchFamily="2" charset="2"/>
              <a:buChar char="Ø"/>
            </a:pPr>
            <a:endParaRPr lang="en-US" sz="1800" dirty="0"/>
          </a:p>
          <a:p>
            <a:pPr lvl="1">
              <a:lnSpc>
                <a:spcPct val="100000"/>
              </a:lnSpc>
            </a:pPr>
            <a:endParaRPr lang="en-US" sz="1600" dirty="0"/>
          </a:p>
        </p:txBody>
      </p:sp>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13 Analyzing Data with Inferential Statistics</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graphicFrame>
        <p:nvGraphicFramePr>
          <p:cNvPr id="8" name="Table 7">
            <a:extLst>
              <a:ext uri="{FF2B5EF4-FFF2-40B4-BE49-F238E27FC236}">
                <a16:creationId xmlns:a16="http://schemas.microsoft.com/office/drawing/2014/main" id="{BD9F99AE-C8CA-744B-9D35-EADBA3615D21}"/>
              </a:ext>
            </a:extLst>
          </p:cNvPr>
          <p:cNvGraphicFramePr>
            <a:graphicFrameLocks noGrp="1"/>
          </p:cNvGraphicFramePr>
          <p:nvPr>
            <p:extLst>
              <p:ext uri="{D42A27DB-BD31-4B8C-83A1-F6EECF244321}">
                <p14:modId xmlns:p14="http://schemas.microsoft.com/office/powerpoint/2010/main" val="1818791948"/>
              </p:ext>
            </p:extLst>
          </p:nvPr>
        </p:nvGraphicFramePr>
        <p:xfrm>
          <a:off x="6931200" y="4329807"/>
          <a:ext cx="5142017" cy="1062472"/>
        </p:xfrm>
        <a:graphic>
          <a:graphicData uri="http://schemas.openxmlformats.org/drawingml/2006/table">
            <a:tbl>
              <a:tblPr firstRow="1" bandRow="1">
                <a:tableStyleId>{93296810-A885-4BE3-A3E7-6D5BEEA58F35}</a:tableStyleId>
              </a:tblPr>
              <a:tblGrid>
                <a:gridCol w="1016035">
                  <a:extLst>
                    <a:ext uri="{9D8B030D-6E8A-4147-A177-3AD203B41FA5}">
                      <a16:colId xmlns:a16="http://schemas.microsoft.com/office/drawing/2014/main" val="433609798"/>
                    </a:ext>
                  </a:extLst>
                </a:gridCol>
                <a:gridCol w="452314">
                  <a:extLst>
                    <a:ext uri="{9D8B030D-6E8A-4147-A177-3AD203B41FA5}">
                      <a16:colId xmlns:a16="http://schemas.microsoft.com/office/drawing/2014/main" val="3092358010"/>
                    </a:ext>
                  </a:extLst>
                </a:gridCol>
                <a:gridCol w="695018">
                  <a:extLst>
                    <a:ext uri="{9D8B030D-6E8A-4147-A177-3AD203B41FA5}">
                      <a16:colId xmlns:a16="http://schemas.microsoft.com/office/drawing/2014/main" val="665065010"/>
                    </a:ext>
                  </a:extLst>
                </a:gridCol>
                <a:gridCol w="794306">
                  <a:extLst>
                    <a:ext uri="{9D8B030D-6E8A-4147-A177-3AD203B41FA5}">
                      <a16:colId xmlns:a16="http://schemas.microsoft.com/office/drawing/2014/main" val="2606108407"/>
                    </a:ext>
                  </a:extLst>
                </a:gridCol>
                <a:gridCol w="695019">
                  <a:extLst>
                    <a:ext uri="{9D8B030D-6E8A-4147-A177-3AD203B41FA5}">
                      <a16:colId xmlns:a16="http://schemas.microsoft.com/office/drawing/2014/main" val="1046383817"/>
                    </a:ext>
                  </a:extLst>
                </a:gridCol>
                <a:gridCol w="1489325">
                  <a:extLst>
                    <a:ext uri="{9D8B030D-6E8A-4147-A177-3AD203B41FA5}">
                      <a16:colId xmlns:a16="http://schemas.microsoft.com/office/drawing/2014/main" val="2247895221"/>
                    </a:ext>
                  </a:extLst>
                </a:gridCol>
              </a:tblGrid>
              <a:tr h="370840">
                <a:tc>
                  <a:txBody>
                    <a:bodyPr/>
                    <a:lstStyle/>
                    <a:p>
                      <a:pPr algn="ctr"/>
                      <a:r>
                        <a:rPr lang="en-US" sz="1400" dirty="0"/>
                        <a:t>ANOVA</a:t>
                      </a:r>
                      <a:endParaRPr lang="en-US" sz="1400" b="1" dirty="0">
                        <a:solidFill>
                          <a:srgbClr val="FF0000"/>
                        </a:solidFill>
                      </a:endParaRPr>
                    </a:p>
                  </a:txBody>
                  <a:tcPr/>
                </a:tc>
                <a:tc>
                  <a:txBody>
                    <a:bodyPr/>
                    <a:lstStyle/>
                    <a:p>
                      <a:pPr algn="ctr"/>
                      <a:r>
                        <a:rPr lang="en-US" sz="1400" dirty="0"/>
                        <a:t>df</a:t>
                      </a:r>
                      <a:endParaRPr lang="en-US" sz="1400" b="1" dirty="0">
                        <a:solidFill>
                          <a:srgbClr val="FF0000"/>
                        </a:solidFill>
                      </a:endParaRPr>
                    </a:p>
                  </a:txBody>
                  <a:tcPr/>
                </a:tc>
                <a:tc>
                  <a:txBody>
                    <a:bodyPr/>
                    <a:lstStyle/>
                    <a:p>
                      <a:pPr algn="ctr"/>
                      <a:r>
                        <a:rPr lang="en-US" sz="1400" dirty="0"/>
                        <a:t>SS</a:t>
                      </a:r>
                      <a:endParaRPr lang="en-US" sz="1400" b="1" dirty="0">
                        <a:solidFill>
                          <a:srgbClr val="FF0000"/>
                        </a:solidFill>
                      </a:endParaRPr>
                    </a:p>
                  </a:txBody>
                  <a:tcPr/>
                </a:tc>
                <a:tc>
                  <a:txBody>
                    <a:bodyPr/>
                    <a:lstStyle/>
                    <a:p>
                      <a:pPr algn="ctr"/>
                      <a:r>
                        <a:rPr lang="en-US" sz="1400" dirty="0"/>
                        <a:t>MS</a:t>
                      </a:r>
                      <a:endParaRPr lang="en-US" sz="1400" b="1" dirty="0">
                        <a:solidFill>
                          <a:srgbClr val="FF0000"/>
                        </a:solidFill>
                      </a:endParaRPr>
                    </a:p>
                  </a:txBody>
                  <a:tcPr/>
                </a:tc>
                <a:tc>
                  <a:txBody>
                    <a:bodyPr/>
                    <a:lstStyle/>
                    <a:p>
                      <a:pPr algn="ctr"/>
                      <a:r>
                        <a:rPr lang="en-US" sz="1400" dirty="0"/>
                        <a:t>F</a:t>
                      </a:r>
                      <a:endParaRPr lang="en-US" sz="1400" b="1" dirty="0">
                        <a:solidFill>
                          <a:srgbClr val="FF0000"/>
                        </a:solidFill>
                      </a:endParaRPr>
                    </a:p>
                  </a:txBody>
                  <a:tcPr/>
                </a:tc>
                <a:tc>
                  <a:txBody>
                    <a:bodyPr/>
                    <a:lstStyle/>
                    <a:p>
                      <a:pPr algn="ctr"/>
                      <a:r>
                        <a:rPr lang="en-US" sz="1400" b="1" dirty="0">
                          <a:solidFill>
                            <a:schemeClr val="bg1"/>
                          </a:solidFill>
                        </a:rPr>
                        <a:t>Significance F</a:t>
                      </a:r>
                    </a:p>
                  </a:txBody>
                  <a:tcPr/>
                </a:tc>
                <a:extLst>
                  <a:ext uri="{0D108BD9-81ED-4DB2-BD59-A6C34878D82A}">
                    <a16:rowId xmlns:a16="http://schemas.microsoft.com/office/drawing/2014/main" val="3442544138"/>
                  </a:ext>
                </a:extLst>
              </a:tr>
              <a:tr h="320792">
                <a:tc>
                  <a:txBody>
                    <a:bodyPr/>
                    <a:lstStyle/>
                    <a:p>
                      <a:pPr algn="ctr"/>
                      <a:r>
                        <a:rPr lang="en-US" sz="1400" b="1" dirty="0">
                          <a:solidFill>
                            <a:srgbClr val="0432FF"/>
                          </a:solidFill>
                        </a:rPr>
                        <a:t>Regression</a:t>
                      </a: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extLst>
                  <a:ext uri="{0D108BD9-81ED-4DB2-BD59-A6C34878D82A}">
                    <a16:rowId xmlns:a16="http://schemas.microsoft.com/office/drawing/2014/main" val="3739210346"/>
                  </a:ext>
                </a:extLst>
              </a:tr>
              <a:tr h="370840">
                <a:tc>
                  <a:txBody>
                    <a:bodyPr/>
                    <a:lstStyle/>
                    <a:p>
                      <a:pPr algn="ctr"/>
                      <a:r>
                        <a:rPr lang="en-US" sz="1400" b="1" dirty="0">
                          <a:solidFill>
                            <a:srgbClr val="0432FF"/>
                          </a:solidFill>
                        </a:rPr>
                        <a:t>Residual</a:t>
                      </a: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extLst>
                  <a:ext uri="{0D108BD9-81ED-4DB2-BD59-A6C34878D82A}">
                    <a16:rowId xmlns:a16="http://schemas.microsoft.com/office/drawing/2014/main" val="1737746461"/>
                  </a:ext>
                </a:extLst>
              </a:tr>
            </a:tbl>
          </a:graphicData>
        </a:graphic>
      </p:graphicFrame>
      <p:sp>
        <p:nvSpPr>
          <p:cNvPr id="4" name="Rectangle 3">
            <a:extLst>
              <a:ext uri="{FF2B5EF4-FFF2-40B4-BE49-F238E27FC236}">
                <a16:creationId xmlns:a16="http://schemas.microsoft.com/office/drawing/2014/main" id="{FFC4E0AA-38E2-1A4F-A447-6CB464A58E22}"/>
              </a:ext>
            </a:extLst>
          </p:cNvPr>
          <p:cNvSpPr/>
          <p:nvPr/>
        </p:nvSpPr>
        <p:spPr>
          <a:xfrm>
            <a:off x="5977217" y="679141"/>
            <a:ext cx="6096000" cy="3662541"/>
          </a:xfrm>
          <a:prstGeom prst="rect">
            <a:avLst/>
          </a:prstGeom>
        </p:spPr>
        <p:txBody>
          <a:bodyPr>
            <a:spAutoFit/>
          </a:bodyPr>
          <a:lstStyle/>
          <a:p>
            <a:pPr marL="228600" lvl="0" indent="-228600">
              <a:spcBef>
                <a:spcPts val="400"/>
              </a:spcBef>
              <a:buFont typeface="Wingdings" pitchFamily="2" charset="2"/>
              <a:buChar char="Ø"/>
            </a:pPr>
            <a:r>
              <a:rPr lang="en-US" dirty="0">
                <a:solidFill>
                  <a:prstClr val="black"/>
                </a:solidFill>
              </a:rPr>
              <a:t>Determining the </a:t>
            </a:r>
            <a:r>
              <a:rPr lang="en-US" b="1" dirty="0">
                <a:solidFill>
                  <a:srgbClr val="0432FF"/>
                </a:solidFill>
              </a:rPr>
              <a:t>Regression</a:t>
            </a:r>
            <a:endParaRPr lang="en-US" sz="1600" b="1" dirty="0">
              <a:solidFill>
                <a:srgbClr val="0432FF"/>
              </a:solidFill>
            </a:endParaRPr>
          </a:p>
          <a:p>
            <a:pPr marL="685800" lvl="1" indent="-228600">
              <a:spcBef>
                <a:spcPts val="400"/>
              </a:spcBef>
              <a:buFont typeface="Arial" panose="020B0604020202020204" pitchFamily="34" charset="0"/>
              <a:buChar char="•"/>
            </a:pPr>
            <a:r>
              <a:rPr lang="en-US" sz="1600" dirty="0">
                <a:solidFill>
                  <a:prstClr val="black"/>
                </a:solidFill>
              </a:rPr>
              <a:t>Regression Statistics: </a:t>
            </a:r>
          </a:p>
          <a:p>
            <a:pPr marL="1143000" lvl="2" indent="-228600">
              <a:spcBef>
                <a:spcPts val="400"/>
              </a:spcBef>
              <a:buFont typeface="Arial" panose="020B0604020202020204" pitchFamily="34" charset="0"/>
              <a:buChar char="•"/>
            </a:pPr>
            <a:r>
              <a:rPr lang="en-US" sz="1400" dirty="0">
                <a:solidFill>
                  <a:prstClr val="black"/>
                </a:solidFill>
              </a:rPr>
              <a:t>Multiple R, </a:t>
            </a:r>
          </a:p>
          <a:p>
            <a:pPr marL="1143000" lvl="2" indent="-228600">
              <a:spcBef>
                <a:spcPts val="400"/>
              </a:spcBef>
              <a:buFont typeface="Arial" panose="020B0604020202020204" pitchFamily="34" charset="0"/>
              <a:buChar char="•"/>
            </a:pPr>
            <a:r>
              <a:rPr lang="en-US" sz="1400" dirty="0">
                <a:solidFill>
                  <a:prstClr val="black"/>
                </a:solidFill>
              </a:rPr>
              <a:t>R Square, </a:t>
            </a:r>
          </a:p>
          <a:p>
            <a:pPr marL="1143000" lvl="2" indent="-228600">
              <a:spcBef>
                <a:spcPts val="400"/>
              </a:spcBef>
              <a:buFont typeface="Arial" panose="020B0604020202020204" pitchFamily="34" charset="0"/>
              <a:buChar char="•"/>
            </a:pPr>
            <a:r>
              <a:rPr lang="en-US" sz="1400" dirty="0">
                <a:solidFill>
                  <a:prstClr val="black"/>
                </a:solidFill>
              </a:rPr>
              <a:t>Adjusted R Square, </a:t>
            </a:r>
          </a:p>
          <a:p>
            <a:pPr marL="1143000" lvl="2" indent="-228600">
              <a:spcBef>
                <a:spcPts val="400"/>
              </a:spcBef>
              <a:buFont typeface="Arial" panose="020B0604020202020204" pitchFamily="34" charset="0"/>
              <a:buChar char="•"/>
            </a:pPr>
            <a:r>
              <a:rPr lang="en-US" sz="1400" dirty="0">
                <a:solidFill>
                  <a:prstClr val="black"/>
                </a:solidFill>
              </a:rPr>
              <a:t>Standard Error</a:t>
            </a:r>
          </a:p>
          <a:p>
            <a:pPr marL="685800" lvl="1" indent="-228600">
              <a:spcBef>
                <a:spcPts val="400"/>
              </a:spcBef>
              <a:buFont typeface="Arial" panose="020B0604020202020204" pitchFamily="34" charset="0"/>
              <a:buChar char="•"/>
            </a:pPr>
            <a:r>
              <a:rPr lang="en-US" sz="1600" dirty="0">
                <a:solidFill>
                  <a:prstClr val="black"/>
                </a:solidFill>
              </a:rPr>
              <a:t>ANOVA: </a:t>
            </a:r>
          </a:p>
          <a:p>
            <a:pPr lvl="1">
              <a:spcBef>
                <a:spcPts val="400"/>
              </a:spcBef>
            </a:pPr>
            <a:r>
              <a:rPr lang="en-US" sz="1600" dirty="0">
                <a:solidFill>
                  <a:prstClr val="black"/>
                </a:solidFill>
              </a:rPr>
              <a:t>     </a:t>
            </a:r>
            <a:r>
              <a:rPr lang="en-US" sz="1600" b="1" dirty="0">
                <a:solidFill>
                  <a:srgbClr val="FF0000"/>
                </a:solidFill>
              </a:rPr>
              <a:t>Significance F</a:t>
            </a:r>
            <a:r>
              <a:rPr lang="en-US" sz="1600" dirty="0">
                <a:solidFill>
                  <a:prstClr val="black"/>
                </a:solidFill>
              </a:rPr>
              <a:t>: check if results are reliable (statistically significant). </a:t>
            </a:r>
          </a:p>
          <a:p>
            <a:pPr marL="1143000" lvl="2" indent="-228600">
              <a:spcBef>
                <a:spcPts val="400"/>
              </a:spcBef>
              <a:buFont typeface="Courier New" panose="02070309020205020404" pitchFamily="49" charset="0"/>
              <a:buChar char="o"/>
            </a:pPr>
            <a:r>
              <a:rPr lang="en-US" sz="1600" dirty="0">
                <a:solidFill>
                  <a:prstClr val="black"/>
                </a:solidFill>
              </a:rPr>
              <a:t>Significance F &lt; 0.05: Statistically significant. </a:t>
            </a:r>
          </a:p>
          <a:p>
            <a:pPr marL="1143000" lvl="2" indent="-228600">
              <a:spcBef>
                <a:spcPts val="400"/>
              </a:spcBef>
              <a:buFont typeface="Courier New" panose="02070309020205020404" pitchFamily="49" charset="0"/>
              <a:buChar char="o"/>
            </a:pPr>
            <a:r>
              <a:rPr lang="en-US" sz="1600" dirty="0">
                <a:solidFill>
                  <a:prstClr val="black"/>
                </a:solidFill>
              </a:rPr>
              <a:t>Significance F ≥ 0.05: Delete a variable with a high P-value (≥ 0.05) and rerun the regression until Significance F drops below 0.05.</a:t>
            </a:r>
          </a:p>
        </p:txBody>
      </p:sp>
    </p:spTree>
    <p:extLst>
      <p:ext uri="{BB962C8B-B14F-4D97-AF65-F5344CB8AC3E}">
        <p14:creationId xmlns:p14="http://schemas.microsoft.com/office/powerpoint/2010/main" val="1764102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13 Analyzing Data with Inferential Statistics</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5" name="Rectangle 4">
            <a:extLst>
              <a:ext uri="{FF2B5EF4-FFF2-40B4-BE49-F238E27FC236}">
                <a16:creationId xmlns:a16="http://schemas.microsoft.com/office/drawing/2014/main" id="{B2DB352D-3956-3F44-AF96-88BF02D228F0}"/>
              </a:ext>
            </a:extLst>
          </p:cNvPr>
          <p:cNvSpPr/>
          <p:nvPr/>
        </p:nvSpPr>
        <p:spPr>
          <a:xfrm>
            <a:off x="0" y="712335"/>
            <a:ext cx="5684322" cy="4165243"/>
          </a:xfrm>
          <a:prstGeom prst="rect">
            <a:avLst/>
          </a:prstGeom>
        </p:spPr>
        <p:txBody>
          <a:bodyPr wrap="square">
            <a:spAutoFit/>
          </a:bodyPr>
          <a:lstStyle/>
          <a:p>
            <a:pPr marL="228600" lvl="0" indent="-228600">
              <a:spcBef>
                <a:spcPts val="1000"/>
              </a:spcBef>
              <a:buFont typeface="Wingdings" pitchFamily="2" charset="2"/>
              <a:buChar char="Ø"/>
            </a:pPr>
            <a:r>
              <a:rPr lang="en-US" dirty="0">
                <a:solidFill>
                  <a:prstClr val="black"/>
                </a:solidFill>
              </a:rPr>
              <a:t>Calculating the </a:t>
            </a:r>
            <a:r>
              <a:rPr lang="en-US" b="1" dirty="0">
                <a:solidFill>
                  <a:srgbClr val="0432FF"/>
                </a:solidFill>
              </a:rPr>
              <a:t>Correlation</a:t>
            </a:r>
          </a:p>
          <a:p>
            <a:pPr marL="742950" lvl="1" indent="-285750">
              <a:spcBef>
                <a:spcPts val="1000"/>
              </a:spcBef>
              <a:buFont typeface="Arial" panose="020B0604020202020204" pitchFamily="34" charset="0"/>
              <a:buChar char="•"/>
            </a:pPr>
            <a:r>
              <a:rPr lang="en-US" sz="1600" dirty="0"/>
              <a:t>The correlation coefficient [-1,1] tells you how strongly two variables are related to each other.</a:t>
            </a:r>
          </a:p>
          <a:p>
            <a:pPr marL="228600" lvl="0" indent="-228600">
              <a:spcBef>
                <a:spcPts val="1000"/>
              </a:spcBef>
              <a:buFont typeface="Wingdings" pitchFamily="2" charset="2"/>
              <a:buChar char="Ø"/>
            </a:pPr>
            <a:r>
              <a:rPr lang="en-US" dirty="0">
                <a:solidFill>
                  <a:prstClr val="black"/>
                </a:solidFill>
              </a:rPr>
              <a:t>Calculating the </a:t>
            </a:r>
            <a:r>
              <a:rPr lang="en-US" b="1" dirty="0">
                <a:solidFill>
                  <a:srgbClr val="0432FF"/>
                </a:solidFill>
              </a:rPr>
              <a:t>Covariance</a:t>
            </a:r>
            <a:endParaRPr lang="en-US" dirty="0">
              <a:solidFill>
                <a:prstClr val="black"/>
              </a:solidFill>
            </a:endParaRPr>
          </a:p>
          <a:p>
            <a:pPr marL="228600" lvl="0" indent="-228600">
              <a:spcBef>
                <a:spcPts val="1000"/>
              </a:spcBef>
              <a:buFont typeface="Wingdings" pitchFamily="2" charset="2"/>
              <a:buChar char="Ø"/>
            </a:pPr>
            <a:r>
              <a:rPr lang="en-US" dirty="0">
                <a:solidFill>
                  <a:prstClr val="black"/>
                </a:solidFill>
              </a:rPr>
              <a:t>Using the </a:t>
            </a:r>
            <a:r>
              <a:rPr lang="en-US" b="1" dirty="0">
                <a:solidFill>
                  <a:srgbClr val="0432FF"/>
                </a:solidFill>
              </a:rPr>
              <a:t>Anova</a:t>
            </a:r>
            <a:r>
              <a:rPr lang="en-US" dirty="0">
                <a:solidFill>
                  <a:prstClr val="black"/>
                </a:solidFill>
              </a:rPr>
              <a:t> Tools</a:t>
            </a:r>
          </a:p>
          <a:p>
            <a:pPr marL="365760" lvl="1" indent="-285750">
              <a:spcBef>
                <a:spcPts val="400"/>
              </a:spcBef>
              <a:buFont typeface="Arial" panose="020B0604020202020204" pitchFamily="34" charset="0"/>
              <a:buChar char="•"/>
            </a:pPr>
            <a:r>
              <a:rPr lang="en-US" sz="1600" b="1" dirty="0">
                <a:solidFill>
                  <a:srgbClr val="0432FF"/>
                </a:solidFill>
              </a:rPr>
              <a:t>Anova: Single Factor</a:t>
            </a:r>
          </a:p>
          <a:p>
            <a:pPr marL="365760" lvl="1" indent="-285750">
              <a:spcBef>
                <a:spcPts val="400"/>
              </a:spcBef>
              <a:buFont typeface="Arial" panose="020B0604020202020204" pitchFamily="34" charset="0"/>
              <a:buChar char="•"/>
            </a:pPr>
            <a:r>
              <a:rPr lang="en-US" sz="1600" b="1" dirty="0">
                <a:solidFill>
                  <a:srgbClr val="0432FF"/>
                </a:solidFill>
              </a:rPr>
              <a:t>Anova: Two-Factor With Replication</a:t>
            </a:r>
          </a:p>
          <a:p>
            <a:pPr marL="365760" lvl="1" indent="-285750">
              <a:spcBef>
                <a:spcPts val="400"/>
              </a:spcBef>
              <a:buFont typeface="Arial" panose="020B0604020202020204" pitchFamily="34" charset="0"/>
              <a:buChar char="•"/>
            </a:pPr>
            <a:r>
              <a:rPr lang="en-US" sz="1600" b="1" dirty="0">
                <a:solidFill>
                  <a:srgbClr val="0432FF"/>
                </a:solidFill>
              </a:rPr>
              <a:t>Anova: Two-Factor Without Replication</a:t>
            </a:r>
            <a:endParaRPr lang="en-US" sz="1600" dirty="0"/>
          </a:p>
          <a:p>
            <a:pPr marL="365760" lvl="1" indent="-285750">
              <a:spcBef>
                <a:spcPts val="400"/>
              </a:spcBef>
              <a:buFont typeface="Arial" panose="020B0604020202020204" pitchFamily="34" charset="0"/>
              <a:buChar char="•"/>
            </a:pPr>
            <a:r>
              <a:rPr lang="en-US" sz="1600" dirty="0"/>
              <a:t>Comparing sets of data by looking at the variance of values in each set.    </a:t>
            </a:r>
            <a:r>
              <a:rPr lang="en-US" b="1" dirty="0">
                <a:solidFill>
                  <a:srgbClr val="FF0000"/>
                </a:solidFill>
              </a:rPr>
              <a:t>H</a:t>
            </a:r>
            <a:r>
              <a:rPr lang="en-US" b="1" baseline="-25000" dirty="0">
                <a:solidFill>
                  <a:srgbClr val="FF0000"/>
                </a:solidFill>
              </a:rPr>
              <a:t>0</a:t>
            </a:r>
            <a:r>
              <a:rPr lang="en-US" b="1" dirty="0">
                <a:solidFill>
                  <a:srgbClr val="FF0000"/>
                </a:solidFill>
              </a:rPr>
              <a:t>: </a:t>
            </a:r>
            <a:r>
              <a:rPr lang="el-GR" b="1" dirty="0">
                <a:solidFill>
                  <a:srgbClr val="FF0000"/>
                </a:solidFill>
              </a:rPr>
              <a:t>μ</a:t>
            </a:r>
            <a:r>
              <a:rPr lang="el-GR" b="1" baseline="-25000" dirty="0">
                <a:solidFill>
                  <a:srgbClr val="FF0000"/>
                </a:solidFill>
              </a:rPr>
              <a:t>1</a:t>
            </a:r>
            <a:r>
              <a:rPr lang="el-GR" b="1" dirty="0">
                <a:solidFill>
                  <a:srgbClr val="FF0000"/>
                </a:solidFill>
              </a:rPr>
              <a:t> = μ</a:t>
            </a:r>
            <a:r>
              <a:rPr lang="el-GR" b="1" baseline="-25000" dirty="0">
                <a:solidFill>
                  <a:srgbClr val="FF0000"/>
                </a:solidFill>
              </a:rPr>
              <a:t>2</a:t>
            </a:r>
            <a:r>
              <a:rPr lang="el-GR" b="1" dirty="0">
                <a:solidFill>
                  <a:srgbClr val="FF0000"/>
                </a:solidFill>
              </a:rPr>
              <a:t> = μ</a:t>
            </a:r>
            <a:r>
              <a:rPr lang="el-GR" b="1" baseline="-25000" dirty="0">
                <a:solidFill>
                  <a:srgbClr val="FF0000"/>
                </a:solidFill>
              </a:rPr>
              <a:t>3</a:t>
            </a:r>
            <a:r>
              <a:rPr lang="en-US" b="1" baseline="-25000" dirty="0">
                <a:solidFill>
                  <a:srgbClr val="FF0000"/>
                </a:solidFill>
              </a:rPr>
              <a:t> </a:t>
            </a:r>
            <a:r>
              <a:rPr lang="en-US" dirty="0"/>
              <a:t> if means of several populations are all equal.</a:t>
            </a:r>
            <a:endParaRPr lang="en-US" sz="1600" b="1" dirty="0">
              <a:solidFill>
                <a:srgbClr val="FF0000"/>
              </a:solidFill>
            </a:endParaRPr>
          </a:p>
          <a:p>
            <a:pPr marL="742950" lvl="1" indent="-285750">
              <a:spcBef>
                <a:spcPts val="1000"/>
              </a:spcBef>
              <a:buFont typeface="Arial" panose="020B0604020202020204" pitchFamily="34" charset="0"/>
              <a:buChar char="•"/>
            </a:pPr>
            <a:r>
              <a:rPr lang="en-US" sz="1600" b="1" dirty="0">
                <a:solidFill>
                  <a:srgbClr val="0432FF"/>
                </a:solidFill>
              </a:rPr>
              <a:t>F &gt; F crit, </a:t>
            </a:r>
            <a:r>
              <a:rPr lang="en-US" sz="1600" b="1" dirty="0">
                <a:solidFill>
                  <a:srgbClr val="0432FF"/>
                </a:solidFill>
                <a:latin typeface="Gotham SSm A"/>
              </a:rPr>
              <a:t>reject H0 ➮ </a:t>
            </a:r>
            <a:r>
              <a:rPr lang="en-US" sz="1600" b="1" dirty="0">
                <a:solidFill>
                  <a:srgbClr val="0432FF"/>
                </a:solidFill>
              </a:rPr>
              <a:t>The means of those populations are not all equal.</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F1065680-2661-1F47-8887-C7D95C942B3F}"/>
                  </a:ext>
                </a:extLst>
              </p:cNvPr>
              <p:cNvGraphicFramePr>
                <a:graphicFrameLocks noGrp="1"/>
              </p:cNvGraphicFramePr>
              <p:nvPr>
                <p:extLst>
                  <p:ext uri="{D42A27DB-BD31-4B8C-83A1-F6EECF244321}">
                    <p14:modId xmlns:p14="http://schemas.microsoft.com/office/powerpoint/2010/main" val="684901152"/>
                  </p:ext>
                </p:extLst>
              </p:nvPr>
            </p:nvGraphicFramePr>
            <p:xfrm>
              <a:off x="237566" y="4891869"/>
              <a:ext cx="8112370" cy="1520952"/>
            </p:xfrm>
            <a:graphic>
              <a:graphicData uri="http://schemas.openxmlformats.org/drawingml/2006/table">
                <a:tbl>
                  <a:tblPr firstRow="1" bandRow="1">
                    <a:tableStyleId>{93296810-A885-4BE3-A3E7-6D5BEEA58F35}</a:tableStyleId>
                  </a:tblPr>
                  <a:tblGrid>
                    <a:gridCol w="1676400">
                      <a:extLst>
                        <a:ext uri="{9D8B030D-6E8A-4147-A177-3AD203B41FA5}">
                          <a16:colId xmlns:a16="http://schemas.microsoft.com/office/drawing/2014/main" val="433609798"/>
                        </a:ext>
                      </a:extLst>
                    </a:gridCol>
                    <a:gridCol w="1888709">
                      <a:extLst>
                        <a:ext uri="{9D8B030D-6E8A-4147-A177-3AD203B41FA5}">
                          <a16:colId xmlns:a16="http://schemas.microsoft.com/office/drawing/2014/main" val="665065010"/>
                        </a:ext>
                      </a:extLst>
                    </a:gridCol>
                    <a:gridCol w="467630">
                      <a:extLst>
                        <a:ext uri="{9D8B030D-6E8A-4147-A177-3AD203B41FA5}">
                          <a16:colId xmlns:a16="http://schemas.microsoft.com/office/drawing/2014/main" val="4035648307"/>
                        </a:ext>
                      </a:extLst>
                    </a:gridCol>
                    <a:gridCol w="832338">
                      <a:extLst>
                        <a:ext uri="{9D8B030D-6E8A-4147-A177-3AD203B41FA5}">
                          <a16:colId xmlns:a16="http://schemas.microsoft.com/office/drawing/2014/main" val="2606108407"/>
                        </a:ext>
                      </a:extLst>
                    </a:gridCol>
                    <a:gridCol w="1043354">
                      <a:extLst>
                        <a:ext uri="{9D8B030D-6E8A-4147-A177-3AD203B41FA5}">
                          <a16:colId xmlns:a16="http://schemas.microsoft.com/office/drawing/2014/main" val="1046383817"/>
                        </a:ext>
                      </a:extLst>
                    </a:gridCol>
                    <a:gridCol w="1383323">
                      <a:extLst>
                        <a:ext uri="{9D8B030D-6E8A-4147-A177-3AD203B41FA5}">
                          <a16:colId xmlns:a16="http://schemas.microsoft.com/office/drawing/2014/main" val="2247895221"/>
                        </a:ext>
                      </a:extLst>
                    </a:gridCol>
                    <a:gridCol w="820616">
                      <a:extLst>
                        <a:ext uri="{9D8B030D-6E8A-4147-A177-3AD203B41FA5}">
                          <a16:colId xmlns:a16="http://schemas.microsoft.com/office/drawing/2014/main" val="164853956"/>
                        </a:ext>
                      </a:extLst>
                    </a:gridCol>
                  </a:tblGrid>
                  <a:tr h="280369">
                    <a:tc>
                      <a:txBody>
                        <a:bodyPr/>
                        <a:lstStyle/>
                        <a:p>
                          <a:pPr algn="ctr"/>
                          <a:r>
                            <a:rPr lang="en-US" sz="1400" dirty="0"/>
                            <a:t>Source of Variation</a:t>
                          </a:r>
                          <a:endParaRPr lang="en-US" sz="1400" b="1" dirty="0">
                            <a:solidFill>
                              <a:srgbClr val="FF0000"/>
                            </a:solidFill>
                          </a:endParaRPr>
                        </a:p>
                      </a:txBody>
                      <a:tcPr/>
                    </a:tc>
                    <a:tc>
                      <a:txBody>
                        <a:bodyPr/>
                        <a:lstStyle/>
                        <a:p>
                          <a:pPr algn="ctr"/>
                          <a:r>
                            <a:rPr lang="en-US" sz="1400" dirty="0"/>
                            <a:t>SS</a:t>
                          </a:r>
                          <a:endParaRPr lang="en-US" sz="1400" b="1" dirty="0">
                            <a:solidFill>
                              <a:srgbClr val="FF0000"/>
                            </a:solidFill>
                          </a:endParaRPr>
                        </a:p>
                      </a:txBody>
                      <a:tcPr/>
                    </a:tc>
                    <a:tc>
                      <a:txBody>
                        <a:bodyPr/>
                        <a:lstStyle/>
                        <a:p>
                          <a:pPr algn="ctr"/>
                          <a:r>
                            <a:rPr lang="en-US" sz="1400" dirty="0"/>
                            <a:t>df</a:t>
                          </a:r>
                          <a:endParaRPr lang="en-US" sz="1400" b="1" dirty="0">
                            <a:solidFill>
                              <a:srgbClr val="FF0000"/>
                            </a:solidFill>
                          </a:endParaRPr>
                        </a:p>
                      </a:txBody>
                      <a:tcPr/>
                    </a:tc>
                    <a:tc>
                      <a:txBody>
                        <a:bodyPr/>
                        <a:lstStyle/>
                        <a:p>
                          <a:pPr algn="ctr"/>
                          <a:r>
                            <a:rPr lang="en-US" sz="1400" dirty="0"/>
                            <a:t>MS</a:t>
                          </a:r>
                          <a:endParaRPr lang="en-US" sz="1400" b="1" dirty="0">
                            <a:solidFill>
                              <a:srgbClr val="FF0000"/>
                            </a:solidFill>
                          </a:endParaRPr>
                        </a:p>
                      </a:txBody>
                      <a:tcPr/>
                    </a:tc>
                    <a:tc>
                      <a:txBody>
                        <a:bodyPr/>
                        <a:lstStyle/>
                        <a:p>
                          <a:pPr algn="ctr"/>
                          <a:r>
                            <a:rPr lang="en-US" sz="1400" dirty="0"/>
                            <a:t>F</a:t>
                          </a:r>
                          <a:endParaRPr lang="en-US" sz="1400" b="1" dirty="0">
                            <a:solidFill>
                              <a:srgbClr val="FF0000"/>
                            </a:solidFill>
                          </a:endParaRPr>
                        </a:p>
                      </a:txBody>
                      <a:tcPr/>
                    </a:tc>
                    <a:tc>
                      <a:txBody>
                        <a:bodyPr/>
                        <a:lstStyle/>
                        <a:p>
                          <a:pPr algn="ctr"/>
                          <a:r>
                            <a:rPr lang="en-US" sz="1400" dirty="0"/>
                            <a:t>p_value</a:t>
                          </a:r>
                          <a:endParaRPr lang="en-US" sz="1400" b="1" dirty="0">
                            <a:solidFill>
                              <a:srgbClr val="FF0000"/>
                            </a:solidFill>
                          </a:endParaRPr>
                        </a:p>
                      </a:txBody>
                      <a:tcPr/>
                    </a:tc>
                    <a:tc>
                      <a:txBody>
                        <a:bodyPr/>
                        <a:lstStyle/>
                        <a:p>
                          <a:pPr algn="ctr"/>
                          <a:r>
                            <a:rPr lang="en-US" sz="1400" dirty="0"/>
                            <a:t>F crit</a:t>
                          </a:r>
                          <a:endParaRPr lang="en-US" sz="1400" b="1" dirty="0">
                            <a:solidFill>
                              <a:srgbClr val="FF0000"/>
                            </a:solidFill>
                          </a:endParaRPr>
                        </a:p>
                      </a:txBody>
                      <a:tcPr/>
                    </a:tc>
                    <a:extLst>
                      <a:ext uri="{0D108BD9-81ED-4DB2-BD59-A6C34878D82A}">
                        <a16:rowId xmlns:a16="http://schemas.microsoft.com/office/drawing/2014/main" val="3442544138"/>
                      </a:ext>
                    </a:extLst>
                  </a:tr>
                  <a:tr h="559336">
                    <a:tc>
                      <a:txBody>
                        <a:bodyPr/>
                        <a:lstStyle/>
                        <a:p>
                          <a:pPr algn="ctr"/>
                          <a:r>
                            <a:rPr lang="en-US" sz="1400" b="1" dirty="0">
                              <a:solidFill>
                                <a:srgbClr val="0432FF"/>
                              </a:solidFill>
                            </a:rPr>
                            <a:t>Between Groups</a:t>
                          </a:r>
                        </a:p>
                      </a:txBody>
                      <a:tcPr/>
                    </a:tc>
                    <a:tc>
                      <a:txBody>
                        <a:bodyPr/>
                        <a:lstStyle/>
                        <a:p>
                          <a:pPr algn="ctr"/>
                          <a14:m>
                            <m:oMathPara xmlns:m="http://schemas.openxmlformats.org/officeDocument/2006/math">
                              <m:oMathParaPr>
                                <m:jc m:val="centerGroup"/>
                              </m:oMathParaPr>
                              <m:oMath xmlns:m="http://schemas.openxmlformats.org/officeDocument/2006/math">
                                <m:r>
                                  <a:rPr lang="en-US" sz="1400" b="1" i="1" smtClean="0">
                                    <a:solidFill>
                                      <a:srgbClr val="FF0000"/>
                                    </a:solidFill>
                                    <a:latin typeface="Cambria Math" panose="02040503050406030204" pitchFamily="18" charset="0"/>
                                  </a:rPr>
                                  <m:t>𝑺𝑺𝑴</m:t>
                                </m:r>
                                <m:r>
                                  <a:rPr lang="en-US" sz="1400" b="1" smtClean="0">
                                    <a:solidFill>
                                      <a:srgbClr val="FF0000"/>
                                    </a:solidFill>
                                    <a:latin typeface="Cambria Math" panose="02040503050406030204" pitchFamily="18" charset="0"/>
                                  </a:rPr>
                                  <m:t>=</m:t>
                                </m:r>
                                <m:nary>
                                  <m:naryPr>
                                    <m:chr m:val="∑"/>
                                    <m:subHide m:val="on"/>
                                    <m:supHide m:val="on"/>
                                    <m:ctrlPr>
                                      <a:rPr lang="en-US" sz="1400" b="1" i="1" smtClean="0">
                                        <a:solidFill>
                                          <a:srgbClr val="FF0000"/>
                                        </a:solidFill>
                                        <a:latin typeface="Cambria Math" panose="02040503050406030204" pitchFamily="18" charset="0"/>
                                      </a:rPr>
                                    </m:ctrlPr>
                                  </m:naryPr>
                                  <m:sub/>
                                  <m:sup/>
                                  <m:e>
                                    <m:sSup>
                                      <m:sSupPr>
                                        <m:ctrlPr>
                                          <a:rPr lang="en-US" sz="1400" b="1" i="1" smtClean="0">
                                            <a:solidFill>
                                              <a:srgbClr val="FF0000"/>
                                            </a:solidFill>
                                            <a:latin typeface="Cambria Math" panose="02040503050406030204" pitchFamily="18" charset="0"/>
                                          </a:rPr>
                                        </m:ctrlPr>
                                      </m:sSupPr>
                                      <m:e>
                                        <m:d>
                                          <m:dPr>
                                            <m:ctrlPr>
                                              <a:rPr lang="en-US" sz="1400" b="1" i="1" smtClean="0">
                                                <a:solidFill>
                                                  <a:srgbClr val="FF0000"/>
                                                </a:solidFill>
                                                <a:latin typeface="Cambria Math" panose="02040503050406030204" pitchFamily="18" charset="0"/>
                                              </a:rPr>
                                            </m:ctrlPr>
                                          </m:dPr>
                                          <m:e>
                                            <m:acc>
                                              <m:accPr>
                                                <m:chr m:val="̅"/>
                                                <m:ctrlPr>
                                                  <a:rPr lang="en-US" sz="1400" b="1" i="1" smtClean="0">
                                                    <a:solidFill>
                                                      <a:srgbClr val="FF0000"/>
                                                    </a:solidFill>
                                                    <a:latin typeface="Cambria Math" panose="02040503050406030204" pitchFamily="18" charset="0"/>
                                                  </a:rPr>
                                                </m:ctrlPr>
                                              </m:accPr>
                                              <m:e>
                                                <m:sSub>
                                                  <m:sSubPr>
                                                    <m:ctrlPr>
                                                      <a:rPr lang="en-US" sz="1400" b="1" i="1" smtClean="0">
                                                        <a:solidFill>
                                                          <a:srgbClr val="FF0000"/>
                                                        </a:solidFill>
                                                        <a:latin typeface="Cambria Math" panose="02040503050406030204" pitchFamily="18" charset="0"/>
                                                      </a:rPr>
                                                    </m:ctrlPr>
                                                  </m:sSubPr>
                                                  <m:e>
                                                    <m:r>
                                                      <a:rPr lang="en-US" sz="1400" b="1" i="1" smtClean="0">
                                                        <a:solidFill>
                                                          <a:srgbClr val="FF0000"/>
                                                        </a:solidFill>
                                                        <a:latin typeface="Cambria Math" panose="02040503050406030204" pitchFamily="18" charset="0"/>
                                                      </a:rPr>
                                                      <m:t>𝒚</m:t>
                                                    </m:r>
                                                  </m:e>
                                                  <m:sub>
                                                    <m:r>
                                                      <a:rPr lang="en-US" sz="1400" b="1" i="1" smtClean="0">
                                                        <a:solidFill>
                                                          <a:srgbClr val="FF0000"/>
                                                        </a:solidFill>
                                                        <a:latin typeface="Cambria Math" panose="02040503050406030204" pitchFamily="18" charset="0"/>
                                                      </a:rPr>
                                                      <m:t>𝒊</m:t>
                                                    </m:r>
                                                  </m:sub>
                                                </m:sSub>
                                              </m:e>
                                            </m:acc>
                                            <m:r>
                                              <a:rPr lang="en-US" sz="1400" b="1" smtClean="0">
                                                <a:solidFill>
                                                  <a:srgbClr val="FF0000"/>
                                                </a:solidFill>
                                                <a:latin typeface="Cambria Math" panose="02040503050406030204" pitchFamily="18" charset="0"/>
                                              </a:rPr>
                                              <m:t>−</m:t>
                                            </m:r>
                                            <m:acc>
                                              <m:accPr>
                                                <m:chr m:val="̅"/>
                                                <m:ctrlPr>
                                                  <a:rPr lang="en-US" sz="1400" b="1" i="1" smtClean="0">
                                                    <a:solidFill>
                                                      <a:srgbClr val="FF0000"/>
                                                    </a:solidFill>
                                                    <a:latin typeface="Cambria Math" panose="02040503050406030204" pitchFamily="18" charset="0"/>
                                                  </a:rPr>
                                                </m:ctrlPr>
                                              </m:accPr>
                                              <m:e>
                                                <m:r>
                                                  <a:rPr lang="en-US" sz="1400" b="1" i="1" smtClean="0">
                                                    <a:solidFill>
                                                      <a:srgbClr val="FF0000"/>
                                                    </a:solidFill>
                                                    <a:latin typeface="Cambria Math" panose="02040503050406030204" pitchFamily="18" charset="0"/>
                                                  </a:rPr>
                                                  <m:t>𝒚</m:t>
                                                </m:r>
                                              </m:e>
                                            </m:acc>
                                          </m:e>
                                        </m:d>
                                      </m:e>
                                      <m:sup>
                                        <m:r>
                                          <a:rPr lang="en-US" sz="1400" b="1" i="1" smtClean="0">
                                            <a:solidFill>
                                              <a:srgbClr val="FF0000"/>
                                            </a:solidFill>
                                            <a:latin typeface="Cambria Math" panose="02040503050406030204" pitchFamily="18" charset="0"/>
                                          </a:rPr>
                                          <m:t>𝟐</m:t>
                                        </m:r>
                                      </m:sup>
                                    </m:sSup>
                                  </m:e>
                                </m:nary>
                              </m:oMath>
                            </m:oMathPara>
                          </a14:m>
                          <a:endParaRPr lang="en-US" sz="1400" b="1" dirty="0">
                            <a:solidFill>
                              <a:srgbClr val="FF0000"/>
                            </a:solidFill>
                          </a:endParaRPr>
                        </a:p>
                      </a:txBody>
                      <a:tcPr/>
                    </a:tc>
                    <a:tc>
                      <a:txBody>
                        <a:bodyPr/>
                        <a:lstStyle/>
                        <a:p>
                          <a:pPr algn="ctr"/>
                          <a:r>
                            <a:rPr lang="en-US" sz="1400" b="1" dirty="0">
                              <a:solidFill>
                                <a:srgbClr val="FF0000"/>
                              </a:solidFill>
                            </a:rPr>
                            <a:t>k-1</a:t>
                          </a:r>
                        </a:p>
                      </a:txBody>
                      <a:tcPr/>
                    </a:tc>
                    <a:tc>
                      <a:txBody>
                        <a:bodyPr/>
                        <a:lstStyle/>
                        <a:p>
                          <a:pPr algn="ctr"/>
                          <a:r>
                            <a:rPr lang="en-US" sz="1400" b="1" dirty="0">
                              <a:solidFill>
                                <a:srgbClr val="FF0000"/>
                              </a:solidFill>
                            </a:rPr>
                            <a:t>SSM/df</a:t>
                          </a:r>
                        </a:p>
                      </a:txBody>
                      <a:tcPr/>
                    </a:tc>
                    <a:tc>
                      <a:txBody>
                        <a:bodyPr/>
                        <a:lstStyle/>
                        <a:p>
                          <a:pPr algn="ctr"/>
                          <a:r>
                            <a:rPr lang="en-US" sz="1400" b="1" dirty="0">
                              <a:solidFill>
                                <a:srgbClr val="FF0000"/>
                              </a:solidFill>
                            </a:rPr>
                            <a:t>MSM/MSE</a:t>
                          </a:r>
                        </a:p>
                      </a:txBody>
                      <a:tcPr/>
                    </a:tc>
                    <a:tc>
                      <a:txBody>
                        <a:bodyPr/>
                        <a:lstStyle/>
                        <a:p>
                          <a:pPr algn="ctr"/>
                          <a:r>
                            <a:rPr lang="en-US" sz="1400" b="1" dirty="0">
                              <a:solidFill>
                                <a:srgbClr val="FF0000"/>
                              </a:solidFill>
                            </a:rPr>
                            <a:t>P &lt; 0.05 (reject)</a:t>
                          </a:r>
                        </a:p>
                      </a:txBody>
                      <a:tcPr/>
                    </a:tc>
                    <a:tc>
                      <a:txBody>
                        <a:bodyPr/>
                        <a:lstStyle/>
                        <a:p>
                          <a:pPr algn="ctr"/>
                          <a:r>
                            <a:rPr lang="en-US" sz="1400" b="1" dirty="0">
                              <a:solidFill>
                                <a:srgbClr val="FF0000"/>
                              </a:solidFill>
                            </a:rPr>
                            <a:t>F &gt; F crti</a:t>
                          </a:r>
                        </a:p>
                        <a:p>
                          <a:pPr algn="ctr"/>
                          <a:r>
                            <a:rPr lang="en-US" sz="1400" b="1" dirty="0">
                              <a:solidFill>
                                <a:srgbClr val="FF0000"/>
                              </a:solidFill>
                            </a:rPr>
                            <a:t>(reject)</a:t>
                          </a:r>
                        </a:p>
                      </a:txBody>
                      <a:tcPr/>
                    </a:tc>
                    <a:extLst>
                      <a:ext uri="{0D108BD9-81ED-4DB2-BD59-A6C34878D82A}">
                        <a16:rowId xmlns:a16="http://schemas.microsoft.com/office/drawing/2014/main" val="3739210346"/>
                      </a:ext>
                    </a:extLst>
                  </a:tr>
                  <a:tr h="559336">
                    <a:tc>
                      <a:txBody>
                        <a:bodyPr/>
                        <a:lstStyle/>
                        <a:p>
                          <a:pPr algn="ctr"/>
                          <a:r>
                            <a:rPr lang="en-US" sz="1400" b="1" dirty="0">
                              <a:solidFill>
                                <a:srgbClr val="0432FF"/>
                              </a:solidFill>
                            </a:rPr>
                            <a:t>Within Groups</a:t>
                          </a:r>
                        </a:p>
                      </a:txBody>
                      <a:tcPr/>
                    </a:tc>
                    <a:tc>
                      <a:txBody>
                        <a:bodyPr/>
                        <a:lstStyle/>
                        <a:p>
                          <a:pPr algn="ctr"/>
                          <a14:m>
                            <m:oMathPara xmlns:m="http://schemas.openxmlformats.org/officeDocument/2006/math">
                              <m:oMathParaPr>
                                <m:jc m:val="centerGroup"/>
                              </m:oMathParaPr>
                              <m:oMath xmlns:m="http://schemas.openxmlformats.org/officeDocument/2006/math">
                                <m:r>
                                  <a:rPr lang="en-US" sz="1400" b="1" i="1" smtClean="0">
                                    <a:solidFill>
                                      <a:srgbClr val="FF0000"/>
                                    </a:solidFill>
                                    <a:latin typeface="Cambria Math" panose="02040503050406030204" pitchFamily="18" charset="0"/>
                                  </a:rPr>
                                  <m:t>𝑺𝑺𝑬</m:t>
                                </m:r>
                                <m:r>
                                  <a:rPr lang="en-US" sz="1400" b="1" smtClean="0">
                                    <a:solidFill>
                                      <a:srgbClr val="FF0000"/>
                                    </a:solidFill>
                                    <a:latin typeface="Cambria Math" panose="02040503050406030204" pitchFamily="18" charset="0"/>
                                  </a:rPr>
                                  <m:t>=</m:t>
                                </m:r>
                                <m:nary>
                                  <m:naryPr>
                                    <m:chr m:val="∑"/>
                                    <m:subHide m:val="on"/>
                                    <m:supHide m:val="on"/>
                                    <m:ctrlPr>
                                      <a:rPr lang="en-US" sz="1400" b="1" i="1" smtClean="0">
                                        <a:solidFill>
                                          <a:srgbClr val="FF0000"/>
                                        </a:solidFill>
                                        <a:latin typeface="Cambria Math" panose="02040503050406030204" pitchFamily="18" charset="0"/>
                                      </a:rPr>
                                    </m:ctrlPr>
                                  </m:naryPr>
                                  <m:sub/>
                                  <m:sup/>
                                  <m:e>
                                    <m:sSup>
                                      <m:sSupPr>
                                        <m:ctrlPr>
                                          <a:rPr lang="en-US" sz="1400" b="1" i="1" smtClean="0">
                                            <a:solidFill>
                                              <a:srgbClr val="FF0000"/>
                                            </a:solidFill>
                                            <a:latin typeface="Cambria Math" panose="02040503050406030204" pitchFamily="18" charset="0"/>
                                          </a:rPr>
                                        </m:ctrlPr>
                                      </m:sSupPr>
                                      <m:e>
                                        <m:d>
                                          <m:dPr>
                                            <m:ctrlPr>
                                              <a:rPr lang="en-US" sz="1400" b="1" i="1" smtClean="0">
                                                <a:solidFill>
                                                  <a:srgbClr val="FF0000"/>
                                                </a:solidFill>
                                                <a:latin typeface="Cambria Math" panose="02040503050406030204" pitchFamily="18" charset="0"/>
                                              </a:rPr>
                                            </m:ctrlPr>
                                          </m:dPr>
                                          <m:e>
                                            <m:sSub>
                                              <m:sSubPr>
                                                <m:ctrlPr>
                                                  <a:rPr lang="en-US" sz="1400" b="1" i="1" smtClean="0">
                                                    <a:solidFill>
                                                      <a:srgbClr val="FF0000"/>
                                                    </a:solidFill>
                                                    <a:latin typeface="Cambria Math" panose="02040503050406030204" pitchFamily="18" charset="0"/>
                                                  </a:rPr>
                                                </m:ctrlPr>
                                              </m:sSubPr>
                                              <m:e>
                                                <m:r>
                                                  <a:rPr lang="en-US" sz="1400" b="1" i="1" smtClean="0">
                                                    <a:solidFill>
                                                      <a:srgbClr val="FF0000"/>
                                                    </a:solidFill>
                                                    <a:latin typeface="Cambria Math" panose="02040503050406030204" pitchFamily="18" charset="0"/>
                                                  </a:rPr>
                                                  <m:t>𝒚</m:t>
                                                </m:r>
                                              </m:e>
                                              <m:sub>
                                                <m:r>
                                                  <a:rPr lang="en-US" sz="1400" b="1" i="1" smtClean="0">
                                                    <a:solidFill>
                                                      <a:srgbClr val="FF0000"/>
                                                    </a:solidFill>
                                                    <a:latin typeface="Cambria Math" panose="02040503050406030204" pitchFamily="18" charset="0"/>
                                                  </a:rPr>
                                                  <m:t>𝒊𝒋</m:t>
                                                </m:r>
                                              </m:sub>
                                            </m:sSub>
                                            <m:r>
                                              <a:rPr lang="en-US" sz="1400" b="1" smtClean="0">
                                                <a:solidFill>
                                                  <a:srgbClr val="FF0000"/>
                                                </a:solidFill>
                                                <a:latin typeface="Cambria Math" panose="02040503050406030204" pitchFamily="18" charset="0"/>
                                              </a:rPr>
                                              <m:t>−</m:t>
                                            </m:r>
                                            <m:acc>
                                              <m:accPr>
                                                <m:chr m:val="̅"/>
                                                <m:ctrlPr>
                                                  <a:rPr lang="en-US" sz="1400" b="1" i="1" smtClean="0">
                                                    <a:solidFill>
                                                      <a:srgbClr val="FF0000"/>
                                                    </a:solidFill>
                                                    <a:latin typeface="Cambria Math" panose="02040503050406030204" pitchFamily="18" charset="0"/>
                                                  </a:rPr>
                                                </m:ctrlPr>
                                              </m:accPr>
                                              <m:e>
                                                <m:sSub>
                                                  <m:sSubPr>
                                                    <m:ctrlPr>
                                                      <a:rPr lang="en-US" sz="1400" b="1" i="1" smtClean="0">
                                                        <a:solidFill>
                                                          <a:srgbClr val="FF0000"/>
                                                        </a:solidFill>
                                                        <a:latin typeface="Cambria Math" panose="02040503050406030204" pitchFamily="18" charset="0"/>
                                                      </a:rPr>
                                                    </m:ctrlPr>
                                                  </m:sSubPr>
                                                  <m:e>
                                                    <m:r>
                                                      <a:rPr lang="en-US" sz="1400" b="1" i="1" smtClean="0">
                                                        <a:solidFill>
                                                          <a:srgbClr val="FF0000"/>
                                                        </a:solidFill>
                                                        <a:latin typeface="Cambria Math" panose="02040503050406030204" pitchFamily="18" charset="0"/>
                                                      </a:rPr>
                                                      <m:t>𝒚</m:t>
                                                    </m:r>
                                                  </m:e>
                                                  <m:sub>
                                                    <m:r>
                                                      <a:rPr lang="en-US" sz="1400" b="1" i="1" smtClean="0">
                                                        <a:solidFill>
                                                          <a:srgbClr val="FF0000"/>
                                                        </a:solidFill>
                                                        <a:latin typeface="Cambria Math" panose="02040503050406030204" pitchFamily="18" charset="0"/>
                                                      </a:rPr>
                                                      <m:t>𝒊</m:t>
                                                    </m:r>
                                                  </m:sub>
                                                </m:sSub>
                                              </m:e>
                                            </m:acc>
                                          </m:e>
                                        </m:d>
                                      </m:e>
                                      <m:sup>
                                        <m:r>
                                          <a:rPr lang="en-US" sz="1400" b="1" i="1" smtClean="0">
                                            <a:solidFill>
                                              <a:srgbClr val="FF0000"/>
                                            </a:solidFill>
                                            <a:latin typeface="Cambria Math" panose="02040503050406030204" pitchFamily="18" charset="0"/>
                                          </a:rPr>
                                          <m:t>𝟐</m:t>
                                        </m:r>
                                      </m:sup>
                                    </m:sSup>
                                  </m:e>
                                </m:nary>
                              </m:oMath>
                            </m:oMathPara>
                          </a14:m>
                          <a:endParaRPr lang="en-US" sz="1400" b="1" dirty="0">
                            <a:solidFill>
                              <a:srgbClr val="FF0000"/>
                            </a:solidFill>
                          </a:endParaRPr>
                        </a:p>
                      </a:txBody>
                      <a:tcPr/>
                    </a:tc>
                    <a:tc>
                      <a:txBody>
                        <a:bodyPr/>
                        <a:lstStyle/>
                        <a:p>
                          <a:pPr algn="ctr"/>
                          <a:r>
                            <a:rPr lang="en-US" sz="1400" b="1" dirty="0">
                              <a:solidFill>
                                <a:srgbClr val="FF0000"/>
                              </a:solidFill>
                            </a:rPr>
                            <a:t>N-k</a:t>
                          </a:r>
                        </a:p>
                      </a:txBody>
                      <a:tcPr/>
                    </a:tc>
                    <a:tc>
                      <a:txBody>
                        <a:bodyPr/>
                        <a:lstStyle/>
                        <a:p>
                          <a:pPr algn="ctr"/>
                          <a:r>
                            <a:rPr lang="en-US" sz="1400" b="1" dirty="0">
                              <a:solidFill>
                                <a:srgbClr val="FF0000"/>
                              </a:solidFill>
                            </a:rPr>
                            <a:t>SSE/df</a:t>
                          </a: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extLst>
                      <a:ext uri="{0D108BD9-81ED-4DB2-BD59-A6C34878D82A}">
                        <a16:rowId xmlns:a16="http://schemas.microsoft.com/office/drawing/2014/main" val="1737746461"/>
                      </a:ext>
                    </a:extLst>
                  </a:tr>
                </a:tbl>
              </a:graphicData>
            </a:graphic>
          </p:graphicFrame>
        </mc:Choice>
        <mc:Fallback xmlns="">
          <p:graphicFrame>
            <p:nvGraphicFramePr>
              <p:cNvPr id="6" name="Table 5">
                <a:extLst>
                  <a:ext uri="{FF2B5EF4-FFF2-40B4-BE49-F238E27FC236}">
                    <a16:creationId xmlns:a16="http://schemas.microsoft.com/office/drawing/2014/main" id="{F1065680-2661-1F47-8887-C7D95C942B3F}"/>
                  </a:ext>
                </a:extLst>
              </p:cNvPr>
              <p:cNvGraphicFramePr>
                <a:graphicFrameLocks noGrp="1"/>
              </p:cNvGraphicFramePr>
              <p:nvPr>
                <p:extLst>
                  <p:ext uri="{D42A27DB-BD31-4B8C-83A1-F6EECF244321}">
                    <p14:modId xmlns:p14="http://schemas.microsoft.com/office/powerpoint/2010/main" val="684901152"/>
                  </p:ext>
                </p:extLst>
              </p:nvPr>
            </p:nvGraphicFramePr>
            <p:xfrm>
              <a:off x="237566" y="4891869"/>
              <a:ext cx="8112370" cy="1520952"/>
            </p:xfrm>
            <a:graphic>
              <a:graphicData uri="http://schemas.openxmlformats.org/drawingml/2006/table">
                <a:tbl>
                  <a:tblPr firstRow="1" bandRow="1">
                    <a:tableStyleId>{93296810-A885-4BE3-A3E7-6D5BEEA58F35}</a:tableStyleId>
                  </a:tblPr>
                  <a:tblGrid>
                    <a:gridCol w="1676400">
                      <a:extLst>
                        <a:ext uri="{9D8B030D-6E8A-4147-A177-3AD203B41FA5}">
                          <a16:colId xmlns:a16="http://schemas.microsoft.com/office/drawing/2014/main" val="433609798"/>
                        </a:ext>
                      </a:extLst>
                    </a:gridCol>
                    <a:gridCol w="1888709">
                      <a:extLst>
                        <a:ext uri="{9D8B030D-6E8A-4147-A177-3AD203B41FA5}">
                          <a16:colId xmlns:a16="http://schemas.microsoft.com/office/drawing/2014/main" val="665065010"/>
                        </a:ext>
                      </a:extLst>
                    </a:gridCol>
                    <a:gridCol w="467630">
                      <a:extLst>
                        <a:ext uri="{9D8B030D-6E8A-4147-A177-3AD203B41FA5}">
                          <a16:colId xmlns:a16="http://schemas.microsoft.com/office/drawing/2014/main" val="4035648307"/>
                        </a:ext>
                      </a:extLst>
                    </a:gridCol>
                    <a:gridCol w="832338">
                      <a:extLst>
                        <a:ext uri="{9D8B030D-6E8A-4147-A177-3AD203B41FA5}">
                          <a16:colId xmlns:a16="http://schemas.microsoft.com/office/drawing/2014/main" val="2606108407"/>
                        </a:ext>
                      </a:extLst>
                    </a:gridCol>
                    <a:gridCol w="1043354">
                      <a:extLst>
                        <a:ext uri="{9D8B030D-6E8A-4147-A177-3AD203B41FA5}">
                          <a16:colId xmlns:a16="http://schemas.microsoft.com/office/drawing/2014/main" val="1046383817"/>
                        </a:ext>
                      </a:extLst>
                    </a:gridCol>
                    <a:gridCol w="1383323">
                      <a:extLst>
                        <a:ext uri="{9D8B030D-6E8A-4147-A177-3AD203B41FA5}">
                          <a16:colId xmlns:a16="http://schemas.microsoft.com/office/drawing/2014/main" val="2247895221"/>
                        </a:ext>
                      </a:extLst>
                    </a:gridCol>
                    <a:gridCol w="820616">
                      <a:extLst>
                        <a:ext uri="{9D8B030D-6E8A-4147-A177-3AD203B41FA5}">
                          <a16:colId xmlns:a16="http://schemas.microsoft.com/office/drawing/2014/main" val="164853956"/>
                        </a:ext>
                      </a:extLst>
                    </a:gridCol>
                  </a:tblGrid>
                  <a:tr h="304800">
                    <a:tc>
                      <a:txBody>
                        <a:bodyPr/>
                        <a:lstStyle/>
                        <a:p>
                          <a:pPr algn="ctr"/>
                          <a:r>
                            <a:rPr lang="en-US" sz="1400" dirty="0"/>
                            <a:t>Source of Variation</a:t>
                          </a:r>
                          <a:endParaRPr lang="en-US" sz="1400" b="1" dirty="0">
                            <a:solidFill>
                              <a:srgbClr val="FF0000"/>
                            </a:solidFill>
                          </a:endParaRPr>
                        </a:p>
                      </a:txBody>
                      <a:tcPr/>
                    </a:tc>
                    <a:tc>
                      <a:txBody>
                        <a:bodyPr/>
                        <a:lstStyle/>
                        <a:p>
                          <a:pPr algn="ctr"/>
                          <a:r>
                            <a:rPr lang="en-US" sz="1400" dirty="0"/>
                            <a:t>SS</a:t>
                          </a:r>
                          <a:endParaRPr lang="en-US" sz="1400" b="1" dirty="0">
                            <a:solidFill>
                              <a:srgbClr val="FF0000"/>
                            </a:solidFill>
                          </a:endParaRPr>
                        </a:p>
                      </a:txBody>
                      <a:tcPr/>
                    </a:tc>
                    <a:tc>
                      <a:txBody>
                        <a:bodyPr/>
                        <a:lstStyle/>
                        <a:p>
                          <a:pPr algn="ctr"/>
                          <a:r>
                            <a:rPr lang="en-US" sz="1400" dirty="0" err="1"/>
                            <a:t>df</a:t>
                          </a:r>
                          <a:endParaRPr lang="en-US" sz="1400" b="1" dirty="0">
                            <a:solidFill>
                              <a:srgbClr val="FF0000"/>
                            </a:solidFill>
                          </a:endParaRPr>
                        </a:p>
                      </a:txBody>
                      <a:tcPr/>
                    </a:tc>
                    <a:tc>
                      <a:txBody>
                        <a:bodyPr/>
                        <a:lstStyle/>
                        <a:p>
                          <a:pPr algn="ctr"/>
                          <a:r>
                            <a:rPr lang="en-US" sz="1400" dirty="0"/>
                            <a:t>MS</a:t>
                          </a:r>
                          <a:endParaRPr lang="en-US" sz="1400" b="1" dirty="0">
                            <a:solidFill>
                              <a:srgbClr val="FF0000"/>
                            </a:solidFill>
                          </a:endParaRPr>
                        </a:p>
                      </a:txBody>
                      <a:tcPr/>
                    </a:tc>
                    <a:tc>
                      <a:txBody>
                        <a:bodyPr/>
                        <a:lstStyle/>
                        <a:p>
                          <a:pPr algn="ctr"/>
                          <a:r>
                            <a:rPr lang="en-US" sz="1400" dirty="0"/>
                            <a:t>F</a:t>
                          </a:r>
                          <a:endParaRPr lang="en-US" sz="1400" b="1" dirty="0">
                            <a:solidFill>
                              <a:srgbClr val="FF0000"/>
                            </a:solidFill>
                          </a:endParaRPr>
                        </a:p>
                      </a:txBody>
                      <a:tcPr/>
                    </a:tc>
                    <a:tc>
                      <a:txBody>
                        <a:bodyPr/>
                        <a:lstStyle/>
                        <a:p>
                          <a:pPr algn="ctr"/>
                          <a:r>
                            <a:rPr lang="en-US" sz="1400" dirty="0" err="1"/>
                            <a:t>p_value</a:t>
                          </a:r>
                          <a:endParaRPr lang="en-US" sz="1400" b="1" dirty="0">
                            <a:solidFill>
                              <a:srgbClr val="FF0000"/>
                            </a:solidFill>
                          </a:endParaRPr>
                        </a:p>
                      </a:txBody>
                      <a:tcPr/>
                    </a:tc>
                    <a:tc>
                      <a:txBody>
                        <a:bodyPr/>
                        <a:lstStyle/>
                        <a:p>
                          <a:pPr algn="ctr"/>
                          <a:r>
                            <a:rPr lang="en-US" sz="1400" dirty="0"/>
                            <a:t>F </a:t>
                          </a:r>
                          <a:r>
                            <a:rPr lang="en-US" sz="1400" dirty="0" err="1"/>
                            <a:t>crit</a:t>
                          </a:r>
                          <a:endParaRPr lang="en-US" sz="1400" b="1" dirty="0">
                            <a:solidFill>
                              <a:srgbClr val="FF0000"/>
                            </a:solidFill>
                          </a:endParaRPr>
                        </a:p>
                      </a:txBody>
                      <a:tcPr/>
                    </a:tc>
                    <a:extLst>
                      <a:ext uri="{0D108BD9-81ED-4DB2-BD59-A6C34878D82A}">
                        <a16:rowId xmlns:a16="http://schemas.microsoft.com/office/drawing/2014/main" val="3442544138"/>
                      </a:ext>
                    </a:extLst>
                  </a:tr>
                  <a:tr h="608076">
                    <a:tc>
                      <a:txBody>
                        <a:bodyPr/>
                        <a:lstStyle/>
                        <a:p>
                          <a:pPr algn="ctr"/>
                          <a:r>
                            <a:rPr lang="en-US" sz="1400" b="1" dirty="0">
                              <a:solidFill>
                                <a:srgbClr val="0432FF"/>
                              </a:solidFill>
                            </a:rPr>
                            <a:t>Between Groups</a:t>
                          </a:r>
                        </a:p>
                      </a:txBody>
                      <a:tcPr/>
                    </a:tc>
                    <a:tc>
                      <a:txBody>
                        <a:bodyPr/>
                        <a:lstStyle/>
                        <a:p>
                          <a:endParaRPr lang="en-US"/>
                        </a:p>
                      </a:txBody>
                      <a:tcPr>
                        <a:blipFill>
                          <a:blip r:embed="rId3"/>
                          <a:stretch>
                            <a:fillRect l="-89262" t="-120833" r="-241611" b="-272917"/>
                          </a:stretch>
                        </a:blipFill>
                      </a:tcPr>
                    </a:tc>
                    <a:tc>
                      <a:txBody>
                        <a:bodyPr/>
                        <a:lstStyle/>
                        <a:p>
                          <a:pPr algn="ctr"/>
                          <a:r>
                            <a:rPr lang="en-US" sz="1400" b="1" dirty="0">
                              <a:solidFill>
                                <a:srgbClr val="FF0000"/>
                              </a:solidFill>
                            </a:rPr>
                            <a:t>k-1</a:t>
                          </a:r>
                        </a:p>
                      </a:txBody>
                      <a:tcPr/>
                    </a:tc>
                    <a:tc>
                      <a:txBody>
                        <a:bodyPr/>
                        <a:lstStyle/>
                        <a:p>
                          <a:pPr algn="ctr"/>
                          <a:r>
                            <a:rPr lang="en-US" sz="1400" b="1" dirty="0">
                              <a:solidFill>
                                <a:srgbClr val="FF0000"/>
                              </a:solidFill>
                            </a:rPr>
                            <a:t>SSM/</a:t>
                          </a:r>
                          <a:r>
                            <a:rPr lang="en-US" sz="1400" b="1" dirty="0" err="1">
                              <a:solidFill>
                                <a:srgbClr val="FF0000"/>
                              </a:solidFill>
                            </a:rPr>
                            <a:t>df</a:t>
                          </a:r>
                          <a:endParaRPr lang="en-US" sz="1400" b="1" dirty="0">
                            <a:solidFill>
                              <a:srgbClr val="FF0000"/>
                            </a:solidFill>
                          </a:endParaRPr>
                        </a:p>
                      </a:txBody>
                      <a:tcPr/>
                    </a:tc>
                    <a:tc>
                      <a:txBody>
                        <a:bodyPr/>
                        <a:lstStyle/>
                        <a:p>
                          <a:pPr algn="ctr"/>
                          <a:r>
                            <a:rPr lang="en-US" sz="1400" b="1" dirty="0">
                              <a:solidFill>
                                <a:srgbClr val="FF0000"/>
                              </a:solidFill>
                            </a:rPr>
                            <a:t>MSM/MSE</a:t>
                          </a:r>
                        </a:p>
                      </a:txBody>
                      <a:tcPr/>
                    </a:tc>
                    <a:tc>
                      <a:txBody>
                        <a:bodyPr/>
                        <a:lstStyle/>
                        <a:p>
                          <a:pPr algn="ctr"/>
                          <a:r>
                            <a:rPr lang="en-US" sz="1400" b="1" dirty="0">
                              <a:solidFill>
                                <a:srgbClr val="FF0000"/>
                              </a:solidFill>
                            </a:rPr>
                            <a:t>P &lt; 0.05 (reject)</a:t>
                          </a:r>
                        </a:p>
                      </a:txBody>
                      <a:tcPr/>
                    </a:tc>
                    <a:tc>
                      <a:txBody>
                        <a:bodyPr/>
                        <a:lstStyle/>
                        <a:p>
                          <a:pPr algn="ctr"/>
                          <a:r>
                            <a:rPr lang="en-US" sz="1400" b="1" dirty="0">
                              <a:solidFill>
                                <a:srgbClr val="FF0000"/>
                              </a:solidFill>
                            </a:rPr>
                            <a:t>F &gt; F </a:t>
                          </a:r>
                          <a:r>
                            <a:rPr lang="en-US" sz="1400" b="1" dirty="0" err="1">
                              <a:solidFill>
                                <a:srgbClr val="FF0000"/>
                              </a:solidFill>
                            </a:rPr>
                            <a:t>crti</a:t>
                          </a:r>
                          <a:endParaRPr lang="en-US" sz="1400" b="1" dirty="0">
                            <a:solidFill>
                              <a:srgbClr val="FF0000"/>
                            </a:solidFill>
                          </a:endParaRPr>
                        </a:p>
                        <a:p>
                          <a:pPr algn="ctr"/>
                          <a:r>
                            <a:rPr lang="en-US" sz="1400" b="1" dirty="0">
                              <a:solidFill>
                                <a:srgbClr val="FF0000"/>
                              </a:solidFill>
                            </a:rPr>
                            <a:t>(reject)</a:t>
                          </a:r>
                        </a:p>
                      </a:txBody>
                      <a:tcPr/>
                    </a:tc>
                    <a:extLst>
                      <a:ext uri="{0D108BD9-81ED-4DB2-BD59-A6C34878D82A}">
                        <a16:rowId xmlns:a16="http://schemas.microsoft.com/office/drawing/2014/main" val="3739210346"/>
                      </a:ext>
                    </a:extLst>
                  </a:tr>
                  <a:tr h="608076">
                    <a:tc>
                      <a:txBody>
                        <a:bodyPr/>
                        <a:lstStyle/>
                        <a:p>
                          <a:pPr algn="ctr"/>
                          <a:r>
                            <a:rPr lang="en-US" sz="1400" b="1" dirty="0">
                              <a:solidFill>
                                <a:srgbClr val="0432FF"/>
                              </a:solidFill>
                            </a:rPr>
                            <a:t>Within Groups</a:t>
                          </a:r>
                        </a:p>
                      </a:txBody>
                      <a:tcPr/>
                    </a:tc>
                    <a:tc>
                      <a:txBody>
                        <a:bodyPr/>
                        <a:lstStyle/>
                        <a:p>
                          <a:endParaRPr lang="en-US"/>
                        </a:p>
                      </a:txBody>
                      <a:tcPr>
                        <a:blipFill>
                          <a:blip r:embed="rId3"/>
                          <a:stretch>
                            <a:fillRect l="-89262" t="-220833" r="-241611" b="-172917"/>
                          </a:stretch>
                        </a:blipFill>
                      </a:tcPr>
                    </a:tc>
                    <a:tc>
                      <a:txBody>
                        <a:bodyPr/>
                        <a:lstStyle/>
                        <a:p>
                          <a:pPr algn="ctr"/>
                          <a:r>
                            <a:rPr lang="en-US" sz="1400" b="1" dirty="0">
                              <a:solidFill>
                                <a:srgbClr val="FF0000"/>
                              </a:solidFill>
                            </a:rPr>
                            <a:t>N-k</a:t>
                          </a:r>
                        </a:p>
                      </a:txBody>
                      <a:tcPr/>
                    </a:tc>
                    <a:tc>
                      <a:txBody>
                        <a:bodyPr/>
                        <a:lstStyle/>
                        <a:p>
                          <a:pPr algn="ctr"/>
                          <a:r>
                            <a:rPr lang="en-US" sz="1400" b="1" dirty="0">
                              <a:solidFill>
                                <a:srgbClr val="FF0000"/>
                              </a:solidFill>
                            </a:rPr>
                            <a:t>SSE/</a:t>
                          </a:r>
                          <a:r>
                            <a:rPr lang="en-US" sz="1400" b="1" dirty="0" err="1">
                              <a:solidFill>
                                <a:srgbClr val="FF0000"/>
                              </a:solidFill>
                            </a:rPr>
                            <a:t>df</a:t>
                          </a: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tc>
                      <a:txBody>
                        <a:bodyPr/>
                        <a:lstStyle/>
                        <a:p>
                          <a:pPr algn="ctr"/>
                          <a:endParaRPr lang="en-US" sz="1400" b="1" dirty="0">
                            <a:solidFill>
                              <a:srgbClr val="FF0000"/>
                            </a:solidFill>
                          </a:endParaRPr>
                        </a:p>
                      </a:txBody>
                      <a:tcPr/>
                    </a:tc>
                    <a:extLst>
                      <a:ext uri="{0D108BD9-81ED-4DB2-BD59-A6C34878D82A}">
                        <a16:rowId xmlns:a16="http://schemas.microsoft.com/office/drawing/2014/main" val="1737746461"/>
                      </a:ext>
                    </a:extLst>
                  </a:tr>
                </a:tbl>
              </a:graphicData>
            </a:graphic>
          </p:graphicFrame>
        </mc:Fallback>
      </mc:AlternateContent>
      <p:sp>
        <p:nvSpPr>
          <p:cNvPr id="10" name="Rectangle 9">
            <a:extLst>
              <a:ext uri="{FF2B5EF4-FFF2-40B4-BE49-F238E27FC236}">
                <a16:creationId xmlns:a16="http://schemas.microsoft.com/office/drawing/2014/main" id="{B78630CD-78FC-C94E-A00B-EB8F10874115}"/>
              </a:ext>
            </a:extLst>
          </p:cNvPr>
          <p:cNvSpPr/>
          <p:nvPr/>
        </p:nvSpPr>
        <p:spPr>
          <a:xfrm>
            <a:off x="5684322" y="712335"/>
            <a:ext cx="6096000" cy="2626360"/>
          </a:xfrm>
          <a:prstGeom prst="rect">
            <a:avLst/>
          </a:prstGeom>
        </p:spPr>
        <p:txBody>
          <a:bodyPr>
            <a:spAutoFit/>
          </a:bodyPr>
          <a:lstStyle/>
          <a:p>
            <a:pPr marL="228600" lvl="0" indent="-228600">
              <a:spcBef>
                <a:spcPts val="400"/>
              </a:spcBef>
              <a:buFont typeface="Wingdings" pitchFamily="2" charset="2"/>
              <a:buChar char="Ø"/>
            </a:pPr>
            <a:r>
              <a:rPr lang="en-US" b="1" dirty="0">
                <a:solidFill>
                  <a:srgbClr val="0432FF"/>
                </a:solidFill>
              </a:rPr>
              <a:t>F-test two-sample for variance</a:t>
            </a:r>
          </a:p>
          <a:p>
            <a:pPr marL="685800" lvl="1" indent="-228600">
              <a:spcBef>
                <a:spcPts val="400"/>
              </a:spcBef>
              <a:buFont typeface="Arial" panose="020B0604020202020204" pitchFamily="34" charset="0"/>
              <a:buChar char="•"/>
            </a:pPr>
            <a:r>
              <a:rPr lang="en-US" sz="1600" dirty="0">
                <a:solidFill>
                  <a:prstClr val="black"/>
                </a:solidFill>
              </a:rPr>
              <a:t>Comparing </a:t>
            </a:r>
            <a:r>
              <a:rPr lang="en-US" sz="1600" b="1" dirty="0">
                <a:solidFill>
                  <a:srgbClr val="0432FF"/>
                </a:solidFill>
              </a:rPr>
              <a:t>variance </a:t>
            </a:r>
            <a:r>
              <a:rPr lang="en-US" sz="1600" dirty="0">
                <a:solidFill>
                  <a:prstClr val="black"/>
                </a:solidFill>
              </a:rPr>
              <a:t>from two population</a:t>
            </a:r>
            <a:endParaRPr lang="en-US" sz="1600" dirty="0">
              <a:solidFill>
                <a:prstClr val="black"/>
              </a:solidFill>
              <a:latin typeface="Gotham SSm A"/>
            </a:endParaRPr>
          </a:p>
          <a:p>
            <a:pPr marL="685800" lvl="1" indent="-228600">
              <a:spcBef>
                <a:spcPts val="400"/>
              </a:spcBef>
              <a:buFont typeface="Arial" panose="020B0604020202020204" pitchFamily="34" charset="0"/>
              <a:buChar char="•"/>
            </a:pPr>
            <a:r>
              <a:rPr lang="en-US" sz="1600" b="1" dirty="0">
                <a:solidFill>
                  <a:srgbClr val="FF0000"/>
                </a:solidFill>
              </a:rPr>
              <a:t>H</a:t>
            </a:r>
            <a:r>
              <a:rPr lang="en-US" sz="1600" b="1" baseline="-25000" dirty="0">
                <a:solidFill>
                  <a:srgbClr val="FF0000"/>
                </a:solidFill>
              </a:rPr>
              <a:t>0</a:t>
            </a:r>
            <a:r>
              <a:rPr lang="en-US" sz="1600" b="1" dirty="0">
                <a:solidFill>
                  <a:srgbClr val="FF0000"/>
                </a:solidFill>
              </a:rPr>
              <a:t>: </a:t>
            </a:r>
            <a:r>
              <a:rPr lang="el-GR" sz="1600" b="1" dirty="0">
                <a:solidFill>
                  <a:srgbClr val="FF0000"/>
                </a:solidFill>
              </a:rPr>
              <a:t>σ</a:t>
            </a:r>
            <a:r>
              <a:rPr lang="el-GR" sz="1600" b="1" baseline="-25000" dirty="0">
                <a:solidFill>
                  <a:srgbClr val="FF0000"/>
                </a:solidFill>
              </a:rPr>
              <a:t>1</a:t>
            </a:r>
            <a:r>
              <a:rPr lang="el-GR" sz="1600" b="1" baseline="30000" dirty="0">
                <a:solidFill>
                  <a:srgbClr val="FF0000"/>
                </a:solidFill>
              </a:rPr>
              <a:t>2</a:t>
            </a:r>
            <a:r>
              <a:rPr lang="el-GR" sz="1600" b="1" dirty="0">
                <a:solidFill>
                  <a:srgbClr val="FF0000"/>
                </a:solidFill>
              </a:rPr>
              <a:t> = σ</a:t>
            </a:r>
            <a:r>
              <a:rPr lang="el-GR" sz="1600" b="1" baseline="-25000" dirty="0">
                <a:solidFill>
                  <a:srgbClr val="FF0000"/>
                </a:solidFill>
              </a:rPr>
              <a:t>2</a:t>
            </a:r>
            <a:r>
              <a:rPr lang="el-GR" sz="1600" b="1" baseline="30000" dirty="0">
                <a:solidFill>
                  <a:srgbClr val="FF0000"/>
                </a:solidFill>
              </a:rPr>
              <a:t>2</a:t>
            </a:r>
            <a:r>
              <a:rPr lang="en-US" sz="1200" b="1" dirty="0">
                <a:solidFill>
                  <a:srgbClr val="FF0000"/>
                </a:solidFill>
                <a:latin typeface="Gotham SSm A"/>
              </a:rPr>
              <a:t> </a:t>
            </a:r>
            <a:r>
              <a:rPr lang="en-US" sz="1600" dirty="0">
                <a:solidFill>
                  <a:srgbClr val="000000"/>
                </a:solidFill>
                <a:latin typeface="Gotham SSm A"/>
              </a:rPr>
              <a:t>two samples come from two independent populations </a:t>
            </a:r>
            <a:r>
              <a:rPr lang="en-US" sz="1600" b="1" dirty="0">
                <a:solidFill>
                  <a:srgbClr val="0432FF"/>
                </a:solidFill>
                <a:latin typeface="Gotham SSm A"/>
              </a:rPr>
              <a:t>having the equal variances</a:t>
            </a:r>
            <a:r>
              <a:rPr lang="en-US" sz="1400" b="1" dirty="0">
                <a:solidFill>
                  <a:srgbClr val="0432FF"/>
                </a:solidFill>
                <a:latin typeface="Gotham SSm A"/>
              </a:rPr>
              <a:t>. </a:t>
            </a:r>
            <a:endParaRPr lang="en-US" sz="1400" b="1" dirty="0">
              <a:solidFill>
                <a:srgbClr val="FF0000"/>
              </a:solidFill>
              <a:latin typeface="Gotham SSm A"/>
            </a:endParaRPr>
          </a:p>
          <a:p>
            <a:pPr marL="685800" lvl="1" indent="-228600">
              <a:spcBef>
                <a:spcPts val="400"/>
              </a:spcBef>
              <a:buFont typeface="Arial" panose="020B0604020202020204" pitchFamily="34" charset="0"/>
              <a:buChar char="•"/>
            </a:pPr>
            <a:r>
              <a:rPr lang="en-US" sz="1600" b="1" dirty="0">
                <a:solidFill>
                  <a:srgbClr val="0432FF"/>
                </a:solidFill>
                <a:latin typeface="Gotham SSm A"/>
              </a:rPr>
              <a:t>Important: be sure that the variance of Variable 1 is higher than the variance of Variable 2. If not, swap your data. </a:t>
            </a:r>
          </a:p>
          <a:p>
            <a:pPr marL="685800" lvl="1" indent="-228600">
              <a:spcBef>
                <a:spcPts val="400"/>
              </a:spcBef>
              <a:buFont typeface="Arial" panose="020B0604020202020204" pitchFamily="34" charset="0"/>
              <a:buChar char="•"/>
            </a:pPr>
            <a:r>
              <a:rPr lang="en-US" sz="1600" b="1" dirty="0">
                <a:solidFill>
                  <a:srgbClr val="0432FF"/>
                </a:solidFill>
                <a:latin typeface="Gotham SSm A"/>
              </a:rPr>
              <a:t>F = Variance of Variable 1 / Variance of Variable 2</a:t>
            </a:r>
          </a:p>
          <a:p>
            <a:pPr marL="685800" lvl="1" indent="-228600">
              <a:spcBef>
                <a:spcPts val="400"/>
              </a:spcBef>
              <a:buFont typeface="Arial" panose="020B0604020202020204" pitchFamily="34" charset="0"/>
              <a:buChar char="•"/>
            </a:pPr>
            <a:r>
              <a:rPr lang="en-US" sz="1600" b="1" dirty="0">
                <a:solidFill>
                  <a:srgbClr val="0432FF"/>
                </a:solidFill>
                <a:latin typeface="Gotham SSm A"/>
              </a:rPr>
              <a:t>F value &gt; F Critical value, reject H0 ➮ the variances of two samples are not equal.</a:t>
            </a:r>
          </a:p>
        </p:txBody>
      </p:sp>
    </p:spTree>
    <p:extLst>
      <p:ext uri="{BB962C8B-B14F-4D97-AF65-F5344CB8AC3E}">
        <p14:creationId xmlns:p14="http://schemas.microsoft.com/office/powerpoint/2010/main" val="2705642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14 Ten thing You ought to know about Statistics</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5" name="Rectangle 4">
            <a:extLst>
              <a:ext uri="{FF2B5EF4-FFF2-40B4-BE49-F238E27FC236}">
                <a16:creationId xmlns:a16="http://schemas.microsoft.com/office/drawing/2014/main" id="{B2DB352D-3956-3F44-AF96-88BF02D228F0}"/>
              </a:ext>
            </a:extLst>
          </p:cNvPr>
          <p:cNvSpPr/>
          <p:nvPr/>
        </p:nvSpPr>
        <p:spPr>
          <a:xfrm>
            <a:off x="0" y="712335"/>
            <a:ext cx="5684322" cy="4165243"/>
          </a:xfrm>
          <a:prstGeom prst="rect">
            <a:avLst/>
          </a:prstGeom>
        </p:spPr>
        <p:txBody>
          <a:bodyPr wrap="square">
            <a:spAutoFit/>
          </a:bodyPr>
          <a:lstStyle/>
          <a:p>
            <a:pPr marL="228600" lvl="0" indent="-228600">
              <a:spcBef>
                <a:spcPts val="1000"/>
              </a:spcBef>
              <a:buFont typeface="Wingdings" pitchFamily="2" charset="2"/>
              <a:buChar char="Ø"/>
            </a:pPr>
            <a:r>
              <a:rPr lang="en-US" dirty="0">
                <a:solidFill>
                  <a:prstClr val="black"/>
                </a:solidFill>
              </a:rPr>
              <a:t>Descriptive Statistics Are Straightforward</a:t>
            </a:r>
          </a:p>
          <a:p>
            <a:pPr marL="228600" lvl="0" indent="-228600">
              <a:spcBef>
                <a:spcPts val="1000"/>
              </a:spcBef>
              <a:buFont typeface="Wingdings" pitchFamily="2" charset="2"/>
              <a:buChar char="Ø"/>
            </a:pPr>
            <a:r>
              <a:rPr lang="en-US" dirty="0">
                <a:solidFill>
                  <a:prstClr val="black"/>
                </a:solidFill>
              </a:rPr>
              <a:t>Average Aren’t so simple Sometimes</a:t>
            </a:r>
          </a:p>
          <a:p>
            <a:pPr marL="742950" lvl="1" indent="-285750">
              <a:spcBef>
                <a:spcPts val="1000"/>
              </a:spcBef>
              <a:buFont typeface="Arial" panose="020B0604020202020204" pitchFamily="34" charset="0"/>
              <a:buChar char="•"/>
            </a:pPr>
            <a:r>
              <a:rPr lang="en-US" dirty="0">
                <a:solidFill>
                  <a:prstClr val="black"/>
                </a:solidFill>
              </a:rPr>
              <a:t>What type of average is used?</a:t>
            </a:r>
          </a:p>
          <a:p>
            <a:pPr marL="228600" lvl="0" indent="-228600">
              <a:spcBef>
                <a:spcPts val="1000"/>
              </a:spcBef>
              <a:buFont typeface="Wingdings" pitchFamily="2" charset="2"/>
              <a:buChar char="Ø"/>
            </a:pPr>
            <a:r>
              <a:rPr lang="en-US" dirty="0">
                <a:solidFill>
                  <a:prstClr val="black"/>
                </a:solidFill>
              </a:rPr>
              <a:t>Standard Deviations Describe Dispersion</a:t>
            </a:r>
          </a:p>
          <a:p>
            <a:pPr marL="742950" lvl="1" indent="-285750">
              <a:spcBef>
                <a:spcPts val="1000"/>
              </a:spcBef>
              <a:buFont typeface="Arial" panose="020B0604020202020204" pitchFamily="34" charset="0"/>
              <a:buChar char="•"/>
            </a:pPr>
            <a:r>
              <a:rPr lang="en-US" dirty="0">
                <a:solidFill>
                  <a:prstClr val="black"/>
                </a:solidFill>
              </a:rPr>
              <a:t>Standard deviation describes how values in a data set are dispersed around the mean.</a:t>
            </a:r>
          </a:p>
          <a:p>
            <a:pPr marL="228600" lvl="0" indent="-228600">
              <a:spcBef>
                <a:spcPts val="1000"/>
              </a:spcBef>
              <a:buFont typeface="Wingdings" pitchFamily="2" charset="2"/>
              <a:buChar char="Ø"/>
            </a:pPr>
            <a:r>
              <a:rPr lang="en-US" dirty="0">
                <a:solidFill>
                  <a:prstClr val="black"/>
                </a:solidFill>
              </a:rPr>
              <a:t>An Observation is an Observation</a:t>
            </a:r>
          </a:p>
          <a:p>
            <a:pPr marL="228600" lvl="0" indent="-228600">
              <a:spcBef>
                <a:spcPts val="1000"/>
              </a:spcBef>
              <a:buFont typeface="Wingdings" pitchFamily="2" charset="2"/>
              <a:buChar char="Ø"/>
            </a:pPr>
            <a:r>
              <a:rPr lang="en-US" dirty="0">
                <a:solidFill>
                  <a:prstClr val="black"/>
                </a:solidFill>
              </a:rPr>
              <a:t>A Sample is a subset of values</a:t>
            </a:r>
          </a:p>
          <a:p>
            <a:pPr marL="742950" lvl="1" indent="-285750">
              <a:spcBef>
                <a:spcPts val="1000"/>
              </a:spcBef>
              <a:buFont typeface="Arial" panose="020B0604020202020204" pitchFamily="34" charset="0"/>
              <a:buChar char="•"/>
            </a:pPr>
            <a:r>
              <a:rPr lang="en-US" dirty="0">
                <a:solidFill>
                  <a:prstClr val="black"/>
                </a:solidFill>
              </a:rPr>
              <a:t>A sample is a collection of observations from a population</a:t>
            </a:r>
          </a:p>
          <a:p>
            <a:pPr marL="228600" lvl="0" indent="-228600">
              <a:spcBef>
                <a:spcPts val="1000"/>
              </a:spcBef>
              <a:buFont typeface="Wingdings" pitchFamily="2" charset="2"/>
              <a:buChar char="Ø"/>
            </a:pPr>
            <a:r>
              <a:rPr lang="en-US" dirty="0">
                <a:solidFill>
                  <a:prstClr val="black"/>
                </a:solidFill>
              </a:rPr>
              <a:t>Inferential Statistics are cool but complicated</a:t>
            </a:r>
          </a:p>
        </p:txBody>
      </p:sp>
      <p:sp>
        <p:nvSpPr>
          <p:cNvPr id="3" name="Rectangle 2">
            <a:extLst>
              <a:ext uri="{FF2B5EF4-FFF2-40B4-BE49-F238E27FC236}">
                <a16:creationId xmlns:a16="http://schemas.microsoft.com/office/drawing/2014/main" id="{576AFB2C-1383-1347-A799-85EB3382E7EB}"/>
              </a:ext>
            </a:extLst>
          </p:cNvPr>
          <p:cNvSpPr/>
          <p:nvPr/>
        </p:nvSpPr>
        <p:spPr>
          <a:xfrm>
            <a:off x="5684322" y="712335"/>
            <a:ext cx="6096000" cy="5124480"/>
          </a:xfrm>
          <a:prstGeom prst="rect">
            <a:avLst/>
          </a:prstGeom>
        </p:spPr>
        <p:txBody>
          <a:bodyPr>
            <a:spAutoFit/>
          </a:bodyPr>
          <a:lstStyle/>
          <a:p>
            <a:pPr marL="228600" lvl="0" indent="-228600">
              <a:spcBef>
                <a:spcPts val="1000"/>
              </a:spcBef>
              <a:buFont typeface="Wingdings" pitchFamily="2" charset="2"/>
              <a:buChar char="Ø"/>
            </a:pPr>
            <a:r>
              <a:rPr lang="en-US" dirty="0">
                <a:solidFill>
                  <a:prstClr val="black"/>
                </a:solidFill>
              </a:rPr>
              <a:t>Probability Distribution aren’t confusing</a:t>
            </a:r>
          </a:p>
          <a:p>
            <a:pPr marL="742950" lvl="1" indent="-285750">
              <a:spcBef>
                <a:spcPts val="1000"/>
              </a:spcBef>
              <a:buFont typeface="Arial" panose="020B0604020202020204" pitchFamily="34" charset="0"/>
              <a:buChar char="•"/>
            </a:pPr>
            <a:r>
              <a:rPr lang="en-US" b="1" dirty="0">
                <a:solidFill>
                  <a:srgbClr val="0432FF"/>
                </a:solidFill>
              </a:rPr>
              <a:t>Uniform</a:t>
            </a:r>
            <a:r>
              <a:rPr lang="en-US" dirty="0">
                <a:solidFill>
                  <a:prstClr val="black"/>
                </a:solidFill>
              </a:rPr>
              <a:t> distribution:</a:t>
            </a:r>
          </a:p>
          <a:p>
            <a:pPr marL="742950" lvl="1" indent="-285750">
              <a:spcBef>
                <a:spcPts val="1000"/>
              </a:spcBef>
              <a:buFont typeface="Arial" panose="020B0604020202020204" pitchFamily="34" charset="0"/>
              <a:buChar char="•"/>
            </a:pPr>
            <a:r>
              <a:rPr lang="en-US" b="1" dirty="0">
                <a:solidFill>
                  <a:srgbClr val="0432FF"/>
                </a:solidFill>
              </a:rPr>
              <a:t>Normal</a:t>
            </a:r>
            <a:r>
              <a:rPr lang="en-US" dirty="0">
                <a:solidFill>
                  <a:prstClr val="black"/>
                </a:solidFill>
              </a:rPr>
              <a:t> distribution: Gaussian distribution</a:t>
            </a:r>
          </a:p>
          <a:p>
            <a:pPr lvl="1">
              <a:spcBef>
                <a:spcPts val="1000"/>
              </a:spcBef>
            </a:pPr>
            <a:r>
              <a:rPr lang="en-US" b="1" dirty="0">
                <a:solidFill>
                  <a:srgbClr val="0432FF"/>
                </a:solidFill>
                <a:highlight>
                  <a:srgbClr val="FFFF00"/>
                </a:highlight>
              </a:rPr>
              <a:t>Norm.dist</a:t>
            </a:r>
            <a:r>
              <a:rPr lang="en-US" dirty="0">
                <a:solidFill>
                  <a:prstClr val="black"/>
                </a:solidFill>
                <a:highlight>
                  <a:srgbClr val="FFFF00"/>
                </a:highlight>
              </a:rPr>
              <a:t>([x],[mean],[standard_dev],[cumulative])</a:t>
            </a:r>
          </a:p>
          <a:p>
            <a:pPr marL="228600" lvl="0" indent="-228600">
              <a:spcBef>
                <a:spcPts val="1000"/>
              </a:spcBef>
              <a:buFont typeface="Wingdings" pitchFamily="2" charset="2"/>
              <a:buChar char="Ø"/>
            </a:pPr>
            <a:r>
              <a:rPr lang="en-US" dirty="0">
                <a:solidFill>
                  <a:prstClr val="black"/>
                </a:solidFill>
              </a:rPr>
              <a:t>Parameters aren’t so complicated</a:t>
            </a:r>
          </a:p>
          <a:p>
            <a:pPr marL="228600" lvl="0" indent="-228600">
              <a:spcBef>
                <a:spcPts val="1000"/>
              </a:spcBef>
              <a:buFont typeface="Wingdings" pitchFamily="2" charset="2"/>
              <a:buChar char="Ø"/>
            </a:pPr>
            <a:r>
              <a:rPr lang="en-US" dirty="0">
                <a:solidFill>
                  <a:prstClr val="black"/>
                </a:solidFill>
              </a:rPr>
              <a:t>Skewness and Kurtosis describe a probability Distributions’ shape</a:t>
            </a:r>
          </a:p>
          <a:p>
            <a:pPr marL="742950" lvl="1" indent="-285750">
              <a:spcBef>
                <a:spcPts val="1000"/>
              </a:spcBef>
              <a:buFont typeface="Arial" panose="020B0604020202020204" pitchFamily="34" charset="0"/>
              <a:buChar char="•"/>
            </a:pPr>
            <a:r>
              <a:rPr lang="en-US" dirty="0">
                <a:solidFill>
                  <a:prstClr val="black"/>
                </a:solidFill>
              </a:rPr>
              <a:t>Skewness quantifiers the lack of symmetry in a probability distribution. Skewness = 0 for perfect symmetrical distribution.</a:t>
            </a:r>
          </a:p>
          <a:p>
            <a:pPr marL="742950" lvl="1" indent="-285750">
              <a:spcBef>
                <a:spcPts val="1000"/>
              </a:spcBef>
              <a:buFont typeface="Arial" panose="020B0604020202020204" pitchFamily="34" charset="0"/>
              <a:buChar char="•"/>
            </a:pPr>
            <a:r>
              <a:rPr lang="en-US" dirty="0">
                <a:solidFill>
                  <a:prstClr val="black"/>
                </a:solidFill>
              </a:rPr>
              <a:t>Kurtosis quantifiers the heaviness of the tails in a distribution. Kurtosis = 0 for normal distribution.</a:t>
            </a:r>
          </a:p>
          <a:p>
            <a:pPr marL="228600" lvl="0" indent="-228600">
              <a:spcBef>
                <a:spcPts val="1000"/>
              </a:spcBef>
              <a:buFont typeface="Wingdings" pitchFamily="2" charset="2"/>
              <a:buChar char="Ø"/>
            </a:pPr>
            <a:r>
              <a:rPr lang="en-US" dirty="0">
                <a:solidFill>
                  <a:prstClr val="black"/>
                </a:solidFill>
              </a:rPr>
              <a:t>Confidence intervals seem complicated at first, but are useful</a:t>
            </a:r>
          </a:p>
          <a:p>
            <a:pPr marL="742950" lvl="1" indent="-285750">
              <a:spcBef>
                <a:spcPts val="1000"/>
              </a:spcBef>
              <a:buFont typeface="Arial" panose="020B0604020202020204" pitchFamily="34" charset="0"/>
              <a:buChar char="•"/>
            </a:pPr>
            <a:endParaRPr lang="en-US" dirty="0">
              <a:solidFill>
                <a:srgbClr val="0432FF"/>
              </a:solidFill>
            </a:endParaRPr>
          </a:p>
        </p:txBody>
      </p:sp>
    </p:spTree>
    <p:extLst>
      <p:ext uri="{BB962C8B-B14F-4D97-AF65-F5344CB8AC3E}">
        <p14:creationId xmlns:p14="http://schemas.microsoft.com/office/powerpoint/2010/main" val="78601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15 Ten ways to analyze Financial Data</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5" name="Rectangle 4">
            <a:extLst>
              <a:ext uri="{FF2B5EF4-FFF2-40B4-BE49-F238E27FC236}">
                <a16:creationId xmlns:a16="http://schemas.microsoft.com/office/drawing/2014/main" id="{B2DB352D-3956-3F44-AF96-88BF02D228F0}"/>
              </a:ext>
            </a:extLst>
          </p:cNvPr>
          <p:cNvSpPr/>
          <p:nvPr/>
        </p:nvSpPr>
        <p:spPr>
          <a:xfrm>
            <a:off x="0" y="712335"/>
            <a:ext cx="5944088" cy="3985706"/>
          </a:xfrm>
          <a:prstGeom prst="rect">
            <a:avLst/>
          </a:prstGeom>
        </p:spPr>
        <p:txBody>
          <a:bodyPr wrap="square">
            <a:spAutoFit/>
          </a:bodyPr>
          <a:lstStyle/>
          <a:p>
            <a:pPr marL="228600" lvl="0" indent="-228600">
              <a:spcBef>
                <a:spcPts val="1000"/>
              </a:spcBef>
              <a:buFont typeface="Wingdings" pitchFamily="2" charset="2"/>
              <a:buChar char="Ø"/>
            </a:pPr>
            <a:r>
              <a:rPr lang="en-US" dirty="0">
                <a:solidFill>
                  <a:prstClr val="black"/>
                </a:solidFill>
              </a:rPr>
              <a:t>Calculating </a:t>
            </a:r>
            <a:r>
              <a:rPr lang="en-US" b="1" dirty="0">
                <a:solidFill>
                  <a:srgbClr val="0432FF"/>
                </a:solidFill>
              </a:rPr>
              <a:t>Future Value</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FV</a:t>
            </a:r>
            <a:r>
              <a:rPr lang="en-US" sz="1600" dirty="0">
                <a:solidFill>
                  <a:prstClr val="black"/>
                </a:solidFill>
                <a:highlight>
                  <a:srgbClr val="FFFF00"/>
                </a:highlight>
              </a:rPr>
              <a:t>(rate, nper, pmt [, pv][,type])</a:t>
            </a:r>
          </a:p>
          <a:p>
            <a:pPr marL="1200150" lvl="2" indent="-285750">
              <a:spcBef>
                <a:spcPts val="200"/>
              </a:spcBef>
              <a:buFont typeface="Courier New" panose="02070309020205020404" pitchFamily="49" charset="0"/>
              <a:buChar char="o"/>
            </a:pPr>
            <a:r>
              <a:rPr lang="en-US" sz="1600" dirty="0">
                <a:solidFill>
                  <a:prstClr val="black"/>
                </a:solidFill>
              </a:rPr>
              <a:t>Rate: the interest rate of investment</a:t>
            </a:r>
          </a:p>
          <a:p>
            <a:pPr marL="1200150" lvl="2" indent="-285750">
              <a:spcBef>
                <a:spcPts val="200"/>
              </a:spcBef>
              <a:buFont typeface="Courier New" panose="02070309020205020404" pitchFamily="49" charset="0"/>
              <a:buChar char="o"/>
            </a:pPr>
            <a:r>
              <a:rPr lang="en-US" sz="1600" dirty="0">
                <a:solidFill>
                  <a:prstClr val="black"/>
                </a:solidFill>
              </a:rPr>
              <a:t>nper: the term of the investment</a:t>
            </a:r>
          </a:p>
          <a:p>
            <a:pPr marL="1200150" lvl="2" indent="-285750">
              <a:spcBef>
                <a:spcPts val="200"/>
              </a:spcBef>
              <a:buFont typeface="Courier New" panose="02070309020205020404" pitchFamily="49" charset="0"/>
              <a:buChar char="o"/>
            </a:pPr>
            <a:r>
              <a:rPr lang="en-US" sz="1600" dirty="0">
                <a:solidFill>
                  <a:prstClr val="black"/>
                </a:solidFill>
              </a:rPr>
              <a:t>pmt: amount of each regular deposit (negative value)</a:t>
            </a:r>
          </a:p>
          <a:p>
            <a:pPr marL="1200150" lvl="2" indent="-285750">
              <a:spcBef>
                <a:spcPts val="200"/>
              </a:spcBef>
              <a:buFont typeface="Courier New" panose="02070309020205020404" pitchFamily="49" charset="0"/>
              <a:buChar char="o"/>
            </a:pPr>
            <a:r>
              <a:rPr lang="en-US" sz="1600" dirty="0">
                <a:solidFill>
                  <a:prstClr val="black"/>
                </a:solidFill>
              </a:rPr>
              <a:t>pv: initial investment (negative value)</a:t>
            </a:r>
          </a:p>
          <a:p>
            <a:pPr marL="1200150" lvl="2" indent="-285750">
              <a:spcBef>
                <a:spcPts val="200"/>
              </a:spcBef>
              <a:buFont typeface="Courier New" panose="02070309020205020404" pitchFamily="49" charset="0"/>
              <a:buChar char="o"/>
            </a:pPr>
            <a:r>
              <a:rPr lang="en-US" sz="1600" dirty="0">
                <a:solidFill>
                  <a:prstClr val="black"/>
                </a:solidFill>
              </a:rPr>
              <a:t>type: when deposits are due (0 for end of period, 1 for beginning of period) </a:t>
            </a:r>
          </a:p>
          <a:p>
            <a:pPr marL="742950" lvl="1" indent="-285750">
              <a:spcBef>
                <a:spcPts val="200"/>
              </a:spcBef>
              <a:buFont typeface="Courier New" panose="02070309020205020404" pitchFamily="49" charset="0"/>
              <a:buChar char="o"/>
            </a:pPr>
            <a:endParaRPr lang="en-US" sz="1600" dirty="0">
              <a:solidFill>
                <a:prstClr val="black"/>
              </a:solidFill>
            </a:endParaRPr>
          </a:p>
          <a:p>
            <a:pPr marL="742950" lvl="1" indent="-285750">
              <a:spcBef>
                <a:spcPts val="200"/>
              </a:spcBef>
              <a:buFont typeface="Courier New" panose="02070309020205020404" pitchFamily="49" charset="0"/>
              <a:buChar char="o"/>
            </a:pPr>
            <a:endParaRPr lang="en-US" sz="1600" dirty="0">
              <a:solidFill>
                <a:prstClr val="black"/>
              </a:solidFill>
            </a:endParaRPr>
          </a:p>
          <a:p>
            <a:pPr marL="228600" indent="-228600">
              <a:spcBef>
                <a:spcPts val="1000"/>
              </a:spcBef>
              <a:buFont typeface="Wingdings" pitchFamily="2" charset="2"/>
              <a:buChar char="Ø"/>
            </a:pPr>
            <a:r>
              <a:rPr lang="en-US" dirty="0">
                <a:solidFill>
                  <a:prstClr val="black"/>
                </a:solidFill>
              </a:rPr>
              <a:t>Calculating </a:t>
            </a:r>
            <a:r>
              <a:rPr lang="en-US" b="1" dirty="0">
                <a:solidFill>
                  <a:srgbClr val="0432FF"/>
                </a:solidFill>
              </a:rPr>
              <a:t>Present Value</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PV</a:t>
            </a:r>
            <a:r>
              <a:rPr lang="en-US" sz="1600" dirty="0">
                <a:solidFill>
                  <a:prstClr val="black"/>
                </a:solidFill>
                <a:highlight>
                  <a:srgbClr val="FFFF00"/>
                </a:highlight>
              </a:rPr>
              <a:t>(rate, nper, pmt [, fv][,type])</a:t>
            </a:r>
          </a:p>
          <a:p>
            <a:pPr marL="1200150" lvl="2" indent="-285750">
              <a:spcBef>
                <a:spcPts val="200"/>
              </a:spcBef>
              <a:buFont typeface="Courier New" panose="02070309020205020404" pitchFamily="49" charset="0"/>
              <a:buChar char="o"/>
            </a:pPr>
            <a:r>
              <a:rPr lang="en-US" sz="1600" dirty="0">
                <a:solidFill>
                  <a:prstClr val="black"/>
                </a:solidFill>
              </a:rPr>
              <a:t>Present value is used to recognize the time value of money.</a:t>
            </a:r>
            <a:endParaRPr lang="en-US" dirty="0">
              <a:solidFill>
                <a:prstClr val="black"/>
              </a:solidFill>
            </a:endParaRPr>
          </a:p>
        </p:txBody>
      </p:sp>
      <p:pic>
        <p:nvPicPr>
          <p:cNvPr id="6" name="Picture 5">
            <a:extLst>
              <a:ext uri="{FF2B5EF4-FFF2-40B4-BE49-F238E27FC236}">
                <a16:creationId xmlns:a16="http://schemas.microsoft.com/office/drawing/2014/main" id="{6C95533E-60F1-4748-9720-73A0668BC5F9}"/>
              </a:ext>
            </a:extLst>
          </p:cNvPr>
          <p:cNvPicPr>
            <a:picLocks noChangeAspect="1"/>
          </p:cNvPicPr>
          <p:nvPr/>
        </p:nvPicPr>
        <p:blipFill>
          <a:blip r:embed="rId3"/>
          <a:stretch>
            <a:fillRect/>
          </a:stretch>
        </p:blipFill>
        <p:spPr>
          <a:xfrm>
            <a:off x="6096000" y="910099"/>
            <a:ext cx="3492500" cy="1778000"/>
          </a:xfrm>
          <a:prstGeom prst="rect">
            <a:avLst/>
          </a:prstGeom>
        </p:spPr>
      </p:pic>
      <p:pic>
        <p:nvPicPr>
          <p:cNvPr id="11" name="Picture 10">
            <a:extLst>
              <a:ext uri="{FF2B5EF4-FFF2-40B4-BE49-F238E27FC236}">
                <a16:creationId xmlns:a16="http://schemas.microsoft.com/office/drawing/2014/main" id="{00455EA6-0CB5-A847-B2E1-334BED1FB645}"/>
              </a:ext>
            </a:extLst>
          </p:cNvPr>
          <p:cNvPicPr>
            <a:picLocks noChangeAspect="1"/>
          </p:cNvPicPr>
          <p:nvPr/>
        </p:nvPicPr>
        <p:blipFill>
          <a:blip r:embed="rId4"/>
          <a:stretch>
            <a:fillRect/>
          </a:stretch>
        </p:blipFill>
        <p:spPr>
          <a:xfrm>
            <a:off x="819150" y="4698041"/>
            <a:ext cx="3238500" cy="1295400"/>
          </a:xfrm>
          <a:prstGeom prst="rect">
            <a:avLst/>
          </a:prstGeom>
        </p:spPr>
      </p:pic>
    </p:spTree>
    <p:extLst>
      <p:ext uri="{BB962C8B-B14F-4D97-AF65-F5344CB8AC3E}">
        <p14:creationId xmlns:p14="http://schemas.microsoft.com/office/powerpoint/2010/main" val="3950440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15 Ten ways to analyze Financial Data</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5" name="Rectangle 4">
            <a:extLst>
              <a:ext uri="{FF2B5EF4-FFF2-40B4-BE49-F238E27FC236}">
                <a16:creationId xmlns:a16="http://schemas.microsoft.com/office/drawing/2014/main" id="{B2DB352D-3956-3F44-AF96-88BF02D228F0}"/>
              </a:ext>
            </a:extLst>
          </p:cNvPr>
          <p:cNvSpPr/>
          <p:nvPr/>
        </p:nvSpPr>
        <p:spPr>
          <a:xfrm>
            <a:off x="0" y="712335"/>
            <a:ext cx="5944088" cy="5893921"/>
          </a:xfrm>
          <a:prstGeom prst="rect">
            <a:avLst/>
          </a:prstGeom>
        </p:spPr>
        <p:txBody>
          <a:bodyPr wrap="square">
            <a:spAutoFit/>
          </a:bodyPr>
          <a:lstStyle/>
          <a:p>
            <a:pPr marL="228600" lvl="0" indent="-228600">
              <a:spcBef>
                <a:spcPts val="1000"/>
              </a:spcBef>
              <a:buFont typeface="Wingdings" pitchFamily="2" charset="2"/>
              <a:buChar char="Ø"/>
            </a:pPr>
            <a:r>
              <a:rPr lang="en-US" dirty="0">
                <a:solidFill>
                  <a:prstClr val="black"/>
                </a:solidFill>
              </a:rPr>
              <a:t>Determining </a:t>
            </a:r>
            <a:r>
              <a:rPr lang="en-US" b="1" dirty="0">
                <a:solidFill>
                  <a:srgbClr val="0432FF"/>
                </a:solidFill>
              </a:rPr>
              <a:t>Loan Payments</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PMT</a:t>
            </a:r>
            <a:r>
              <a:rPr lang="en-US" sz="1600" dirty="0">
                <a:solidFill>
                  <a:prstClr val="black"/>
                </a:solidFill>
                <a:highlight>
                  <a:srgbClr val="FFFF00"/>
                </a:highlight>
              </a:rPr>
              <a:t>(rate, nper, pmt [, fv][,type])</a:t>
            </a:r>
          </a:p>
          <a:p>
            <a:pPr marL="1200150" lvl="2" indent="-285750">
              <a:spcBef>
                <a:spcPts val="200"/>
              </a:spcBef>
              <a:buFont typeface="Courier New" panose="02070309020205020404" pitchFamily="49" charset="0"/>
              <a:buChar char="o"/>
            </a:pPr>
            <a:r>
              <a:rPr lang="en-US" sz="1600" dirty="0">
                <a:solidFill>
                  <a:prstClr val="black"/>
                </a:solidFill>
              </a:rPr>
              <a:t>Calculate the </a:t>
            </a:r>
            <a:r>
              <a:rPr lang="en-US" sz="1600" b="1" dirty="0">
                <a:solidFill>
                  <a:prstClr val="black"/>
                </a:solidFill>
              </a:rPr>
              <a:t>regular payment</a:t>
            </a:r>
            <a:r>
              <a:rPr lang="en-US" sz="1600" dirty="0">
                <a:solidFill>
                  <a:prstClr val="black"/>
                </a:solidFill>
              </a:rPr>
              <a:t> you must make </a:t>
            </a:r>
            <a:r>
              <a:rPr lang="en-US" sz="1600" b="1" dirty="0">
                <a:solidFill>
                  <a:prstClr val="black"/>
                </a:solidFill>
              </a:rPr>
              <a:t>to repay the loan.</a:t>
            </a:r>
          </a:p>
          <a:p>
            <a:pPr marL="1200150" lvl="2" indent="-285750">
              <a:spcBef>
                <a:spcPts val="200"/>
              </a:spcBef>
              <a:buFont typeface="Courier New" panose="02070309020205020404" pitchFamily="49" charset="0"/>
              <a:buChar char="o"/>
            </a:pPr>
            <a:r>
              <a:rPr lang="en-US" sz="1600" dirty="0">
                <a:solidFill>
                  <a:prstClr val="black"/>
                </a:solidFill>
              </a:rPr>
              <a:t>PMT(0.03/12, 25*12, 20000) : Monthly payment on a 3%, 25-years $20000 mortgage.</a:t>
            </a:r>
          </a:p>
          <a:p>
            <a:pPr marL="228600" indent="-228600">
              <a:spcBef>
                <a:spcPts val="1000"/>
              </a:spcBef>
              <a:buFont typeface="Wingdings" pitchFamily="2" charset="2"/>
              <a:buChar char="Ø"/>
            </a:pPr>
            <a:r>
              <a:rPr lang="en-US" dirty="0">
                <a:solidFill>
                  <a:prstClr val="black"/>
                </a:solidFill>
              </a:rPr>
              <a:t>Calculating </a:t>
            </a:r>
            <a:r>
              <a:rPr lang="en-US" b="1" dirty="0">
                <a:solidFill>
                  <a:srgbClr val="0432FF"/>
                </a:solidFill>
              </a:rPr>
              <a:t>a Loan Payment’s Principal and Interest</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PPMT</a:t>
            </a:r>
            <a:r>
              <a:rPr lang="en-US" sz="1600" dirty="0">
                <a:solidFill>
                  <a:prstClr val="black"/>
                </a:solidFill>
                <a:highlight>
                  <a:srgbClr val="FFFF00"/>
                </a:highlight>
              </a:rPr>
              <a:t>(rate, per, nper,pv [, fv][,type])</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IPMT</a:t>
            </a:r>
            <a:r>
              <a:rPr lang="en-US" sz="1600" dirty="0">
                <a:solidFill>
                  <a:prstClr val="black"/>
                </a:solidFill>
                <a:highlight>
                  <a:srgbClr val="FFFF00"/>
                </a:highlight>
              </a:rPr>
              <a:t>(rate, per, nper,pv [, fv][,type])</a:t>
            </a:r>
          </a:p>
          <a:p>
            <a:pPr marL="1200150" lvl="2" indent="-285750">
              <a:spcBef>
                <a:spcPts val="200"/>
              </a:spcBef>
              <a:buFont typeface="Courier New" panose="02070309020205020404" pitchFamily="49" charset="0"/>
              <a:buChar char="o"/>
            </a:pPr>
            <a:r>
              <a:rPr lang="en-US" sz="1600" dirty="0">
                <a:solidFill>
                  <a:prstClr val="black"/>
                </a:solidFill>
              </a:rPr>
              <a:t>Know the total amount for a regular loan payment, but breaking down a loan payment into its principal and interest.</a:t>
            </a:r>
          </a:p>
          <a:p>
            <a:pPr marL="1200150" lvl="2" indent="-285750">
              <a:spcBef>
                <a:spcPts val="200"/>
              </a:spcBef>
              <a:buFont typeface="Courier New" panose="02070309020205020404" pitchFamily="49" charset="0"/>
              <a:buChar char="o"/>
            </a:pPr>
            <a:r>
              <a:rPr lang="en-US" sz="1600" dirty="0">
                <a:solidFill>
                  <a:prstClr val="black"/>
                </a:solidFill>
              </a:rPr>
              <a:t>per: the number of the payment period</a:t>
            </a:r>
          </a:p>
          <a:p>
            <a:pPr marL="1200150" lvl="2" indent="-285750">
              <a:spcBef>
                <a:spcPts val="200"/>
              </a:spcBef>
              <a:buFont typeface="Courier New" panose="02070309020205020404" pitchFamily="49" charset="0"/>
              <a:buChar char="o"/>
            </a:pPr>
            <a:r>
              <a:rPr lang="en-US" sz="1600" dirty="0">
                <a:solidFill>
                  <a:prstClr val="black"/>
                </a:solidFill>
              </a:rPr>
              <a:t>PPMT(0.03/12, </a:t>
            </a:r>
            <a:r>
              <a:rPr lang="en-US" sz="1600" b="1" dirty="0">
                <a:solidFill>
                  <a:srgbClr val="0432FF"/>
                </a:solidFill>
              </a:rPr>
              <a:t>1</a:t>
            </a:r>
            <a:r>
              <a:rPr lang="en-US" sz="1600" dirty="0">
                <a:solidFill>
                  <a:prstClr val="black"/>
                </a:solidFill>
              </a:rPr>
              <a:t>, 25*12, 20000) : </a:t>
            </a:r>
            <a:r>
              <a:rPr lang="en-US" sz="1600" dirty="0">
                <a:solidFill>
                  <a:srgbClr val="0432FF"/>
                </a:solidFill>
              </a:rPr>
              <a:t>The first monthly </a:t>
            </a:r>
            <a:r>
              <a:rPr lang="en-US" sz="1600" dirty="0">
                <a:solidFill>
                  <a:prstClr val="black"/>
                </a:solidFill>
              </a:rPr>
              <a:t>payment on a 3%, 25-years $20000 mortgage.</a:t>
            </a:r>
          </a:p>
          <a:p>
            <a:pPr marL="228600" lvl="0" indent="-228600">
              <a:spcBef>
                <a:spcPts val="1000"/>
              </a:spcBef>
              <a:buFont typeface="Wingdings" pitchFamily="2" charset="2"/>
              <a:buChar char="Ø"/>
            </a:pPr>
            <a:r>
              <a:rPr lang="en-US" dirty="0">
                <a:solidFill>
                  <a:prstClr val="black"/>
                </a:solidFill>
              </a:rPr>
              <a:t>Calculating </a:t>
            </a:r>
            <a:r>
              <a:rPr lang="en-US" b="1" dirty="0">
                <a:solidFill>
                  <a:srgbClr val="0432FF"/>
                </a:solidFill>
              </a:rPr>
              <a:t>Cumulative Loan Principal and Interest</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CUMPRINC</a:t>
            </a:r>
            <a:r>
              <a:rPr lang="en-US" sz="1600" dirty="0">
                <a:solidFill>
                  <a:prstClr val="black"/>
                </a:solidFill>
                <a:highlight>
                  <a:srgbClr val="FFFF00"/>
                </a:highlight>
              </a:rPr>
              <a:t>(rate, nper, pv, start_period, end_period, [,type])</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CUMIRINC</a:t>
            </a:r>
            <a:r>
              <a:rPr lang="en-US" sz="1600" dirty="0">
                <a:solidFill>
                  <a:prstClr val="black"/>
                </a:solidFill>
                <a:highlight>
                  <a:srgbClr val="FFFF00"/>
                </a:highlight>
              </a:rPr>
              <a:t>(rate, nper, pv, start_period, end_period, [,type])</a:t>
            </a:r>
          </a:p>
          <a:p>
            <a:pPr marL="1200150" lvl="2" indent="-285750">
              <a:spcBef>
                <a:spcPts val="200"/>
              </a:spcBef>
              <a:buFont typeface="Courier New" panose="02070309020205020404" pitchFamily="49" charset="0"/>
              <a:buChar char="o"/>
            </a:pPr>
            <a:r>
              <a:rPr lang="en-US" sz="1600" dirty="0">
                <a:solidFill>
                  <a:prstClr val="black"/>
                </a:solidFill>
              </a:rPr>
              <a:t>CUMPRINC(0.03/12, 25*12, 20000,1,12,0): the cumulative principal </a:t>
            </a:r>
            <a:r>
              <a:rPr lang="zh-CN" altLang="en-US" sz="1600">
                <a:solidFill>
                  <a:srgbClr val="FF0000"/>
                </a:solidFill>
              </a:rPr>
              <a:t>本金</a:t>
            </a:r>
            <a:r>
              <a:rPr lang="en-US" sz="1600" dirty="0">
                <a:solidFill>
                  <a:prstClr val="black"/>
                </a:solidFill>
              </a:rPr>
              <a:t> or interest in the first year of a loan</a:t>
            </a:r>
            <a:endParaRPr lang="en-US" dirty="0">
              <a:solidFill>
                <a:prstClr val="black"/>
              </a:solidFill>
            </a:endParaRPr>
          </a:p>
        </p:txBody>
      </p:sp>
      <p:pic>
        <p:nvPicPr>
          <p:cNvPr id="8" name="Picture 7">
            <a:extLst>
              <a:ext uri="{FF2B5EF4-FFF2-40B4-BE49-F238E27FC236}">
                <a16:creationId xmlns:a16="http://schemas.microsoft.com/office/drawing/2014/main" id="{9EE5BBAF-D371-A948-9DA6-EBB89B9405AB}"/>
              </a:ext>
            </a:extLst>
          </p:cNvPr>
          <p:cNvPicPr>
            <a:picLocks noChangeAspect="1"/>
          </p:cNvPicPr>
          <p:nvPr/>
        </p:nvPicPr>
        <p:blipFill>
          <a:blip r:embed="rId3"/>
          <a:stretch>
            <a:fillRect/>
          </a:stretch>
        </p:blipFill>
        <p:spPr>
          <a:xfrm>
            <a:off x="5944088" y="897001"/>
            <a:ext cx="2717800" cy="1295400"/>
          </a:xfrm>
          <a:prstGeom prst="rect">
            <a:avLst/>
          </a:prstGeom>
        </p:spPr>
      </p:pic>
      <p:pic>
        <p:nvPicPr>
          <p:cNvPr id="13" name="Picture 12">
            <a:extLst>
              <a:ext uri="{FF2B5EF4-FFF2-40B4-BE49-F238E27FC236}">
                <a16:creationId xmlns:a16="http://schemas.microsoft.com/office/drawing/2014/main" id="{AED40A09-E519-024F-8DD5-94F578828939}"/>
              </a:ext>
            </a:extLst>
          </p:cNvPr>
          <p:cNvPicPr>
            <a:picLocks noChangeAspect="1"/>
          </p:cNvPicPr>
          <p:nvPr/>
        </p:nvPicPr>
        <p:blipFill>
          <a:blip r:embed="rId4"/>
          <a:stretch>
            <a:fillRect/>
          </a:stretch>
        </p:blipFill>
        <p:spPr>
          <a:xfrm>
            <a:off x="5944088" y="2517724"/>
            <a:ext cx="3479800" cy="1790700"/>
          </a:xfrm>
          <a:prstGeom prst="rect">
            <a:avLst/>
          </a:prstGeom>
        </p:spPr>
      </p:pic>
      <p:pic>
        <p:nvPicPr>
          <p:cNvPr id="15" name="Picture 14">
            <a:extLst>
              <a:ext uri="{FF2B5EF4-FFF2-40B4-BE49-F238E27FC236}">
                <a16:creationId xmlns:a16="http://schemas.microsoft.com/office/drawing/2014/main" id="{570C4CB7-774F-B846-AAC1-57BDDE1E236B}"/>
              </a:ext>
            </a:extLst>
          </p:cNvPr>
          <p:cNvPicPr>
            <a:picLocks noChangeAspect="1"/>
          </p:cNvPicPr>
          <p:nvPr/>
        </p:nvPicPr>
        <p:blipFill>
          <a:blip r:embed="rId5"/>
          <a:stretch>
            <a:fillRect/>
          </a:stretch>
        </p:blipFill>
        <p:spPr>
          <a:xfrm>
            <a:off x="5944088" y="4633747"/>
            <a:ext cx="3378200" cy="1981200"/>
          </a:xfrm>
          <a:prstGeom prst="rect">
            <a:avLst/>
          </a:prstGeom>
        </p:spPr>
      </p:pic>
    </p:spTree>
    <p:extLst>
      <p:ext uri="{BB962C8B-B14F-4D97-AF65-F5344CB8AC3E}">
        <p14:creationId xmlns:p14="http://schemas.microsoft.com/office/powerpoint/2010/main" val="655175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1" y="0"/>
            <a:ext cx="5226907" cy="6858000"/>
          </a:xfrm>
        </p:spPr>
        <p:txBody>
          <a:bodyPr>
            <a:normAutofit/>
          </a:bodyPr>
          <a:lstStyle/>
          <a:p>
            <a:pPr marL="0" lvl="0" indent="0">
              <a:lnSpc>
                <a:spcPct val="100000"/>
              </a:lnSpc>
              <a:spcBef>
                <a:spcPts val="0"/>
              </a:spcBef>
              <a:buNone/>
            </a:pPr>
            <a:r>
              <a:rPr lang="en-US" sz="1800" b="1" dirty="0">
                <a:solidFill>
                  <a:srgbClr val="FF0000"/>
                </a:solidFill>
              </a:rPr>
              <a:t>Shortcut key</a:t>
            </a:r>
          </a:p>
          <a:p>
            <a:pPr marL="285750" lvl="0" indent="-285750">
              <a:lnSpc>
                <a:spcPct val="100000"/>
              </a:lnSpc>
              <a:spcBef>
                <a:spcPts val="0"/>
              </a:spcBef>
            </a:pPr>
            <a:r>
              <a:rPr lang="en-US" sz="1600" dirty="0">
                <a:solidFill>
                  <a:prstClr val="black"/>
                </a:solidFill>
              </a:rPr>
              <a:t>Control + shift + arrow</a:t>
            </a:r>
            <a:endParaRPr lang="en-US" sz="1200" b="1" dirty="0">
              <a:solidFill>
                <a:srgbClr val="00B050"/>
              </a:solidFill>
            </a:endParaRPr>
          </a:p>
          <a:p>
            <a:pPr marL="285750" lvl="0" indent="-285750">
              <a:lnSpc>
                <a:spcPct val="100000"/>
              </a:lnSpc>
              <a:spcBef>
                <a:spcPts val="0"/>
              </a:spcBef>
            </a:pPr>
            <a:endParaRPr lang="en-US" sz="1600" dirty="0">
              <a:solidFill>
                <a:prstClr val="black"/>
              </a:solidFill>
            </a:endParaRPr>
          </a:p>
        </p:txBody>
      </p:sp>
      <p:sp>
        <p:nvSpPr>
          <p:cNvPr id="8" name="Content Placeholder 2">
            <a:extLst>
              <a:ext uri="{FF2B5EF4-FFF2-40B4-BE49-F238E27FC236}">
                <a16:creationId xmlns:a16="http://schemas.microsoft.com/office/drawing/2014/main" id="{0236DD4C-E007-9545-A54E-356E0A74475C}"/>
              </a:ext>
            </a:extLst>
          </p:cNvPr>
          <p:cNvSpPr txBox="1">
            <a:spLocks/>
          </p:cNvSpPr>
          <p:nvPr/>
        </p:nvSpPr>
        <p:spPr>
          <a:xfrm>
            <a:off x="5226908" y="0"/>
            <a:ext cx="6965091" cy="6858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800" b="1" dirty="0">
                <a:solidFill>
                  <a:srgbClr val="FF0000"/>
                </a:solidFill>
              </a:rPr>
              <a:t>Function</a:t>
            </a:r>
          </a:p>
          <a:p>
            <a:pPr marL="0" indent="0">
              <a:lnSpc>
                <a:spcPct val="100000"/>
              </a:lnSpc>
              <a:spcBef>
                <a:spcPts val="0"/>
              </a:spcBef>
              <a:buNone/>
            </a:pPr>
            <a:r>
              <a:rPr lang="en-US" sz="1600" b="1" dirty="0">
                <a:solidFill>
                  <a:prstClr val="black"/>
                </a:solidFill>
              </a:rPr>
              <a:t>= </a:t>
            </a:r>
            <a:r>
              <a:rPr lang="en-US" sz="1600" b="1" dirty="0">
                <a:solidFill>
                  <a:srgbClr val="0432FF"/>
                </a:solidFill>
              </a:rPr>
              <a:t>SUMIF</a:t>
            </a:r>
            <a:r>
              <a:rPr lang="en-US" sz="1600" b="1" dirty="0">
                <a:solidFill>
                  <a:prstClr val="black"/>
                </a:solidFill>
              </a:rPr>
              <a:t>(A1:A10,”User”,B1:B10)</a:t>
            </a:r>
          </a:p>
          <a:p>
            <a:pPr marL="0" indent="0">
              <a:lnSpc>
                <a:spcPct val="100000"/>
              </a:lnSpc>
              <a:spcBef>
                <a:spcPts val="0"/>
              </a:spcBef>
              <a:buNone/>
            </a:pPr>
            <a:r>
              <a:rPr lang="en-US" sz="1600" b="1" dirty="0"/>
              <a:t>= </a:t>
            </a:r>
            <a:r>
              <a:rPr lang="en-US" sz="1600" b="1" dirty="0">
                <a:solidFill>
                  <a:srgbClr val="0432FF"/>
                </a:solidFill>
              </a:rPr>
              <a:t>IF</a:t>
            </a:r>
            <a:r>
              <a:rPr lang="en-US" sz="1600" b="1" dirty="0"/>
              <a:t>(logical_test, [value_if_true], [value_if_false])</a:t>
            </a:r>
          </a:p>
          <a:p>
            <a:pPr marL="0" indent="0">
              <a:lnSpc>
                <a:spcPct val="100000"/>
              </a:lnSpc>
              <a:spcBef>
                <a:spcPts val="0"/>
              </a:spcBef>
              <a:buNone/>
            </a:pPr>
            <a:r>
              <a:rPr lang="en-US" sz="1600" b="1" dirty="0"/>
              <a:t>= </a:t>
            </a:r>
            <a:r>
              <a:rPr lang="en-US" sz="1600" b="1" dirty="0">
                <a:solidFill>
                  <a:srgbClr val="0432FF"/>
                </a:solidFill>
              </a:rPr>
              <a:t>IF(</a:t>
            </a:r>
            <a:r>
              <a:rPr lang="en-US" sz="1600" b="1" dirty="0"/>
              <a:t>A1&lt;10, “low”, </a:t>
            </a:r>
            <a:r>
              <a:rPr lang="en-US" sz="1600" b="1" dirty="0">
                <a:solidFill>
                  <a:srgbClr val="00B050"/>
                </a:solidFill>
              </a:rPr>
              <a:t>IF(</a:t>
            </a:r>
            <a:r>
              <a:rPr lang="en-US" sz="1600" b="1" dirty="0"/>
              <a:t>A1&lt;20, “middle”, “high”</a:t>
            </a:r>
            <a:r>
              <a:rPr lang="en-US" sz="1600" b="1" dirty="0">
                <a:solidFill>
                  <a:srgbClr val="00B050"/>
                </a:solidFill>
              </a:rPr>
              <a:t>)</a:t>
            </a:r>
            <a:r>
              <a:rPr lang="en-US" sz="1600" b="1" dirty="0">
                <a:solidFill>
                  <a:srgbClr val="0432FF"/>
                </a:solidFill>
              </a:rPr>
              <a:t>)</a:t>
            </a:r>
          </a:p>
          <a:p>
            <a:pPr marL="0" indent="0">
              <a:lnSpc>
                <a:spcPct val="100000"/>
              </a:lnSpc>
              <a:spcBef>
                <a:spcPts val="0"/>
              </a:spcBef>
              <a:buNone/>
            </a:pPr>
            <a:r>
              <a:rPr lang="en-US" sz="1600" b="1" dirty="0"/>
              <a:t>=</a:t>
            </a:r>
            <a:r>
              <a:rPr lang="en-US" sz="1600" b="1" dirty="0">
                <a:solidFill>
                  <a:srgbClr val="0432FF"/>
                </a:solidFill>
              </a:rPr>
              <a:t> VLOOKUP(</a:t>
            </a:r>
            <a:r>
              <a:rPr lang="en-US" sz="1600" b="1" dirty="0"/>
              <a:t>lookup_value, table_array, col_index_num, False/True</a:t>
            </a:r>
            <a:r>
              <a:rPr lang="en-US" sz="1600" b="1" dirty="0">
                <a:solidFill>
                  <a:srgbClr val="0432FF"/>
                </a:solidFill>
              </a:rPr>
              <a:t>)</a:t>
            </a:r>
            <a:r>
              <a:rPr lang="zh-CN" altLang="en-US" sz="1600" b="1">
                <a:solidFill>
                  <a:srgbClr val="0432FF"/>
                </a:solidFill>
              </a:rPr>
              <a:t>  </a:t>
            </a:r>
            <a:r>
              <a:rPr lang="zh-CN" altLang="en-US" sz="1200">
                <a:solidFill>
                  <a:prstClr val="black"/>
                </a:solidFill>
              </a:rPr>
              <a:t>精确</a:t>
            </a:r>
            <a:r>
              <a:rPr lang="en-US" altLang="zh-CN" sz="1200" dirty="0">
                <a:solidFill>
                  <a:prstClr val="black"/>
                </a:solidFill>
              </a:rPr>
              <a:t>/</a:t>
            </a:r>
            <a:r>
              <a:rPr lang="zh-CN" altLang="en-US" sz="1200"/>
              <a:t>模糊</a:t>
            </a:r>
            <a:endParaRPr lang="en-US" sz="1600" dirty="0"/>
          </a:p>
          <a:p>
            <a:pPr marL="0" indent="0">
              <a:lnSpc>
                <a:spcPct val="100000"/>
              </a:lnSpc>
              <a:spcBef>
                <a:spcPts val="0"/>
              </a:spcBef>
              <a:buNone/>
            </a:pPr>
            <a:r>
              <a:rPr lang="en-US" sz="1600" b="1" dirty="0"/>
              <a:t>= </a:t>
            </a:r>
            <a:r>
              <a:rPr lang="en-US" sz="1600" b="1" dirty="0">
                <a:solidFill>
                  <a:srgbClr val="0432FF"/>
                </a:solidFill>
              </a:rPr>
              <a:t>HLOOKUP(</a:t>
            </a:r>
            <a:r>
              <a:rPr lang="en-US" sz="1600" b="1" dirty="0"/>
              <a:t>lookup_value, table_array, row_index_num, False/True</a:t>
            </a:r>
            <a:r>
              <a:rPr lang="en-US" sz="1600" b="1" dirty="0">
                <a:solidFill>
                  <a:srgbClr val="0432FF"/>
                </a:solidFill>
              </a:rPr>
              <a:t>)</a:t>
            </a:r>
            <a:r>
              <a:rPr lang="zh-CN" altLang="en-US" sz="1600" b="1">
                <a:solidFill>
                  <a:srgbClr val="0432FF"/>
                </a:solidFill>
              </a:rPr>
              <a:t>  </a:t>
            </a:r>
            <a:r>
              <a:rPr lang="zh-CN" altLang="en-US" sz="1200">
                <a:solidFill>
                  <a:prstClr val="black"/>
                </a:solidFill>
              </a:rPr>
              <a:t>精确</a:t>
            </a:r>
            <a:r>
              <a:rPr lang="en-US" altLang="zh-CN" sz="1200" dirty="0">
                <a:solidFill>
                  <a:prstClr val="black"/>
                </a:solidFill>
              </a:rPr>
              <a:t>/</a:t>
            </a:r>
            <a:r>
              <a:rPr lang="zh-CN" altLang="en-US" sz="1200"/>
              <a:t>模糊</a:t>
            </a:r>
            <a:endParaRPr lang="en-US" sz="1600" b="1" dirty="0"/>
          </a:p>
          <a:p>
            <a:pPr marL="0" indent="0">
              <a:lnSpc>
                <a:spcPct val="100000"/>
              </a:lnSpc>
              <a:spcBef>
                <a:spcPts val="0"/>
              </a:spcBef>
              <a:buNone/>
            </a:pPr>
            <a:r>
              <a:rPr lang="en-US" sz="1600" b="1" dirty="0"/>
              <a:t>=</a:t>
            </a:r>
            <a:r>
              <a:rPr lang="en-US" sz="1600" b="1" dirty="0">
                <a:solidFill>
                  <a:srgbClr val="0432FF"/>
                </a:solidFill>
              </a:rPr>
              <a:t> RANDBETWEEN</a:t>
            </a:r>
            <a:r>
              <a:rPr lang="en-US" sz="1600" b="1" dirty="0"/>
              <a:t>(1,4)</a:t>
            </a:r>
          </a:p>
          <a:p>
            <a:pPr marL="0" indent="0">
              <a:lnSpc>
                <a:spcPct val="100000"/>
              </a:lnSpc>
              <a:spcBef>
                <a:spcPts val="0"/>
              </a:spcBef>
              <a:buNone/>
            </a:pPr>
            <a:endParaRPr lang="en-US" sz="1600" b="1" dirty="0"/>
          </a:p>
        </p:txBody>
      </p:sp>
    </p:spTree>
    <p:extLst>
      <p:ext uri="{BB962C8B-B14F-4D97-AF65-F5344CB8AC3E}">
        <p14:creationId xmlns:p14="http://schemas.microsoft.com/office/powerpoint/2010/main" val="3931222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15 Ten ways to analyze Financial Data</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4" name="Rectangle 3">
            <a:extLst>
              <a:ext uri="{FF2B5EF4-FFF2-40B4-BE49-F238E27FC236}">
                <a16:creationId xmlns:a16="http://schemas.microsoft.com/office/drawing/2014/main" id="{6577A8A7-179E-0644-BAF3-E1598AE7DDB5}"/>
              </a:ext>
            </a:extLst>
          </p:cNvPr>
          <p:cNvSpPr/>
          <p:nvPr/>
        </p:nvSpPr>
        <p:spPr>
          <a:xfrm>
            <a:off x="0" y="608651"/>
            <a:ext cx="5908431" cy="6232475"/>
          </a:xfrm>
          <a:prstGeom prst="rect">
            <a:avLst/>
          </a:prstGeom>
        </p:spPr>
        <p:txBody>
          <a:bodyPr wrap="square">
            <a:spAutoFit/>
          </a:bodyPr>
          <a:lstStyle/>
          <a:p>
            <a:pPr marL="285750" lvl="0" indent="-285750">
              <a:spcBef>
                <a:spcPts val="1000"/>
              </a:spcBef>
              <a:buFont typeface="Wingdings" pitchFamily="2" charset="2"/>
              <a:buChar char="Ø"/>
            </a:pPr>
            <a:r>
              <a:rPr lang="en-US" dirty="0">
                <a:solidFill>
                  <a:prstClr val="black"/>
                </a:solidFill>
              </a:rPr>
              <a:t>Finding the Required </a:t>
            </a:r>
            <a:r>
              <a:rPr lang="en-US" b="1" dirty="0">
                <a:solidFill>
                  <a:srgbClr val="0432FF"/>
                </a:solidFill>
              </a:rPr>
              <a:t>Interest Rate</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Rate</a:t>
            </a:r>
            <a:r>
              <a:rPr lang="en-US" sz="1600" dirty="0">
                <a:solidFill>
                  <a:prstClr val="black"/>
                </a:solidFill>
                <a:highlight>
                  <a:srgbClr val="FFFF00"/>
                </a:highlight>
              </a:rPr>
              <a:t>(nper, pmt, pv[, fv] [,type][,guess])</a:t>
            </a:r>
          </a:p>
          <a:p>
            <a:pPr marL="1200150" lvl="2" indent="-285750">
              <a:spcBef>
                <a:spcPts val="200"/>
              </a:spcBef>
              <a:buFont typeface="Courier New" panose="02070309020205020404" pitchFamily="49" charset="0"/>
              <a:buChar char="o"/>
            </a:pPr>
            <a:r>
              <a:rPr lang="en-US" sz="1600" dirty="0">
                <a:solidFill>
                  <a:prstClr val="black"/>
                </a:solidFill>
              </a:rPr>
              <a:t>fv: the future value of the loan ( the end-of-loan balloon payment)</a:t>
            </a:r>
          </a:p>
          <a:p>
            <a:pPr marL="1200150" lvl="2" indent="-285750">
              <a:spcBef>
                <a:spcPts val="200"/>
              </a:spcBef>
              <a:buFont typeface="Courier New" panose="02070309020205020404" pitchFamily="49" charset="0"/>
              <a:buChar char="o"/>
            </a:pPr>
            <a:r>
              <a:rPr lang="en-US" sz="1600" dirty="0">
                <a:solidFill>
                  <a:prstClr val="black"/>
                </a:solidFill>
              </a:rPr>
              <a:t>If you know how much you want to borrow, how long a term you want, and what payments you can afford, you can </a:t>
            </a:r>
            <a:r>
              <a:rPr lang="en-US" sz="1600" b="1" dirty="0">
                <a:solidFill>
                  <a:srgbClr val="0432FF"/>
                </a:solidFill>
              </a:rPr>
              <a:t>calculate what interest rate </a:t>
            </a:r>
            <a:r>
              <a:rPr lang="en-US" sz="1600" dirty="0">
                <a:solidFill>
                  <a:prstClr val="black"/>
                </a:solidFill>
              </a:rPr>
              <a:t>will satisfy these parameters.</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Nper</a:t>
            </a:r>
            <a:r>
              <a:rPr lang="en-US" sz="1600" dirty="0">
                <a:solidFill>
                  <a:prstClr val="black"/>
                </a:solidFill>
                <a:highlight>
                  <a:srgbClr val="FFFF00"/>
                </a:highlight>
              </a:rPr>
              <a:t>(rate, pmt, pv[, fv] [,type])</a:t>
            </a:r>
          </a:p>
          <a:p>
            <a:pPr marL="1200150" lvl="2" indent="-285750">
              <a:spcBef>
                <a:spcPts val="200"/>
              </a:spcBef>
              <a:buFont typeface="Courier New" panose="02070309020205020404" pitchFamily="49" charset="0"/>
              <a:buChar char="o"/>
            </a:pPr>
            <a:r>
              <a:rPr lang="en-US" sz="1600" dirty="0">
                <a:solidFill>
                  <a:prstClr val="black"/>
                </a:solidFill>
              </a:rPr>
              <a:t>If you know the principal, the interest rate, and the payment, you can </a:t>
            </a:r>
            <a:r>
              <a:rPr lang="en-US" sz="1600" b="1" dirty="0">
                <a:solidFill>
                  <a:srgbClr val="0432FF"/>
                </a:solidFill>
              </a:rPr>
              <a:t>calculate the length of the loan</a:t>
            </a:r>
          </a:p>
          <a:p>
            <a:pPr marL="1200150" lvl="2" indent="-285750">
              <a:spcBef>
                <a:spcPts val="200"/>
              </a:spcBef>
              <a:buFont typeface="Courier New" panose="02070309020205020404" pitchFamily="49" charset="0"/>
              <a:buChar char="o"/>
            </a:pPr>
            <a:endParaRPr lang="en-US" dirty="0">
              <a:solidFill>
                <a:prstClr val="black"/>
              </a:solidFill>
            </a:endParaRPr>
          </a:p>
          <a:p>
            <a:pPr marL="285750" lvl="0" indent="-285750">
              <a:spcBef>
                <a:spcPts val="1000"/>
              </a:spcBef>
              <a:buFont typeface="Wingdings" pitchFamily="2" charset="2"/>
              <a:buChar char="Ø"/>
            </a:pPr>
            <a:r>
              <a:rPr lang="en-US" dirty="0">
                <a:solidFill>
                  <a:prstClr val="black"/>
                </a:solidFill>
              </a:rPr>
              <a:t>Determining the </a:t>
            </a:r>
            <a:r>
              <a:rPr lang="en-US" b="1" dirty="0">
                <a:solidFill>
                  <a:srgbClr val="0432FF"/>
                </a:solidFill>
              </a:rPr>
              <a:t>Internal Rate of Return</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IRR</a:t>
            </a:r>
            <a:r>
              <a:rPr lang="en-US" sz="1600" dirty="0">
                <a:solidFill>
                  <a:prstClr val="black"/>
                </a:solidFill>
                <a:highlight>
                  <a:srgbClr val="FFFF00"/>
                </a:highlight>
              </a:rPr>
              <a:t>(values [,guess])</a:t>
            </a:r>
          </a:p>
          <a:p>
            <a:pPr marL="1200150" lvl="2" indent="-285750">
              <a:spcBef>
                <a:spcPts val="200"/>
              </a:spcBef>
              <a:buFont typeface="Courier New" panose="02070309020205020404" pitchFamily="49" charset="0"/>
              <a:buChar char="o"/>
            </a:pPr>
            <a:r>
              <a:rPr lang="en-US" sz="1600" dirty="0">
                <a:solidFill>
                  <a:prstClr val="black"/>
                </a:solidFill>
              </a:rPr>
              <a:t>Internal rate of return is related to the net present value, which is the sum of a series of net cash flows, each of which has been discounted to the present using a fixed discount rate.</a:t>
            </a:r>
          </a:p>
          <a:p>
            <a:pPr marL="1200150" lvl="2" indent="-285750">
              <a:spcBef>
                <a:spcPts val="200"/>
              </a:spcBef>
              <a:buFont typeface="Courier New" panose="02070309020205020404" pitchFamily="49" charset="0"/>
              <a:buChar char="o"/>
            </a:pPr>
            <a:r>
              <a:rPr lang="en-US" sz="1600" dirty="0">
                <a:solidFill>
                  <a:prstClr val="black"/>
                </a:solidFill>
              </a:rPr>
              <a:t>The internal rate of return can be defined as the discount rate required to get a net present value of $0.</a:t>
            </a:r>
          </a:p>
          <a:p>
            <a:pPr marL="1200150" lvl="2" indent="-285750">
              <a:spcBef>
                <a:spcPts val="200"/>
              </a:spcBef>
              <a:buFont typeface="Courier New" panose="02070309020205020404" pitchFamily="49" charset="0"/>
              <a:buChar char="o"/>
            </a:pPr>
            <a:r>
              <a:rPr lang="en-US" sz="1600" dirty="0">
                <a:solidFill>
                  <a:prstClr val="black"/>
                </a:solidFill>
              </a:rPr>
              <a:t>IRR(B3:G3,0.11): return the internal rate of return using an initial guess of 0.11 for given cash flows in range B3:G3</a:t>
            </a:r>
          </a:p>
        </p:txBody>
      </p:sp>
      <p:pic>
        <p:nvPicPr>
          <p:cNvPr id="9" name="Picture 8">
            <a:extLst>
              <a:ext uri="{FF2B5EF4-FFF2-40B4-BE49-F238E27FC236}">
                <a16:creationId xmlns:a16="http://schemas.microsoft.com/office/drawing/2014/main" id="{DA30D0D6-400F-4C46-8ABB-9CCB4AED79E8}"/>
              </a:ext>
            </a:extLst>
          </p:cNvPr>
          <p:cNvPicPr>
            <a:picLocks noChangeAspect="1"/>
          </p:cNvPicPr>
          <p:nvPr/>
        </p:nvPicPr>
        <p:blipFill>
          <a:blip r:embed="rId3"/>
          <a:stretch>
            <a:fillRect/>
          </a:stretch>
        </p:blipFill>
        <p:spPr>
          <a:xfrm>
            <a:off x="5908431" y="712335"/>
            <a:ext cx="2946400" cy="2019300"/>
          </a:xfrm>
          <a:prstGeom prst="rect">
            <a:avLst/>
          </a:prstGeom>
        </p:spPr>
      </p:pic>
      <p:pic>
        <p:nvPicPr>
          <p:cNvPr id="11" name="Picture 10">
            <a:extLst>
              <a:ext uri="{FF2B5EF4-FFF2-40B4-BE49-F238E27FC236}">
                <a16:creationId xmlns:a16="http://schemas.microsoft.com/office/drawing/2014/main" id="{72644E5A-1E20-1C4F-8D60-7472DD76E2C9}"/>
              </a:ext>
            </a:extLst>
          </p:cNvPr>
          <p:cNvPicPr>
            <a:picLocks noChangeAspect="1"/>
          </p:cNvPicPr>
          <p:nvPr/>
        </p:nvPicPr>
        <p:blipFill>
          <a:blip r:embed="rId4"/>
          <a:stretch>
            <a:fillRect/>
          </a:stretch>
        </p:blipFill>
        <p:spPr>
          <a:xfrm>
            <a:off x="9144000" y="712335"/>
            <a:ext cx="2794000" cy="1625600"/>
          </a:xfrm>
          <a:prstGeom prst="rect">
            <a:avLst/>
          </a:prstGeom>
        </p:spPr>
      </p:pic>
      <p:pic>
        <p:nvPicPr>
          <p:cNvPr id="13" name="Picture 12">
            <a:extLst>
              <a:ext uri="{FF2B5EF4-FFF2-40B4-BE49-F238E27FC236}">
                <a16:creationId xmlns:a16="http://schemas.microsoft.com/office/drawing/2014/main" id="{89620C2C-EF12-BC4E-8A87-FDC9E26EECBB}"/>
              </a:ext>
            </a:extLst>
          </p:cNvPr>
          <p:cNvPicPr>
            <a:picLocks noChangeAspect="1"/>
          </p:cNvPicPr>
          <p:nvPr/>
        </p:nvPicPr>
        <p:blipFill>
          <a:blip r:embed="rId5"/>
          <a:stretch>
            <a:fillRect/>
          </a:stretch>
        </p:blipFill>
        <p:spPr>
          <a:xfrm>
            <a:off x="5643197" y="4209118"/>
            <a:ext cx="6134100" cy="1473200"/>
          </a:xfrm>
          <a:prstGeom prst="rect">
            <a:avLst/>
          </a:prstGeom>
        </p:spPr>
      </p:pic>
    </p:spTree>
    <p:extLst>
      <p:ext uri="{BB962C8B-B14F-4D97-AF65-F5344CB8AC3E}">
        <p14:creationId xmlns:p14="http://schemas.microsoft.com/office/powerpoint/2010/main" val="757810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15 Ten ways to analyze Financial Data</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4" name="Rectangle 3">
            <a:extLst>
              <a:ext uri="{FF2B5EF4-FFF2-40B4-BE49-F238E27FC236}">
                <a16:creationId xmlns:a16="http://schemas.microsoft.com/office/drawing/2014/main" id="{6577A8A7-179E-0644-BAF3-E1598AE7DDB5}"/>
              </a:ext>
            </a:extLst>
          </p:cNvPr>
          <p:cNvSpPr/>
          <p:nvPr/>
        </p:nvSpPr>
        <p:spPr>
          <a:xfrm>
            <a:off x="1" y="467975"/>
            <a:ext cx="4914900" cy="6396623"/>
          </a:xfrm>
          <a:prstGeom prst="rect">
            <a:avLst/>
          </a:prstGeom>
        </p:spPr>
        <p:txBody>
          <a:bodyPr wrap="square">
            <a:spAutoFit/>
          </a:bodyPr>
          <a:lstStyle/>
          <a:p>
            <a:pPr marL="228600" lvl="0" indent="-228600">
              <a:spcBef>
                <a:spcPts val="1000"/>
              </a:spcBef>
              <a:buFont typeface="Wingdings" pitchFamily="2" charset="2"/>
              <a:buChar char="Ø"/>
            </a:pPr>
            <a:r>
              <a:rPr lang="en-US" dirty="0">
                <a:solidFill>
                  <a:prstClr val="black"/>
                </a:solidFill>
              </a:rPr>
              <a:t>Calculating </a:t>
            </a:r>
            <a:r>
              <a:rPr lang="en-US" b="1" dirty="0">
                <a:solidFill>
                  <a:srgbClr val="0432FF"/>
                </a:solidFill>
              </a:rPr>
              <a:t>Straight-Line</a:t>
            </a:r>
            <a:r>
              <a:rPr lang="en-US" dirty="0">
                <a:solidFill>
                  <a:prstClr val="black"/>
                </a:solidFill>
              </a:rPr>
              <a:t> </a:t>
            </a:r>
            <a:r>
              <a:rPr lang="en-US" b="1" dirty="0">
                <a:solidFill>
                  <a:srgbClr val="FF0000"/>
                </a:solidFill>
              </a:rPr>
              <a:t>Depreciation</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SLN</a:t>
            </a:r>
            <a:r>
              <a:rPr lang="en-US" sz="1600" dirty="0">
                <a:solidFill>
                  <a:prstClr val="black"/>
                </a:solidFill>
                <a:highlight>
                  <a:srgbClr val="FFFF00"/>
                </a:highlight>
              </a:rPr>
              <a:t>(cost, salvage, life)</a:t>
            </a:r>
          </a:p>
          <a:p>
            <a:pPr marL="1200150" lvl="2" indent="-285750">
              <a:spcBef>
                <a:spcPts val="200"/>
              </a:spcBef>
              <a:buFont typeface="Courier New" panose="02070309020205020404" pitchFamily="49" charset="0"/>
              <a:buChar char="o"/>
            </a:pPr>
            <a:r>
              <a:rPr lang="en-US" sz="1600" dirty="0">
                <a:solidFill>
                  <a:prstClr val="black"/>
                </a:solidFill>
              </a:rPr>
              <a:t>cost: the initial cost of the asset</a:t>
            </a:r>
          </a:p>
          <a:p>
            <a:pPr marL="1200150" lvl="2" indent="-285750">
              <a:spcBef>
                <a:spcPts val="200"/>
              </a:spcBef>
              <a:buFont typeface="Courier New" panose="02070309020205020404" pitchFamily="49" charset="0"/>
              <a:buChar char="o"/>
            </a:pPr>
            <a:r>
              <a:rPr lang="en-US" sz="1600" dirty="0">
                <a:solidFill>
                  <a:prstClr val="black"/>
                </a:solidFill>
              </a:rPr>
              <a:t>salvage: the salvage value of the asset</a:t>
            </a:r>
          </a:p>
          <a:p>
            <a:pPr marL="1200150" lvl="2" indent="-285750">
              <a:spcBef>
                <a:spcPts val="200"/>
              </a:spcBef>
              <a:buFont typeface="Courier New" panose="02070309020205020404" pitchFamily="49" charset="0"/>
              <a:buChar char="o"/>
            </a:pPr>
            <a:r>
              <a:rPr lang="en-US" sz="1600" dirty="0">
                <a:solidFill>
                  <a:prstClr val="black"/>
                </a:solidFill>
              </a:rPr>
              <a:t>life: the life of the asset in period</a:t>
            </a:r>
          </a:p>
          <a:p>
            <a:pPr marL="228600" lvl="0" indent="-228600">
              <a:spcBef>
                <a:spcPts val="1000"/>
              </a:spcBef>
              <a:buFont typeface="Wingdings" pitchFamily="2" charset="2"/>
              <a:buChar char="Ø"/>
            </a:pPr>
            <a:r>
              <a:rPr lang="en-US" dirty="0">
                <a:solidFill>
                  <a:prstClr val="black"/>
                </a:solidFill>
              </a:rPr>
              <a:t>Returning the </a:t>
            </a:r>
            <a:r>
              <a:rPr lang="en-US" b="1" dirty="0">
                <a:solidFill>
                  <a:srgbClr val="0432FF"/>
                </a:solidFill>
              </a:rPr>
              <a:t>Fixed-Declining</a:t>
            </a:r>
            <a:r>
              <a:rPr lang="en-US" dirty="0">
                <a:solidFill>
                  <a:prstClr val="black"/>
                </a:solidFill>
              </a:rPr>
              <a:t> Balance </a:t>
            </a:r>
            <a:r>
              <a:rPr lang="en-US" b="1" dirty="0">
                <a:solidFill>
                  <a:srgbClr val="FF0000"/>
                </a:solidFill>
              </a:rPr>
              <a:t>Depreciation</a:t>
            </a:r>
            <a:r>
              <a:rPr lang="en-US" dirty="0">
                <a:solidFill>
                  <a:prstClr val="black"/>
                </a:solidFill>
              </a:rPr>
              <a:t> </a:t>
            </a:r>
            <a:r>
              <a:rPr lang="zh-CN" altLang="en-US" sz="1400">
                <a:solidFill>
                  <a:prstClr val="black"/>
                </a:solidFill>
                <a:latin typeface="+mj-ea"/>
                <a:ea typeface="+mj-ea"/>
              </a:rPr>
              <a:t>固定下降余额折旧</a:t>
            </a:r>
            <a:endParaRPr lang="en-US" dirty="0">
              <a:solidFill>
                <a:prstClr val="black"/>
              </a:solidFill>
              <a:latin typeface="+mj-ea"/>
              <a:ea typeface="+mj-ea"/>
            </a:endParaRP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DB</a:t>
            </a:r>
            <a:r>
              <a:rPr lang="en-US" sz="1600" dirty="0">
                <a:solidFill>
                  <a:prstClr val="black"/>
                </a:solidFill>
                <a:highlight>
                  <a:srgbClr val="FFFF00"/>
                </a:highlight>
              </a:rPr>
              <a:t>(cost, salvage, life, period[, month])</a:t>
            </a:r>
            <a:endParaRPr lang="en-US" sz="1600" dirty="0"/>
          </a:p>
          <a:p>
            <a:pPr marL="742950" lvl="1" indent="-285750">
              <a:spcBef>
                <a:spcPts val="200"/>
              </a:spcBef>
              <a:buFont typeface="Courier New" panose="02070309020205020404" pitchFamily="49" charset="0"/>
              <a:buChar char="o"/>
            </a:pPr>
            <a:r>
              <a:rPr lang="en-US" sz="1600" dirty="0"/>
              <a:t>Some assets produce more in earlier years than in later years. For those assets, accountants use accelerated methods of depreciation, which take more depreciation in the earlier years than in the later years.</a:t>
            </a:r>
          </a:p>
          <a:p>
            <a:pPr marL="228600" lvl="0" indent="-228600">
              <a:spcBef>
                <a:spcPts val="1000"/>
              </a:spcBef>
              <a:buFont typeface="Wingdings" pitchFamily="2" charset="2"/>
              <a:buChar char="Ø"/>
            </a:pPr>
            <a:r>
              <a:rPr lang="en-US" dirty="0">
                <a:solidFill>
                  <a:prstClr val="black"/>
                </a:solidFill>
              </a:rPr>
              <a:t>Determining the </a:t>
            </a:r>
            <a:r>
              <a:rPr lang="en-US" b="1" dirty="0">
                <a:solidFill>
                  <a:srgbClr val="0432FF"/>
                </a:solidFill>
              </a:rPr>
              <a:t>Double-Declining Balance </a:t>
            </a:r>
            <a:r>
              <a:rPr lang="en-US" b="1" dirty="0">
                <a:solidFill>
                  <a:srgbClr val="FF0000"/>
                </a:solidFill>
              </a:rPr>
              <a:t>Depreciation</a:t>
            </a:r>
          </a:p>
          <a:p>
            <a:pPr marL="742950" lvl="1" indent="-285750">
              <a:spcBef>
                <a:spcPts val="200"/>
              </a:spcBef>
              <a:buFont typeface="Arial" panose="020B0604020202020204" pitchFamily="34" charset="0"/>
              <a:buChar char="•"/>
            </a:pPr>
            <a:r>
              <a:rPr lang="en-US" sz="1600" b="1" dirty="0">
                <a:solidFill>
                  <a:srgbClr val="0432FF"/>
                </a:solidFill>
                <a:highlight>
                  <a:srgbClr val="FFFF00"/>
                </a:highlight>
              </a:rPr>
              <a:t>DDB</a:t>
            </a:r>
            <a:r>
              <a:rPr lang="en-US" sz="1600" dirty="0">
                <a:solidFill>
                  <a:prstClr val="black"/>
                </a:solidFill>
                <a:highlight>
                  <a:srgbClr val="FFFF00"/>
                </a:highlight>
              </a:rPr>
              <a:t>(cost, salvage, life, period[, factor])</a:t>
            </a:r>
            <a:endParaRPr lang="en-US" sz="1600" dirty="0"/>
          </a:p>
          <a:p>
            <a:pPr marL="742950" lvl="1" indent="-285750">
              <a:spcBef>
                <a:spcPts val="200"/>
              </a:spcBef>
              <a:buFont typeface="Courier New" panose="02070309020205020404" pitchFamily="49" charset="0"/>
              <a:buChar char="o"/>
            </a:pPr>
            <a:r>
              <a:rPr lang="en-US" sz="1600" dirty="0"/>
              <a:t>Double-declining balance is an accelerated depreciation method that takes the rate you would apply by using straight-line depreciation, double it, and then applies the doubled rate to the carrying value of the asset.</a:t>
            </a:r>
            <a:endParaRPr lang="en-US" sz="1600" dirty="0">
              <a:solidFill>
                <a:prstClr val="black"/>
              </a:solidFill>
              <a:highlight>
                <a:srgbClr val="FFFF00"/>
              </a:highlight>
            </a:endParaRPr>
          </a:p>
          <a:p>
            <a:pPr marL="742950" lvl="1" indent="-285750">
              <a:spcBef>
                <a:spcPts val="200"/>
              </a:spcBef>
              <a:buFont typeface="Courier New" panose="02070309020205020404" pitchFamily="49" charset="0"/>
              <a:buChar char="o"/>
            </a:pPr>
            <a:r>
              <a:rPr lang="en-US" sz="1600" dirty="0">
                <a:solidFill>
                  <a:prstClr val="black"/>
                </a:solidFill>
              </a:rPr>
              <a:t>DDB function does not depreciate the asset below the salvage value.</a:t>
            </a:r>
            <a:endParaRPr lang="en-US" dirty="0">
              <a:solidFill>
                <a:prstClr val="black"/>
              </a:solidFill>
            </a:endParaRPr>
          </a:p>
        </p:txBody>
      </p:sp>
      <p:pic>
        <p:nvPicPr>
          <p:cNvPr id="9" name="Picture 8">
            <a:extLst>
              <a:ext uri="{FF2B5EF4-FFF2-40B4-BE49-F238E27FC236}">
                <a16:creationId xmlns:a16="http://schemas.microsoft.com/office/drawing/2014/main" id="{FB3528B5-DA52-F44A-AECD-CD3BF211D22C}"/>
              </a:ext>
            </a:extLst>
          </p:cNvPr>
          <p:cNvPicPr>
            <a:picLocks noChangeAspect="1"/>
          </p:cNvPicPr>
          <p:nvPr/>
        </p:nvPicPr>
        <p:blipFill>
          <a:blip r:embed="rId3"/>
          <a:stretch>
            <a:fillRect/>
          </a:stretch>
        </p:blipFill>
        <p:spPr>
          <a:xfrm>
            <a:off x="4857750" y="2761067"/>
            <a:ext cx="7277100" cy="1498600"/>
          </a:xfrm>
          <a:prstGeom prst="rect">
            <a:avLst/>
          </a:prstGeom>
        </p:spPr>
      </p:pic>
      <p:pic>
        <p:nvPicPr>
          <p:cNvPr id="10" name="Picture 9">
            <a:extLst>
              <a:ext uri="{FF2B5EF4-FFF2-40B4-BE49-F238E27FC236}">
                <a16:creationId xmlns:a16="http://schemas.microsoft.com/office/drawing/2014/main" id="{C910A40E-293A-7C4B-A3AB-992CF24E53F7}"/>
              </a:ext>
            </a:extLst>
          </p:cNvPr>
          <p:cNvPicPr>
            <a:picLocks noChangeAspect="1"/>
          </p:cNvPicPr>
          <p:nvPr/>
        </p:nvPicPr>
        <p:blipFill>
          <a:blip r:embed="rId4"/>
          <a:stretch>
            <a:fillRect/>
          </a:stretch>
        </p:blipFill>
        <p:spPr>
          <a:xfrm>
            <a:off x="4686299" y="712335"/>
            <a:ext cx="7505700" cy="1473200"/>
          </a:xfrm>
          <a:prstGeom prst="rect">
            <a:avLst/>
          </a:prstGeom>
        </p:spPr>
      </p:pic>
      <p:pic>
        <p:nvPicPr>
          <p:cNvPr id="12" name="Picture 11">
            <a:extLst>
              <a:ext uri="{FF2B5EF4-FFF2-40B4-BE49-F238E27FC236}">
                <a16:creationId xmlns:a16="http://schemas.microsoft.com/office/drawing/2014/main" id="{F6F2C603-ECE7-AB4B-A203-118AD8FCC26E}"/>
              </a:ext>
            </a:extLst>
          </p:cNvPr>
          <p:cNvPicPr>
            <a:picLocks noChangeAspect="1"/>
          </p:cNvPicPr>
          <p:nvPr/>
        </p:nvPicPr>
        <p:blipFill>
          <a:blip r:embed="rId5"/>
          <a:stretch>
            <a:fillRect/>
          </a:stretch>
        </p:blipFill>
        <p:spPr>
          <a:xfrm>
            <a:off x="4800599" y="5028636"/>
            <a:ext cx="7277100" cy="1498600"/>
          </a:xfrm>
          <a:prstGeom prst="rect">
            <a:avLst/>
          </a:prstGeom>
        </p:spPr>
      </p:pic>
    </p:spTree>
    <p:extLst>
      <p:ext uri="{BB962C8B-B14F-4D97-AF65-F5344CB8AC3E}">
        <p14:creationId xmlns:p14="http://schemas.microsoft.com/office/powerpoint/2010/main" val="3069958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16 Ten ways to Raise your PivotTable Game</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5" name="Rectangle 4">
            <a:extLst>
              <a:ext uri="{FF2B5EF4-FFF2-40B4-BE49-F238E27FC236}">
                <a16:creationId xmlns:a16="http://schemas.microsoft.com/office/drawing/2014/main" id="{B2DB352D-3956-3F44-AF96-88BF02D228F0}"/>
              </a:ext>
            </a:extLst>
          </p:cNvPr>
          <p:cNvSpPr/>
          <p:nvPr/>
        </p:nvSpPr>
        <p:spPr>
          <a:xfrm>
            <a:off x="0" y="712335"/>
            <a:ext cx="5684322" cy="4016484"/>
          </a:xfrm>
          <a:prstGeom prst="rect">
            <a:avLst/>
          </a:prstGeom>
        </p:spPr>
        <p:txBody>
          <a:bodyPr wrap="square">
            <a:spAutoFit/>
          </a:bodyPr>
          <a:lstStyle/>
          <a:p>
            <a:pPr marL="228600" lvl="0" indent="-228600">
              <a:spcBef>
                <a:spcPts val="1000"/>
              </a:spcBef>
              <a:buFont typeface="Wingdings" pitchFamily="2" charset="2"/>
              <a:buChar char="Ø"/>
            </a:pPr>
            <a:r>
              <a:rPr lang="en-US" dirty="0">
                <a:solidFill>
                  <a:prstClr val="black"/>
                </a:solidFill>
              </a:rPr>
              <a:t>Turn the PivotTable Fields Task Pane On and Off</a:t>
            </a:r>
          </a:p>
          <a:p>
            <a:pPr marL="228600" lvl="0" indent="-228600">
              <a:spcBef>
                <a:spcPts val="1000"/>
              </a:spcBef>
              <a:buFont typeface="Wingdings" pitchFamily="2" charset="2"/>
              <a:buChar char="Ø"/>
            </a:pPr>
            <a:r>
              <a:rPr lang="en-US" dirty="0">
                <a:solidFill>
                  <a:prstClr val="black"/>
                </a:solidFill>
              </a:rPr>
              <a:t>Change the PivotTable Fields Task Pane Layout</a:t>
            </a:r>
          </a:p>
          <a:p>
            <a:pPr marL="228600" lvl="0" indent="-228600">
              <a:spcBef>
                <a:spcPts val="1000"/>
              </a:spcBef>
              <a:buFont typeface="Wingdings" pitchFamily="2" charset="2"/>
              <a:buChar char="Ø"/>
            </a:pPr>
            <a:r>
              <a:rPr lang="en-US" dirty="0">
                <a:solidFill>
                  <a:prstClr val="black"/>
                </a:solidFill>
              </a:rPr>
              <a:t>Display the Details Behind PivotTable Data</a:t>
            </a:r>
          </a:p>
          <a:p>
            <a:pPr marL="228600" lvl="0" indent="-228600">
              <a:spcBef>
                <a:spcPts val="1000"/>
              </a:spcBef>
              <a:buFont typeface="Wingdings" pitchFamily="2" charset="2"/>
              <a:buChar char="Ø"/>
            </a:pPr>
            <a:r>
              <a:rPr lang="en-US" dirty="0">
                <a:solidFill>
                  <a:prstClr val="black"/>
                </a:solidFill>
              </a:rPr>
              <a:t>Apply a PivotTable Style</a:t>
            </a:r>
          </a:p>
          <a:p>
            <a:pPr marL="228600" lvl="0" indent="-228600">
              <a:spcBef>
                <a:spcPts val="1000"/>
              </a:spcBef>
              <a:buFont typeface="Wingdings" pitchFamily="2" charset="2"/>
              <a:buChar char="Ø"/>
            </a:pPr>
            <a:r>
              <a:rPr lang="en-US" dirty="0">
                <a:solidFill>
                  <a:prstClr val="black"/>
                </a:solidFill>
              </a:rPr>
              <a:t>Create a Custom PivotTable Style</a:t>
            </a:r>
          </a:p>
          <a:p>
            <a:pPr marL="228600" lvl="0" indent="-228600">
              <a:spcBef>
                <a:spcPts val="1000"/>
              </a:spcBef>
              <a:buFont typeface="Wingdings" pitchFamily="2" charset="2"/>
              <a:buChar char="Ø"/>
            </a:pPr>
            <a:r>
              <a:rPr lang="en-US" dirty="0">
                <a:solidFill>
                  <a:prstClr val="black"/>
                </a:solidFill>
              </a:rPr>
              <a:t>Preserve PivotTable Formatting</a:t>
            </a:r>
          </a:p>
          <a:p>
            <a:pPr marL="228600" lvl="0" indent="-228600">
              <a:spcBef>
                <a:spcPts val="1000"/>
              </a:spcBef>
              <a:buFont typeface="Wingdings" pitchFamily="2" charset="2"/>
              <a:buChar char="Ø"/>
            </a:pPr>
            <a:r>
              <a:rPr lang="en-US" dirty="0">
                <a:solidFill>
                  <a:prstClr val="black"/>
                </a:solidFill>
              </a:rPr>
              <a:t>Rename the PivotTable </a:t>
            </a:r>
          </a:p>
          <a:p>
            <a:pPr marL="228600" lvl="0" indent="-228600">
              <a:spcBef>
                <a:spcPts val="1000"/>
              </a:spcBef>
              <a:buFont typeface="Wingdings" pitchFamily="2" charset="2"/>
              <a:buChar char="Ø"/>
            </a:pPr>
            <a:r>
              <a:rPr lang="en-US" dirty="0">
                <a:solidFill>
                  <a:prstClr val="black"/>
                </a:solidFill>
              </a:rPr>
              <a:t>Turn off Grand Totals</a:t>
            </a:r>
          </a:p>
          <a:p>
            <a:pPr marL="228600" lvl="0" indent="-228600">
              <a:spcBef>
                <a:spcPts val="1000"/>
              </a:spcBef>
              <a:buFont typeface="Wingdings" pitchFamily="2" charset="2"/>
              <a:buChar char="Ø"/>
            </a:pPr>
            <a:r>
              <a:rPr lang="en-US" dirty="0">
                <a:solidFill>
                  <a:prstClr val="black"/>
                </a:solidFill>
              </a:rPr>
              <a:t>Reduce the Size of PivotTable Workbooks</a:t>
            </a:r>
          </a:p>
          <a:p>
            <a:pPr marL="228600" lvl="0" indent="-228600">
              <a:spcBef>
                <a:spcPts val="1000"/>
              </a:spcBef>
              <a:buFont typeface="Wingdings" pitchFamily="2" charset="2"/>
              <a:buChar char="Ø"/>
            </a:pPr>
            <a:r>
              <a:rPr lang="en-US" dirty="0">
                <a:solidFill>
                  <a:prstClr val="black"/>
                </a:solidFill>
              </a:rPr>
              <a:t>Use a PivotTable Value in a Formula</a:t>
            </a:r>
          </a:p>
        </p:txBody>
      </p:sp>
    </p:spTree>
    <p:extLst>
      <p:ext uri="{BB962C8B-B14F-4D97-AF65-F5344CB8AC3E}">
        <p14:creationId xmlns:p14="http://schemas.microsoft.com/office/powerpoint/2010/main" val="59206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508E-F1DA-5145-B7EB-73ED8DA6CA17}"/>
              </a:ext>
            </a:extLst>
          </p:cNvPr>
          <p:cNvSpPr>
            <a:spLocks noGrp="1"/>
          </p:cNvSpPr>
          <p:nvPr>
            <p:ph type="ctrTitle"/>
          </p:nvPr>
        </p:nvSpPr>
        <p:spPr>
          <a:xfrm>
            <a:off x="1524000" y="0"/>
            <a:ext cx="9144000" cy="1859650"/>
          </a:xfrm>
        </p:spPr>
        <p:txBody>
          <a:bodyPr>
            <a:normAutofit/>
          </a:bodyPr>
          <a:lstStyle/>
          <a:p>
            <a:r>
              <a:rPr lang="en-US" b="1" dirty="0">
                <a:solidFill>
                  <a:srgbClr val="FF0000"/>
                </a:solidFill>
                <a:latin typeface="+mn-lt"/>
              </a:rPr>
              <a:t>Business Statistics and Analysis Specialization</a:t>
            </a:r>
          </a:p>
        </p:txBody>
      </p:sp>
      <p:sp>
        <p:nvSpPr>
          <p:cNvPr id="4" name="Subtitle 2">
            <a:extLst>
              <a:ext uri="{FF2B5EF4-FFF2-40B4-BE49-F238E27FC236}">
                <a16:creationId xmlns:a16="http://schemas.microsoft.com/office/drawing/2014/main" id="{E72441B3-E60E-944B-AD0C-C079FED42C21}"/>
              </a:ext>
            </a:extLst>
          </p:cNvPr>
          <p:cNvSpPr txBox="1">
            <a:spLocks/>
          </p:cNvSpPr>
          <p:nvPr/>
        </p:nvSpPr>
        <p:spPr>
          <a:xfrm>
            <a:off x="0" y="0"/>
            <a:ext cx="9844216" cy="4756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002060"/>
                </a:solidFill>
              </a:rPr>
              <a:t>Studying Note</a:t>
            </a:r>
          </a:p>
        </p:txBody>
      </p:sp>
      <p:sp>
        <p:nvSpPr>
          <p:cNvPr id="10" name="Rectangle 9">
            <a:extLst>
              <a:ext uri="{FF2B5EF4-FFF2-40B4-BE49-F238E27FC236}">
                <a16:creationId xmlns:a16="http://schemas.microsoft.com/office/drawing/2014/main" id="{73E08C1B-D50B-C244-9BD6-694367346442}"/>
              </a:ext>
            </a:extLst>
          </p:cNvPr>
          <p:cNvSpPr/>
          <p:nvPr/>
        </p:nvSpPr>
        <p:spPr>
          <a:xfrm>
            <a:off x="2757616" y="1859650"/>
            <a:ext cx="7086600" cy="369332"/>
          </a:xfrm>
          <a:prstGeom prst="rect">
            <a:avLst/>
          </a:prstGeom>
        </p:spPr>
        <p:txBody>
          <a:bodyPr wrap="square">
            <a:spAutoFit/>
          </a:bodyPr>
          <a:lstStyle/>
          <a:p>
            <a:r>
              <a:rPr lang="en-US" dirty="0">
                <a:hlinkClick r:id="rId2"/>
              </a:rPr>
              <a:t>https://www.coursera.org/specializations/business-statistics-analysis</a:t>
            </a:r>
            <a:r>
              <a:rPr lang="en-US" dirty="0"/>
              <a:t>? </a:t>
            </a:r>
          </a:p>
        </p:txBody>
      </p:sp>
      <p:sp>
        <p:nvSpPr>
          <p:cNvPr id="11" name="Rectangle 10">
            <a:extLst>
              <a:ext uri="{FF2B5EF4-FFF2-40B4-BE49-F238E27FC236}">
                <a16:creationId xmlns:a16="http://schemas.microsoft.com/office/drawing/2014/main" id="{EA14C58E-12C9-AB40-8195-35FBB801F9AA}"/>
              </a:ext>
            </a:extLst>
          </p:cNvPr>
          <p:cNvSpPr/>
          <p:nvPr/>
        </p:nvSpPr>
        <p:spPr>
          <a:xfrm>
            <a:off x="5311875" y="2366963"/>
            <a:ext cx="1568250" cy="369332"/>
          </a:xfrm>
          <a:prstGeom prst="rect">
            <a:avLst/>
          </a:prstGeom>
        </p:spPr>
        <p:txBody>
          <a:bodyPr wrap="none">
            <a:spAutoFit/>
          </a:bodyPr>
          <a:lstStyle/>
          <a:p>
            <a:r>
              <a:rPr lang="en-US" dirty="0">
                <a:solidFill>
                  <a:prstClr val="black"/>
                </a:solidFill>
              </a:rPr>
              <a:t>Rice University</a:t>
            </a:r>
            <a:endParaRPr lang="en-US" dirty="0"/>
          </a:p>
        </p:txBody>
      </p:sp>
    </p:spTree>
    <p:extLst>
      <p:ext uri="{BB962C8B-B14F-4D97-AF65-F5344CB8AC3E}">
        <p14:creationId xmlns:p14="http://schemas.microsoft.com/office/powerpoint/2010/main" val="1470331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0"/>
            <a:ext cx="12192000" cy="923536"/>
          </a:xfrm>
        </p:spPr>
        <p:txBody>
          <a:bodyPr>
            <a:normAutofit fontScale="90000"/>
          </a:bodyPr>
          <a:lstStyle/>
          <a:p>
            <a:r>
              <a:rPr lang="en-US" sz="3200" b="1" dirty="0">
                <a:solidFill>
                  <a:srgbClr val="FF0000"/>
                </a:solidFill>
                <a:latin typeface="+mn-lt"/>
              </a:rPr>
              <a:t>Course 2 Basic Data Descriptors, Statistical Distributions, and Application to Business Decisions</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8" name="Rectangle 7">
            <a:extLst>
              <a:ext uri="{FF2B5EF4-FFF2-40B4-BE49-F238E27FC236}">
                <a16:creationId xmlns:a16="http://schemas.microsoft.com/office/drawing/2014/main" id="{5477B7C1-75FD-7346-A273-0544B4FFFE12}"/>
              </a:ext>
            </a:extLst>
          </p:cNvPr>
          <p:cNvSpPr/>
          <p:nvPr/>
        </p:nvSpPr>
        <p:spPr>
          <a:xfrm>
            <a:off x="0" y="1081667"/>
            <a:ext cx="5944088" cy="1697901"/>
          </a:xfrm>
          <a:prstGeom prst="rect">
            <a:avLst/>
          </a:prstGeom>
        </p:spPr>
        <p:txBody>
          <a:bodyPr wrap="square">
            <a:spAutoFit/>
          </a:bodyPr>
          <a:lstStyle/>
          <a:p>
            <a:pPr marL="285750" indent="-285750">
              <a:spcBef>
                <a:spcPts val="200"/>
              </a:spcBef>
              <a:buFont typeface="Arial" panose="020B0604020202020204" pitchFamily="34" charset="0"/>
              <a:buChar char="•"/>
            </a:pPr>
            <a:r>
              <a:rPr lang="en-US" sz="1600" b="1" dirty="0">
                <a:solidFill>
                  <a:srgbClr val="0432FF"/>
                </a:solidFill>
              </a:rPr>
              <a:t>Mode.sngl</a:t>
            </a:r>
            <a:r>
              <a:rPr lang="en-US" sz="1600" dirty="0">
                <a:solidFill>
                  <a:prstClr val="black"/>
                </a:solidFill>
              </a:rPr>
              <a:t>(range)</a:t>
            </a:r>
          </a:p>
          <a:p>
            <a:pPr marL="285750" indent="-285750">
              <a:spcBef>
                <a:spcPts val="200"/>
              </a:spcBef>
              <a:buFont typeface="Arial" panose="020B0604020202020204" pitchFamily="34" charset="0"/>
              <a:buChar char="•"/>
            </a:pPr>
            <a:r>
              <a:rPr lang="en-US" sz="1600" b="1" dirty="0">
                <a:solidFill>
                  <a:srgbClr val="0432FF"/>
                </a:solidFill>
              </a:rPr>
              <a:t>Quartile.inc</a:t>
            </a:r>
            <a:r>
              <a:rPr lang="en-US" sz="1600" dirty="0">
                <a:solidFill>
                  <a:prstClr val="black"/>
                </a:solidFill>
              </a:rPr>
              <a:t>(array, quart)</a:t>
            </a:r>
          </a:p>
          <a:p>
            <a:pPr marL="285750" indent="-285750">
              <a:spcBef>
                <a:spcPts val="200"/>
              </a:spcBef>
              <a:buFont typeface="Arial" panose="020B0604020202020204" pitchFamily="34" charset="0"/>
              <a:buChar char="•"/>
            </a:pPr>
            <a:r>
              <a:rPr lang="en-US" sz="1600" b="1" dirty="0">
                <a:solidFill>
                  <a:srgbClr val="0432FF"/>
                </a:solidFill>
              </a:rPr>
              <a:t>Stdev.P</a:t>
            </a:r>
            <a:r>
              <a:rPr lang="en-US" sz="1600" dirty="0">
                <a:solidFill>
                  <a:prstClr val="black"/>
                </a:solidFill>
              </a:rPr>
              <a:t>(range)     or.       </a:t>
            </a:r>
            <a:r>
              <a:rPr lang="en-US" sz="1600" b="1" dirty="0">
                <a:solidFill>
                  <a:srgbClr val="0432FF"/>
                </a:solidFill>
              </a:rPr>
              <a:t>Stdev.S</a:t>
            </a:r>
            <a:r>
              <a:rPr lang="en-US" sz="1600" dirty="0">
                <a:solidFill>
                  <a:prstClr val="black"/>
                </a:solidFill>
              </a:rPr>
              <a:t>(range)</a:t>
            </a:r>
          </a:p>
          <a:p>
            <a:pPr marL="285750" indent="-285750">
              <a:spcBef>
                <a:spcPts val="200"/>
              </a:spcBef>
              <a:buFont typeface="Arial" panose="020B0604020202020204" pitchFamily="34" charset="0"/>
              <a:buChar char="•"/>
            </a:pPr>
            <a:r>
              <a:rPr lang="en-US" sz="1600" b="1" dirty="0" err="1">
                <a:solidFill>
                  <a:srgbClr val="0432FF"/>
                </a:solidFill>
              </a:rPr>
              <a:t>Covariance.S</a:t>
            </a:r>
            <a:r>
              <a:rPr lang="en-US" sz="1600" dirty="0">
                <a:solidFill>
                  <a:prstClr val="black"/>
                </a:solidFill>
              </a:rPr>
              <a:t>(range1, range2)</a:t>
            </a:r>
          </a:p>
          <a:p>
            <a:pPr marL="285750" indent="-285750">
              <a:spcBef>
                <a:spcPts val="200"/>
              </a:spcBef>
              <a:buFont typeface="Arial" panose="020B0604020202020204" pitchFamily="34" charset="0"/>
              <a:buChar char="•"/>
            </a:pPr>
            <a:r>
              <a:rPr lang="en-US" sz="1600" b="1" dirty="0" err="1">
                <a:solidFill>
                  <a:srgbClr val="0432FF"/>
                </a:solidFill>
              </a:rPr>
              <a:t>Correl</a:t>
            </a:r>
            <a:r>
              <a:rPr lang="en-US" sz="1600" dirty="0">
                <a:solidFill>
                  <a:prstClr val="black"/>
                </a:solidFill>
              </a:rPr>
              <a:t>(range1, range2)  </a:t>
            </a:r>
          </a:p>
          <a:p>
            <a:pPr marL="285750" indent="-285750">
              <a:spcBef>
                <a:spcPts val="200"/>
              </a:spcBef>
              <a:buFont typeface="Arial" panose="020B0604020202020204" pitchFamily="34" charset="0"/>
              <a:buChar char="•"/>
            </a:pPr>
            <a:endParaRPr lang="en-US" sz="1600" dirty="0">
              <a:solidFill>
                <a:prstClr val="black"/>
              </a:solidFill>
            </a:endParaRPr>
          </a:p>
        </p:txBody>
      </p:sp>
    </p:spTree>
    <p:extLst>
      <p:ext uri="{BB962C8B-B14F-4D97-AF65-F5344CB8AC3E}">
        <p14:creationId xmlns:p14="http://schemas.microsoft.com/office/powerpoint/2010/main" val="4072325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0"/>
            <a:ext cx="12192000" cy="923536"/>
          </a:xfrm>
        </p:spPr>
        <p:txBody>
          <a:bodyPr>
            <a:normAutofit fontScale="90000"/>
          </a:bodyPr>
          <a:lstStyle/>
          <a:p>
            <a:r>
              <a:rPr lang="en-US" sz="3200" b="1" dirty="0">
                <a:solidFill>
                  <a:srgbClr val="FF0000"/>
                </a:solidFill>
                <a:latin typeface="+mn-lt"/>
              </a:rPr>
              <a:t>Course 2 Basic Data Descriptors, Statistical Distributions, and Application to Business Decisions</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8" name="Rectangle 7">
            <a:extLst>
              <a:ext uri="{FF2B5EF4-FFF2-40B4-BE49-F238E27FC236}">
                <a16:creationId xmlns:a16="http://schemas.microsoft.com/office/drawing/2014/main" id="{5477B7C1-75FD-7346-A273-0544B4FFFE12}"/>
              </a:ext>
            </a:extLst>
          </p:cNvPr>
          <p:cNvSpPr/>
          <p:nvPr/>
        </p:nvSpPr>
        <p:spPr>
          <a:xfrm>
            <a:off x="0" y="1081667"/>
            <a:ext cx="5944088" cy="1697901"/>
          </a:xfrm>
          <a:prstGeom prst="rect">
            <a:avLst/>
          </a:prstGeom>
        </p:spPr>
        <p:txBody>
          <a:bodyPr wrap="square">
            <a:spAutoFit/>
          </a:bodyPr>
          <a:lstStyle/>
          <a:p>
            <a:pPr marL="285750" indent="-285750">
              <a:spcBef>
                <a:spcPts val="200"/>
              </a:spcBef>
              <a:buFont typeface="Arial" panose="020B0604020202020204" pitchFamily="34" charset="0"/>
              <a:buChar char="•"/>
            </a:pPr>
            <a:r>
              <a:rPr lang="en-US" sz="1600" b="1" dirty="0">
                <a:solidFill>
                  <a:srgbClr val="0432FF"/>
                </a:solidFill>
              </a:rPr>
              <a:t>Normal</a:t>
            </a:r>
            <a:r>
              <a:rPr lang="en-US" sz="1600" dirty="0">
                <a:solidFill>
                  <a:prstClr val="black"/>
                </a:solidFill>
              </a:rPr>
              <a:t>(mean, </a:t>
            </a:r>
            <a:r>
              <a:rPr lang="en-US" sz="1600" dirty="0" err="1">
                <a:solidFill>
                  <a:prstClr val="black"/>
                </a:solidFill>
              </a:rPr>
              <a:t>std</a:t>
            </a:r>
            <a:r>
              <a:rPr lang="en-US" sz="1600" dirty="0">
                <a:solidFill>
                  <a:prstClr val="black"/>
                </a:solidFill>
              </a:rPr>
              <a:t>)</a:t>
            </a:r>
          </a:p>
          <a:p>
            <a:pPr marL="285750" indent="-285750">
              <a:spcBef>
                <a:spcPts val="200"/>
              </a:spcBef>
              <a:buFont typeface="Arial" panose="020B0604020202020204" pitchFamily="34" charset="0"/>
              <a:buChar char="•"/>
            </a:pPr>
            <a:r>
              <a:rPr lang="en-US" sz="1600" b="1" dirty="0">
                <a:solidFill>
                  <a:srgbClr val="0432FF"/>
                </a:solidFill>
              </a:rPr>
              <a:t>Norm.dist</a:t>
            </a:r>
            <a:r>
              <a:rPr lang="en-US" sz="1600" dirty="0">
                <a:solidFill>
                  <a:prstClr val="black"/>
                </a:solidFill>
              </a:rPr>
              <a:t>(x, mean, </a:t>
            </a:r>
            <a:r>
              <a:rPr lang="en-US" sz="1600" dirty="0" err="1">
                <a:solidFill>
                  <a:prstClr val="black"/>
                </a:solidFill>
              </a:rPr>
              <a:t>std</a:t>
            </a:r>
            <a:r>
              <a:rPr lang="en-US" sz="1600" dirty="0">
                <a:solidFill>
                  <a:prstClr val="black"/>
                </a:solidFill>
              </a:rPr>
              <a:t>, True)</a:t>
            </a:r>
          </a:p>
          <a:p>
            <a:pPr marL="285750" indent="-285750">
              <a:spcBef>
                <a:spcPts val="200"/>
              </a:spcBef>
              <a:buFont typeface="Arial" panose="020B0604020202020204" pitchFamily="34" charset="0"/>
              <a:buChar char="•"/>
            </a:pPr>
            <a:r>
              <a:rPr lang="en-US" sz="1600" b="1" dirty="0" err="1">
                <a:solidFill>
                  <a:srgbClr val="0432FF"/>
                </a:solidFill>
              </a:rPr>
              <a:t>Norm.inv</a:t>
            </a:r>
            <a:r>
              <a:rPr lang="en-US" sz="1600" dirty="0">
                <a:solidFill>
                  <a:prstClr val="black"/>
                </a:solidFill>
              </a:rPr>
              <a:t>(p, mean, </a:t>
            </a:r>
            <a:r>
              <a:rPr lang="en-US" sz="1600" dirty="0" err="1">
                <a:solidFill>
                  <a:prstClr val="black"/>
                </a:solidFill>
              </a:rPr>
              <a:t>std</a:t>
            </a:r>
            <a:r>
              <a:rPr lang="en-US" sz="1600" dirty="0">
                <a:solidFill>
                  <a:prstClr val="black"/>
                </a:solidFill>
              </a:rPr>
              <a:t>)</a:t>
            </a:r>
          </a:p>
          <a:p>
            <a:pPr marL="285750" indent="-285750">
              <a:spcBef>
                <a:spcPts val="200"/>
              </a:spcBef>
              <a:buFont typeface="Arial" panose="020B0604020202020204" pitchFamily="34" charset="0"/>
              <a:buChar char="•"/>
            </a:pPr>
            <a:r>
              <a:rPr lang="en-US" sz="1600" b="1" dirty="0" err="1">
                <a:solidFill>
                  <a:srgbClr val="0432FF"/>
                </a:solidFill>
              </a:rPr>
              <a:t>Binom.dist</a:t>
            </a:r>
            <a:r>
              <a:rPr lang="en-US" sz="1600" dirty="0">
                <a:solidFill>
                  <a:prstClr val="black"/>
                </a:solidFill>
              </a:rPr>
              <a:t>(x, n, p, False/True)</a:t>
            </a:r>
          </a:p>
          <a:p>
            <a:pPr marL="285750" indent="-285750">
              <a:spcBef>
                <a:spcPts val="200"/>
              </a:spcBef>
              <a:buFont typeface="Arial" panose="020B0604020202020204" pitchFamily="34" charset="0"/>
              <a:buChar char="•"/>
            </a:pPr>
            <a:r>
              <a:rPr lang="en-US" sz="1600" b="1" dirty="0" err="1">
                <a:solidFill>
                  <a:srgbClr val="0432FF"/>
                </a:solidFill>
              </a:rPr>
              <a:t>Poisson.dist</a:t>
            </a:r>
            <a:r>
              <a:rPr lang="en-US" sz="1600" dirty="0">
                <a:solidFill>
                  <a:prstClr val="black"/>
                </a:solidFill>
              </a:rPr>
              <a:t>(x, 𝜆, False/True)  </a:t>
            </a:r>
          </a:p>
          <a:p>
            <a:pPr marL="285750" indent="-285750">
              <a:spcBef>
                <a:spcPts val="200"/>
              </a:spcBef>
              <a:buFont typeface="Arial" panose="020B0604020202020204" pitchFamily="34" charset="0"/>
              <a:buChar char="•"/>
            </a:pPr>
            <a:endParaRPr lang="en-US" sz="1600" dirty="0">
              <a:solidFill>
                <a:prstClr val="black"/>
              </a:solidFill>
            </a:endParaRPr>
          </a:p>
        </p:txBody>
      </p:sp>
    </p:spTree>
    <p:extLst>
      <p:ext uri="{BB962C8B-B14F-4D97-AF65-F5344CB8AC3E}">
        <p14:creationId xmlns:p14="http://schemas.microsoft.com/office/powerpoint/2010/main" val="1746561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0"/>
            <a:ext cx="12192000" cy="923536"/>
          </a:xfrm>
        </p:spPr>
        <p:txBody>
          <a:bodyPr>
            <a:normAutofit fontScale="90000"/>
          </a:bodyPr>
          <a:lstStyle/>
          <a:p>
            <a:r>
              <a:rPr lang="en-US" sz="3200" b="1" dirty="0">
                <a:solidFill>
                  <a:srgbClr val="FF0000"/>
                </a:solidFill>
                <a:latin typeface="+mn-lt"/>
              </a:rPr>
              <a:t>Course 3 Business Applications of Hypothesis Testing and Confidence Interval Estimation</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5" name="Rectangle 4">
            <a:extLst>
              <a:ext uri="{FF2B5EF4-FFF2-40B4-BE49-F238E27FC236}">
                <a16:creationId xmlns:a16="http://schemas.microsoft.com/office/drawing/2014/main" id="{A3635118-76DF-3341-AAF7-4C30F43F8608}"/>
              </a:ext>
            </a:extLst>
          </p:cNvPr>
          <p:cNvSpPr/>
          <p:nvPr/>
        </p:nvSpPr>
        <p:spPr>
          <a:xfrm>
            <a:off x="15669" y="2459405"/>
            <a:ext cx="5944088" cy="2133918"/>
          </a:xfrm>
          <a:prstGeom prst="rect">
            <a:avLst/>
          </a:prstGeom>
        </p:spPr>
        <p:txBody>
          <a:bodyPr wrap="square">
            <a:spAutoFit/>
          </a:bodyPr>
          <a:lstStyle/>
          <a:p>
            <a:pPr marL="285750" lvl="0" indent="-285750">
              <a:spcBef>
                <a:spcPts val="1000"/>
              </a:spcBef>
              <a:buFont typeface="Wingdings" pitchFamily="2" charset="2"/>
              <a:buChar char="Ø"/>
            </a:pPr>
            <a:r>
              <a:rPr lang="en-US" dirty="0">
                <a:solidFill>
                  <a:prstClr val="black"/>
                </a:solidFill>
              </a:rPr>
              <a:t>t distribution</a:t>
            </a:r>
            <a:endParaRPr lang="en-US" b="1" dirty="0">
              <a:solidFill>
                <a:srgbClr val="0432FF"/>
              </a:solidFill>
            </a:endParaRPr>
          </a:p>
          <a:p>
            <a:pPr marL="742950" lvl="1" indent="-285750">
              <a:spcBef>
                <a:spcPts val="200"/>
              </a:spcBef>
              <a:buFont typeface="Arial" panose="020B0604020202020204" pitchFamily="34" charset="0"/>
              <a:buChar char="•"/>
            </a:pPr>
            <a:r>
              <a:rPr lang="en-US" sz="1600" dirty="0"/>
              <a:t>Probability = </a:t>
            </a:r>
            <a:r>
              <a:rPr lang="en-US" sz="1600" b="1" dirty="0" err="1">
                <a:solidFill>
                  <a:srgbClr val="0432FF"/>
                </a:solidFill>
              </a:rPr>
              <a:t>T.dist</a:t>
            </a:r>
            <a:r>
              <a:rPr lang="en-US" sz="1600" dirty="0">
                <a:solidFill>
                  <a:prstClr val="black"/>
                </a:solidFill>
              </a:rPr>
              <a:t>(x, df, True)</a:t>
            </a:r>
          </a:p>
          <a:p>
            <a:pPr marL="742950" lvl="1" indent="-285750">
              <a:spcBef>
                <a:spcPts val="200"/>
              </a:spcBef>
              <a:buFont typeface="Arial" panose="020B0604020202020204" pitchFamily="34" charset="0"/>
              <a:buChar char="•"/>
            </a:pPr>
            <a:r>
              <a:rPr lang="en-US" sz="1600" dirty="0"/>
              <a:t>x = </a:t>
            </a:r>
            <a:r>
              <a:rPr lang="en-US" sz="1600" b="1" dirty="0" err="1">
                <a:solidFill>
                  <a:srgbClr val="0432FF"/>
                </a:solidFill>
              </a:rPr>
              <a:t>T.inv</a:t>
            </a:r>
            <a:r>
              <a:rPr lang="en-US" sz="1600" dirty="0">
                <a:solidFill>
                  <a:prstClr val="black"/>
                </a:solidFill>
              </a:rPr>
              <a:t>(p, df)</a:t>
            </a:r>
          </a:p>
          <a:p>
            <a:pPr marL="742950" lvl="1" indent="-285750">
              <a:spcBef>
                <a:spcPts val="200"/>
              </a:spcBef>
              <a:buFont typeface="Arial" panose="020B0604020202020204" pitchFamily="34" charset="0"/>
              <a:buChar char="•"/>
            </a:pPr>
            <a:endParaRPr lang="en-US" sz="1600" dirty="0">
              <a:solidFill>
                <a:prstClr val="black"/>
              </a:solidFill>
            </a:endParaRPr>
          </a:p>
          <a:p>
            <a:pPr marL="228600" indent="-228600">
              <a:spcBef>
                <a:spcPts val="1000"/>
              </a:spcBef>
              <a:buFont typeface="Wingdings" pitchFamily="2" charset="2"/>
              <a:buChar char="Ø"/>
            </a:pPr>
            <a:r>
              <a:rPr lang="en-US" dirty="0">
                <a:solidFill>
                  <a:prstClr val="black"/>
                </a:solidFill>
              </a:rPr>
              <a:t>Confidence Interval </a:t>
            </a:r>
            <a:endParaRPr lang="en-US" b="1" dirty="0">
              <a:solidFill>
                <a:srgbClr val="0432FF"/>
              </a:solidFill>
            </a:endParaRPr>
          </a:p>
          <a:p>
            <a:pPr marL="742950" lvl="1" indent="-285750">
              <a:spcBef>
                <a:spcPts val="200"/>
              </a:spcBef>
              <a:buFont typeface="Arial" panose="020B0604020202020204" pitchFamily="34" charset="0"/>
              <a:buChar char="•"/>
            </a:pPr>
            <a:r>
              <a:rPr lang="en-US" sz="1600" dirty="0"/>
              <a:t>for the “Population” mean</a:t>
            </a:r>
          </a:p>
          <a:p>
            <a:pPr marL="742950" lvl="1" indent="-285750">
              <a:spcBef>
                <a:spcPts val="200"/>
              </a:spcBef>
              <a:buFont typeface="Arial" panose="020B0604020202020204" pitchFamily="34" charset="0"/>
              <a:buChar char="•"/>
            </a:pPr>
            <a:endParaRPr lang="en-US" sz="1600" dirty="0"/>
          </a:p>
        </p:txBody>
      </p:sp>
      <p:pic>
        <p:nvPicPr>
          <p:cNvPr id="4" name="Picture 3">
            <a:extLst>
              <a:ext uri="{FF2B5EF4-FFF2-40B4-BE49-F238E27FC236}">
                <a16:creationId xmlns:a16="http://schemas.microsoft.com/office/drawing/2014/main" id="{DD5F51D6-33D9-FC4A-9824-91DB0FE99F7B}"/>
              </a:ext>
            </a:extLst>
          </p:cNvPr>
          <p:cNvPicPr>
            <a:picLocks noChangeAspect="1"/>
          </p:cNvPicPr>
          <p:nvPr/>
        </p:nvPicPr>
        <p:blipFill>
          <a:blip r:embed="rId3"/>
          <a:stretch>
            <a:fillRect/>
          </a:stretch>
        </p:blipFill>
        <p:spPr>
          <a:xfrm>
            <a:off x="3398795" y="2167042"/>
            <a:ext cx="3276958" cy="1919998"/>
          </a:xfrm>
          <a:prstGeom prst="rect">
            <a:avLst/>
          </a:prstGeom>
        </p:spPr>
      </p:pic>
      <p:grpSp>
        <p:nvGrpSpPr>
          <p:cNvPr id="16" name="Group 15">
            <a:extLst>
              <a:ext uri="{FF2B5EF4-FFF2-40B4-BE49-F238E27FC236}">
                <a16:creationId xmlns:a16="http://schemas.microsoft.com/office/drawing/2014/main" id="{E0F35F2D-C1DB-674F-913D-1E46F17A179B}"/>
              </a:ext>
            </a:extLst>
          </p:cNvPr>
          <p:cNvGrpSpPr/>
          <p:nvPr/>
        </p:nvGrpSpPr>
        <p:grpSpPr>
          <a:xfrm>
            <a:off x="118783" y="769413"/>
            <a:ext cx="9085718" cy="1438841"/>
            <a:chOff x="0" y="923536"/>
            <a:chExt cx="9085718" cy="1438841"/>
          </a:xfrm>
        </p:grpSpPr>
        <p:pic>
          <p:nvPicPr>
            <p:cNvPr id="9" name="Picture 8">
              <a:extLst>
                <a:ext uri="{FF2B5EF4-FFF2-40B4-BE49-F238E27FC236}">
                  <a16:creationId xmlns:a16="http://schemas.microsoft.com/office/drawing/2014/main" id="{1CC12753-433E-4A4F-BE9B-8589AAF71CBD}"/>
                </a:ext>
              </a:extLst>
            </p:cNvPr>
            <p:cNvPicPr>
              <a:picLocks noChangeAspect="1"/>
            </p:cNvPicPr>
            <p:nvPr/>
          </p:nvPicPr>
          <p:blipFill>
            <a:blip r:embed="rId4"/>
            <a:stretch>
              <a:fillRect/>
            </a:stretch>
          </p:blipFill>
          <p:spPr>
            <a:xfrm>
              <a:off x="0" y="923536"/>
              <a:ext cx="3719146" cy="1268546"/>
            </a:xfrm>
            <a:prstGeom prst="rect">
              <a:avLst/>
            </a:prstGeom>
          </p:spPr>
        </p:pic>
        <p:pic>
          <p:nvPicPr>
            <p:cNvPr id="10" name="Picture 9">
              <a:extLst>
                <a:ext uri="{FF2B5EF4-FFF2-40B4-BE49-F238E27FC236}">
                  <a16:creationId xmlns:a16="http://schemas.microsoft.com/office/drawing/2014/main" id="{D9AEEDFE-18FA-5C46-A285-57E544117BE3}"/>
                </a:ext>
              </a:extLst>
            </p:cNvPr>
            <p:cNvPicPr>
              <a:picLocks noChangeAspect="1"/>
            </p:cNvPicPr>
            <p:nvPr/>
          </p:nvPicPr>
          <p:blipFill>
            <a:blip r:embed="rId5"/>
            <a:stretch>
              <a:fillRect/>
            </a:stretch>
          </p:blipFill>
          <p:spPr>
            <a:xfrm>
              <a:off x="2815492" y="1536389"/>
              <a:ext cx="1257633" cy="825988"/>
            </a:xfrm>
            <a:prstGeom prst="rect">
              <a:avLst/>
            </a:prstGeom>
          </p:spPr>
        </p:pic>
        <p:pic>
          <p:nvPicPr>
            <p:cNvPr id="11" name="Picture 10">
              <a:extLst>
                <a:ext uri="{FF2B5EF4-FFF2-40B4-BE49-F238E27FC236}">
                  <a16:creationId xmlns:a16="http://schemas.microsoft.com/office/drawing/2014/main" id="{59F11C2B-DA79-0B41-A47A-6ADB980153DC}"/>
                </a:ext>
              </a:extLst>
            </p:cNvPr>
            <p:cNvPicPr>
              <a:picLocks noChangeAspect="1"/>
            </p:cNvPicPr>
            <p:nvPr/>
          </p:nvPicPr>
          <p:blipFill>
            <a:blip r:embed="rId6"/>
            <a:stretch>
              <a:fillRect/>
            </a:stretch>
          </p:blipFill>
          <p:spPr>
            <a:xfrm>
              <a:off x="4283318" y="1043719"/>
              <a:ext cx="2671105" cy="1271155"/>
            </a:xfrm>
            <a:prstGeom prst="rect">
              <a:avLst/>
            </a:prstGeom>
          </p:spPr>
        </p:pic>
        <p:pic>
          <p:nvPicPr>
            <p:cNvPr id="12" name="Picture 11">
              <a:extLst>
                <a:ext uri="{FF2B5EF4-FFF2-40B4-BE49-F238E27FC236}">
                  <a16:creationId xmlns:a16="http://schemas.microsoft.com/office/drawing/2014/main" id="{E94D3A08-4C50-1446-85F6-43794F124842}"/>
                </a:ext>
              </a:extLst>
            </p:cNvPr>
            <p:cNvPicPr>
              <a:picLocks noChangeAspect="1"/>
            </p:cNvPicPr>
            <p:nvPr/>
          </p:nvPicPr>
          <p:blipFill>
            <a:blip r:embed="rId7"/>
            <a:stretch>
              <a:fillRect/>
            </a:stretch>
          </p:blipFill>
          <p:spPr>
            <a:xfrm>
              <a:off x="7305293" y="933278"/>
              <a:ext cx="1780425" cy="923536"/>
            </a:xfrm>
            <a:prstGeom prst="rect">
              <a:avLst/>
            </a:prstGeom>
          </p:spPr>
        </p:pic>
        <p:sp>
          <p:nvSpPr>
            <p:cNvPr id="14" name="Striped Right Arrow 13">
              <a:extLst>
                <a:ext uri="{FF2B5EF4-FFF2-40B4-BE49-F238E27FC236}">
                  <a16:creationId xmlns:a16="http://schemas.microsoft.com/office/drawing/2014/main" id="{461AE8E8-A52A-464F-ADF1-DEEF4FF85922}"/>
                </a:ext>
              </a:extLst>
            </p:cNvPr>
            <p:cNvSpPr/>
            <p:nvPr/>
          </p:nvSpPr>
          <p:spPr>
            <a:xfrm>
              <a:off x="4034993" y="1206117"/>
              <a:ext cx="281354" cy="188929"/>
            </a:xfrm>
            <a:prstGeom prst="stripedRightArrow">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triped Right Arrow 14">
              <a:extLst>
                <a:ext uri="{FF2B5EF4-FFF2-40B4-BE49-F238E27FC236}">
                  <a16:creationId xmlns:a16="http://schemas.microsoft.com/office/drawing/2014/main" id="{14EA8E43-79E3-7A42-A65E-199F91CA3661}"/>
                </a:ext>
              </a:extLst>
            </p:cNvPr>
            <p:cNvSpPr/>
            <p:nvPr/>
          </p:nvSpPr>
          <p:spPr>
            <a:xfrm>
              <a:off x="7023939" y="1385305"/>
              <a:ext cx="281354" cy="188929"/>
            </a:xfrm>
            <a:prstGeom prst="stripedRightArrow">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0E539222-4D97-B141-BBBA-2A0E0BD48B68}"/>
              </a:ext>
            </a:extLst>
          </p:cNvPr>
          <p:cNvPicPr>
            <a:picLocks noChangeAspect="1"/>
          </p:cNvPicPr>
          <p:nvPr/>
        </p:nvPicPr>
        <p:blipFill>
          <a:blip r:embed="rId8"/>
          <a:stretch>
            <a:fillRect/>
          </a:stretch>
        </p:blipFill>
        <p:spPr>
          <a:xfrm>
            <a:off x="9257725" y="769413"/>
            <a:ext cx="2873357" cy="1234831"/>
          </a:xfrm>
          <a:prstGeom prst="rect">
            <a:avLst/>
          </a:prstGeom>
          <a:ln>
            <a:solidFill>
              <a:srgbClr val="FF0000"/>
            </a:solidFill>
          </a:ln>
          <a:effectLst>
            <a:outerShdw blurRad="50800" dist="38100" dir="2700000" algn="tl" rotWithShape="0">
              <a:prstClr val="black">
                <a:alpha val="40000"/>
              </a:prstClr>
            </a:outerShdw>
          </a:effectLst>
        </p:spPr>
      </p:pic>
      <p:pic>
        <p:nvPicPr>
          <p:cNvPr id="17" name="Picture 16">
            <a:extLst>
              <a:ext uri="{FF2B5EF4-FFF2-40B4-BE49-F238E27FC236}">
                <a16:creationId xmlns:a16="http://schemas.microsoft.com/office/drawing/2014/main" id="{A4B920EE-60C8-C147-8626-AFAE548F3072}"/>
              </a:ext>
            </a:extLst>
          </p:cNvPr>
          <p:cNvPicPr>
            <a:picLocks noChangeAspect="1"/>
          </p:cNvPicPr>
          <p:nvPr/>
        </p:nvPicPr>
        <p:blipFill>
          <a:blip r:embed="rId9"/>
          <a:stretch>
            <a:fillRect/>
          </a:stretch>
        </p:blipFill>
        <p:spPr>
          <a:xfrm>
            <a:off x="772167" y="4332479"/>
            <a:ext cx="3500870" cy="1046652"/>
          </a:xfrm>
          <a:prstGeom prst="rect">
            <a:avLst/>
          </a:prstGeom>
        </p:spPr>
      </p:pic>
      <p:pic>
        <p:nvPicPr>
          <p:cNvPr id="19" name="Picture 18">
            <a:extLst>
              <a:ext uri="{FF2B5EF4-FFF2-40B4-BE49-F238E27FC236}">
                <a16:creationId xmlns:a16="http://schemas.microsoft.com/office/drawing/2014/main" id="{4C3ADD52-EBF0-684D-BF24-DB0EB690E99B}"/>
              </a:ext>
            </a:extLst>
          </p:cNvPr>
          <p:cNvPicPr>
            <a:picLocks noChangeAspect="1"/>
          </p:cNvPicPr>
          <p:nvPr/>
        </p:nvPicPr>
        <p:blipFill>
          <a:blip r:embed="rId10"/>
          <a:stretch>
            <a:fillRect/>
          </a:stretch>
        </p:blipFill>
        <p:spPr>
          <a:xfrm>
            <a:off x="5488115" y="4062947"/>
            <a:ext cx="2023583" cy="1463290"/>
          </a:xfrm>
          <a:prstGeom prst="rect">
            <a:avLst/>
          </a:prstGeom>
        </p:spPr>
      </p:pic>
      <p:pic>
        <p:nvPicPr>
          <p:cNvPr id="20" name="Picture 19">
            <a:extLst>
              <a:ext uri="{FF2B5EF4-FFF2-40B4-BE49-F238E27FC236}">
                <a16:creationId xmlns:a16="http://schemas.microsoft.com/office/drawing/2014/main" id="{9BBC370D-146E-1140-8748-F1ABAB3E6F2A}"/>
              </a:ext>
            </a:extLst>
          </p:cNvPr>
          <p:cNvPicPr>
            <a:picLocks noChangeAspect="1"/>
          </p:cNvPicPr>
          <p:nvPr/>
        </p:nvPicPr>
        <p:blipFill>
          <a:blip r:embed="rId11"/>
          <a:stretch>
            <a:fillRect/>
          </a:stretch>
        </p:blipFill>
        <p:spPr>
          <a:xfrm>
            <a:off x="7581610" y="4455594"/>
            <a:ext cx="3352229" cy="799139"/>
          </a:xfrm>
          <a:prstGeom prst="rect">
            <a:avLst/>
          </a:prstGeom>
        </p:spPr>
      </p:pic>
      <p:pic>
        <p:nvPicPr>
          <p:cNvPr id="22" name="Picture 21">
            <a:extLst>
              <a:ext uri="{FF2B5EF4-FFF2-40B4-BE49-F238E27FC236}">
                <a16:creationId xmlns:a16="http://schemas.microsoft.com/office/drawing/2014/main" id="{AD795951-AF0B-7C40-9CEA-11C434ADA026}"/>
              </a:ext>
            </a:extLst>
          </p:cNvPr>
          <p:cNvPicPr>
            <a:picLocks noChangeAspect="1"/>
          </p:cNvPicPr>
          <p:nvPr/>
        </p:nvPicPr>
        <p:blipFill>
          <a:blip r:embed="rId12"/>
          <a:stretch>
            <a:fillRect/>
          </a:stretch>
        </p:blipFill>
        <p:spPr>
          <a:xfrm>
            <a:off x="745792" y="5806006"/>
            <a:ext cx="3500871" cy="1022784"/>
          </a:xfrm>
          <a:prstGeom prst="rect">
            <a:avLst/>
          </a:prstGeom>
        </p:spPr>
      </p:pic>
      <p:pic>
        <p:nvPicPr>
          <p:cNvPr id="23" name="Picture 22">
            <a:extLst>
              <a:ext uri="{FF2B5EF4-FFF2-40B4-BE49-F238E27FC236}">
                <a16:creationId xmlns:a16="http://schemas.microsoft.com/office/drawing/2014/main" id="{EE1541E8-BDCC-4042-9AA7-8BE03938A7E3}"/>
              </a:ext>
            </a:extLst>
          </p:cNvPr>
          <p:cNvPicPr>
            <a:picLocks noChangeAspect="1"/>
          </p:cNvPicPr>
          <p:nvPr/>
        </p:nvPicPr>
        <p:blipFill>
          <a:blip r:embed="rId13"/>
          <a:stretch>
            <a:fillRect/>
          </a:stretch>
        </p:blipFill>
        <p:spPr>
          <a:xfrm>
            <a:off x="5000957" y="6112160"/>
            <a:ext cx="2926624" cy="716630"/>
          </a:xfrm>
          <a:prstGeom prst="rect">
            <a:avLst/>
          </a:prstGeom>
        </p:spPr>
      </p:pic>
    </p:spTree>
    <p:extLst>
      <p:ext uri="{BB962C8B-B14F-4D97-AF65-F5344CB8AC3E}">
        <p14:creationId xmlns:p14="http://schemas.microsoft.com/office/powerpoint/2010/main" val="3101888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0"/>
            <a:ext cx="12192000" cy="923536"/>
          </a:xfrm>
        </p:spPr>
        <p:txBody>
          <a:bodyPr>
            <a:normAutofit fontScale="90000"/>
          </a:bodyPr>
          <a:lstStyle/>
          <a:p>
            <a:r>
              <a:rPr lang="en-US" sz="3200" b="1" dirty="0">
                <a:solidFill>
                  <a:srgbClr val="FF0000"/>
                </a:solidFill>
                <a:latin typeface="+mn-lt"/>
              </a:rPr>
              <a:t>Course 3 Business Applications of Hypothesis Testing and Confidence Interval Estimation</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5" name="Rectangle 4">
            <a:extLst>
              <a:ext uri="{FF2B5EF4-FFF2-40B4-BE49-F238E27FC236}">
                <a16:creationId xmlns:a16="http://schemas.microsoft.com/office/drawing/2014/main" id="{A3635118-76DF-3341-AAF7-4C30F43F8608}"/>
              </a:ext>
            </a:extLst>
          </p:cNvPr>
          <p:cNvSpPr/>
          <p:nvPr/>
        </p:nvSpPr>
        <p:spPr>
          <a:xfrm>
            <a:off x="0" y="897001"/>
            <a:ext cx="5944088" cy="641201"/>
          </a:xfrm>
          <a:prstGeom prst="rect">
            <a:avLst/>
          </a:prstGeom>
        </p:spPr>
        <p:txBody>
          <a:bodyPr wrap="square">
            <a:spAutoFit/>
          </a:bodyPr>
          <a:lstStyle/>
          <a:p>
            <a:pPr marL="285750" indent="-285750">
              <a:spcBef>
                <a:spcPts val="1000"/>
              </a:spcBef>
              <a:buFont typeface="Wingdings" pitchFamily="2" charset="2"/>
              <a:buChar char="Ø"/>
            </a:pPr>
            <a:r>
              <a:rPr lang="en-US" dirty="0">
                <a:solidFill>
                  <a:prstClr val="black"/>
                </a:solidFill>
              </a:rPr>
              <a:t>Confidence Interval </a:t>
            </a:r>
            <a:endParaRPr lang="en-US" b="1" dirty="0">
              <a:solidFill>
                <a:srgbClr val="0432FF"/>
              </a:solidFill>
            </a:endParaRPr>
          </a:p>
          <a:p>
            <a:pPr marL="742950" lvl="1" indent="-285750">
              <a:spcBef>
                <a:spcPts val="200"/>
              </a:spcBef>
              <a:buFont typeface="Arial" panose="020B0604020202020204" pitchFamily="34" charset="0"/>
              <a:buChar char="•"/>
            </a:pPr>
            <a:r>
              <a:rPr lang="en-US" sz="1600" dirty="0"/>
              <a:t>for unknown population proportion</a:t>
            </a:r>
          </a:p>
        </p:txBody>
      </p:sp>
      <p:sp>
        <p:nvSpPr>
          <p:cNvPr id="21" name="Rectangle 20">
            <a:extLst>
              <a:ext uri="{FF2B5EF4-FFF2-40B4-BE49-F238E27FC236}">
                <a16:creationId xmlns:a16="http://schemas.microsoft.com/office/drawing/2014/main" id="{2DBEBCF2-2CF6-6E42-829D-238C2B6F8CF3}"/>
              </a:ext>
            </a:extLst>
          </p:cNvPr>
          <p:cNvSpPr/>
          <p:nvPr/>
        </p:nvSpPr>
        <p:spPr>
          <a:xfrm>
            <a:off x="0" y="2202758"/>
            <a:ext cx="5944088" cy="913070"/>
          </a:xfrm>
          <a:prstGeom prst="rect">
            <a:avLst/>
          </a:prstGeom>
        </p:spPr>
        <p:txBody>
          <a:bodyPr wrap="square">
            <a:spAutoFit/>
          </a:bodyPr>
          <a:lstStyle/>
          <a:p>
            <a:pPr marL="285750" indent="-285750">
              <a:spcBef>
                <a:spcPts val="1000"/>
              </a:spcBef>
              <a:buFont typeface="Wingdings" pitchFamily="2" charset="2"/>
              <a:buChar char="Ø"/>
            </a:pPr>
            <a:r>
              <a:rPr lang="en-US" dirty="0">
                <a:solidFill>
                  <a:prstClr val="black"/>
                </a:solidFill>
              </a:rPr>
              <a:t>Sample size</a:t>
            </a:r>
            <a:endParaRPr lang="en-US" b="1" dirty="0">
              <a:solidFill>
                <a:srgbClr val="0432FF"/>
              </a:solidFill>
            </a:endParaRPr>
          </a:p>
          <a:p>
            <a:pPr marL="742950" lvl="1" indent="-285750">
              <a:spcBef>
                <a:spcPts val="200"/>
              </a:spcBef>
              <a:buFont typeface="Arial" panose="020B0604020202020204" pitchFamily="34" charset="0"/>
              <a:buChar char="•"/>
            </a:pPr>
            <a:r>
              <a:rPr lang="en-US" sz="1600" dirty="0"/>
              <a:t>Confidence interval for the “Population”</a:t>
            </a:r>
          </a:p>
          <a:p>
            <a:pPr marL="742950" lvl="1" indent="-285750">
              <a:spcBef>
                <a:spcPts val="200"/>
              </a:spcBef>
              <a:buFont typeface="Arial" panose="020B0604020202020204" pitchFamily="34" charset="0"/>
              <a:buChar char="•"/>
            </a:pPr>
            <a:endParaRPr lang="en-US" sz="1600" dirty="0"/>
          </a:p>
        </p:txBody>
      </p:sp>
      <p:pic>
        <p:nvPicPr>
          <p:cNvPr id="8" name="Picture 7">
            <a:extLst>
              <a:ext uri="{FF2B5EF4-FFF2-40B4-BE49-F238E27FC236}">
                <a16:creationId xmlns:a16="http://schemas.microsoft.com/office/drawing/2014/main" id="{D87CD842-D65B-424C-B500-0D4AF0143AC7}"/>
              </a:ext>
            </a:extLst>
          </p:cNvPr>
          <p:cNvPicPr>
            <a:picLocks noChangeAspect="1"/>
          </p:cNvPicPr>
          <p:nvPr/>
        </p:nvPicPr>
        <p:blipFill>
          <a:blip r:embed="rId3"/>
          <a:stretch>
            <a:fillRect/>
          </a:stretch>
        </p:blipFill>
        <p:spPr>
          <a:xfrm>
            <a:off x="847969" y="2808086"/>
            <a:ext cx="3452935" cy="1087700"/>
          </a:xfrm>
          <a:prstGeom prst="rect">
            <a:avLst/>
          </a:prstGeom>
        </p:spPr>
      </p:pic>
      <p:pic>
        <p:nvPicPr>
          <p:cNvPr id="18" name="Picture 17">
            <a:extLst>
              <a:ext uri="{FF2B5EF4-FFF2-40B4-BE49-F238E27FC236}">
                <a16:creationId xmlns:a16="http://schemas.microsoft.com/office/drawing/2014/main" id="{3D8DD1C1-DFAD-C841-ACF9-400A67A507A5}"/>
              </a:ext>
            </a:extLst>
          </p:cNvPr>
          <p:cNvPicPr>
            <a:picLocks noChangeAspect="1"/>
          </p:cNvPicPr>
          <p:nvPr/>
        </p:nvPicPr>
        <p:blipFill>
          <a:blip r:embed="rId4"/>
          <a:stretch>
            <a:fillRect/>
          </a:stretch>
        </p:blipFill>
        <p:spPr>
          <a:xfrm>
            <a:off x="847969" y="1597430"/>
            <a:ext cx="4248150" cy="546100"/>
          </a:xfrm>
          <a:prstGeom prst="rect">
            <a:avLst/>
          </a:prstGeom>
        </p:spPr>
      </p:pic>
      <p:sp>
        <p:nvSpPr>
          <p:cNvPr id="25" name="Rectangle 24">
            <a:extLst>
              <a:ext uri="{FF2B5EF4-FFF2-40B4-BE49-F238E27FC236}">
                <a16:creationId xmlns:a16="http://schemas.microsoft.com/office/drawing/2014/main" id="{A8812022-FA7C-E54F-9F2D-8A421EFABC2F}"/>
              </a:ext>
            </a:extLst>
          </p:cNvPr>
          <p:cNvSpPr/>
          <p:nvPr/>
        </p:nvSpPr>
        <p:spPr>
          <a:xfrm>
            <a:off x="847969" y="3895786"/>
            <a:ext cx="5096119" cy="830997"/>
          </a:xfrm>
          <a:prstGeom prst="rect">
            <a:avLst/>
          </a:prstGeom>
        </p:spPr>
        <p:txBody>
          <a:bodyPr wrap="square">
            <a:spAutoFit/>
          </a:bodyPr>
          <a:lstStyle/>
          <a:p>
            <a:r>
              <a:rPr lang="en-US" sz="1600" dirty="0"/>
              <a:t>If p̂ is unknown when you want to calculate the sample size for a given margin of error in a population proportion confidence interval.  We can use </a:t>
            </a:r>
            <a:r>
              <a:rPr lang="en-US" sz="1600" b="1" dirty="0">
                <a:solidFill>
                  <a:srgbClr val="FF0000"/>
                </a:solidFill>
              </a:rPr>
              <a:t>p̂=0.5 </a:t>
            </a:r>
            <a:r>
              <a:rPr lang="en-US" sz="1600" dirty="0">
                <a:solidFill>
                  <a:prstClr val="black"/>
                </a:solidFill>
              </a:rPr>
              <a:t>to estimate.</a:t>
            </a:r>
            <a:endParaRPr lang="en-US" sz="1600" b="1" dirty="0">
              <a:solidFill>
                <a:srgbClr val="FF0000"/>
              </a:solidFill>
            </a:endParaRPr>
          </a:p>
        </p:txBody>
      </p:sp>
      <p:sp>
        <p:nvSpPr>
          <p:cNvPr id="26" name="Rectangle 25">
            <a:extLst>
              <a:ext uri="{FF2B5EF4-FFF2-40B4-BE49-F238E27FC236}">
                <a16:creationId xmlns:a16="http://schemas.microsoft.com/office/drawing/2014/main" id="{5CCECE22-0E7E-8C4D-AC8F-8C2186FC206C}"/>
              </a:ext>
            </a:extLst>
          </p:cNvPr>
          <p:cNvSpPr/>
          <p:nvPr/>
        </p:nvSpPr>
        <p:spPr>
          <a:xfrm>
            <a:off x="6096000" y="923536"/>
            <a:ext cx="5944088" cy="1923604"/>
          </a:xfrm>
          <a:prstGeom prst="rect">
            <a:avLst/>
          </a:prstGeom>
        </p:spPr>
        <p:txBody>
          <a:bodyPr wrap="square">
            <a:spAutoFit/>
          </a:bodyPr>
          <a:lstStyle/>
          <a:p>
            <a:pPr marL="285750" indent="-285750">
              <a:spcBef>
                <a:spcPts val="1000"/>
              </a:spcBef>
              <a:buFont typeface="Wingdings" pitchFamily="2" charset="2"/>
              <a:buChar char="Ø"/>
            </a:pPr>
            <a:r>
              <a:rPr lang="en-US" dirty="0">
                <a:solidFill>
                  <a:prstClr val="black"/>
                </a:solidFill>
              </a:rPr>
              <a:t>Hypothesis testing</a:t>
            </a:r>
            <a:endParaRPr lang="en-US" b="1" dirty="0">
              <a:solidFill>
                <a:srgbClr val="0432FF"/>
              </a:solidFill>
            </a:endParaRPr>
          </a:p>
          <a:p>
            <a:pPr marL="742950" lvl="1" indent="-285750">
              <a:spcBef>
                <a:spcPts val="200"/>
              </a:spcBef>
              <a:buFont typeface="Arial" panose="020B0604020202020204" pitchFamily="34" charset="0"/>
              <a:buChar char="•"/>
            </a:pPr>
            <a:r>
              <a:rPr lang="en-US" sz="1600" dirty="0"/>
              <a:t>Hypothesis Test is a scientific tool to aid your decision making </a:t>
            </a:r>
          </a:p>
          <a:p>
            <a:pPr marL="742950" lvl="1" indent="-285750">
              <a:spcBef>
                <a:spcPts val="200"/>
              </a:spcBef>
              <a:buFont typeface="Arial" panose="020B0604020202020204" pitchFamily="34" charset="0"/>
              <a:buChar char="•"/>
            </a:pPr>
            <a:r>
              <a:rPr lang="en-US" sz="1600" dirty="0"/>
              <a:t>A scientific procedure of hypothesis testing takes into account </a:t>
            </a:r>
            <a:r>
              <a:rPr lang="en-US" sz="1600" dirty="0">
                <a:solidFill>
                  <a:srgbClr val="0432FF"/>
                </a:solidFill>
              </a:rPr>
              <a:t>size of the sample</a:t>
            </a:r>
            <a:r>
              <a:rPr lang="en-US" sz="1600" dirty="0"/>
              <a:t>, </a:t>
            </a:r>
            <a:r>
              <a:rPr lang="en-US" sz="1600" dirty="0">
                <a:solidFill>
                  <a:srgbClr val="0432FF"/>
                </a:solidFill>
              </a:rPr>
              <a:t>variability in the sample </a:t>
            </a:r>
            <a:r>
              <a:rPr lang="en-US" sz="1600" dirty="0"/>
              <a:t>and </a:t>
            </a:r>
            <a:r>
              <a:rPr lang="en-US" sz="1600" dirty="0">
                <a:solidFill>
                  <a:srgbClr val="0432FF"/>
                </a:solidFill>
              </a:rPr>
              <a:t>level of significance</a:t>
            </a:r>
            <a:r>
              <a:rPr lang="en-US" sz="1600" dirty="0"/>
              <a:t> in the conclusion.</a:t>
            </a:r>
          </a:p>
          <a:p>
            <a:pPr marL="742950" lvl="1" indent="-285750">
              <a:spcBef>
                <a:spcPts val="200"/>
              </a:spcBef>
              <a:buFont typeface="Arial" panose="020B0604020202020204" pitchFamily="34" charset="0"/>
              <a:buChar char="•"/>
            </a:pPr>
            <a:endParaRPr lang="en-US" sz="1600" dirty="0"/>
          </a:p>
        </p:txBody>
      </p:sp>
      <p:pic>
        <p:nvPicPr>
          <p:cNvPr id="27" name="Picture 26">
            <a:extLst>
              <a:ext uri="{FF2B5EF4-FFF2-40B4-BE49-F238E27FC236}">
                <a16:creationId xmlns:a16="http://schemas.microsoft.com/office/drawing/2014/main" id="{C949BC90-8FF4-854A-905A-82056B5122C9}"/>
              </a:ext>
            </a:extLst>
          </p:cNvPr>
          <p:cNvPicPr>
            <a:picLocks noChangeAspect="1"/>
          </p:cNvPicPr>
          <p:nvPr/>
        </p:nvPicPr>
        <p:blipFill rotWithShape="1">
          <a:blip r:embed="rId5"/>
          <a:srcRect t="3443"/>
          <a:stretch/>
        </p:blipFill>
        <p:spPr>
          <a:xfrm>
            <a:off x="6927117" y="2659293"/>
            <a:ext cx="4281854" cy="1896312"/>
          </a:xfrm>
          <a:prstGeom prst="rect">
            <a:avLst/>
          </a:prstGeom>
        </p:spPr>
      </p:pic>
      <p:sp>
        <p:nvSpPr>
          <p:cNvPr id="28" name="Rectangle 27">
            <a:extLst>
              <a:ext uri="{FF2B5EF4-FFF2-40B4-BE49-F238E27FC236}">
                <a16:creationId xmlns:a16="http://schemas.microsoft.com/office/drawing/2014/main" id="{C5216F5A-F212-6A4C-9F56-F0379ADD9538}"/>
              </a:ext>
            </a:extLst>
          </p:cNvPr>
          <p:cNvSpPr/>
          <p:nvPr/>
        </p:nvSpPr>
        <p:spPr>
          <a:xfrm>
            <a:off x="5944088" y="4582897"/>
            <a:ext cx="5366982" cy="1154162"/>
          </a:xfrm>
          <a:prstGeom prst="rect">
            <a:avLst/>
          </a:prstGeom>
        </p:spPr>
        <p:txBody>
          <a:bodyPr wrap="none">
            <a:spAutoFit/>
          </a:bodyPr>
          <a:lstStyle/>
          <a:p>
            <a:pPr marL="800100" lvl="1" indent="-342900">
              <a:spcBef>
                <a:spcPts val="200"/>
              </a:spcBef>
              <a:buFont typeface="+mj-lt"/>
              <a:buAutoNum type="arabicPeriod"/>
            </a:pPr>
            <a:r>
              <a:rPr lang="en-US" sz="1600" dirty="0"/>
              <a:t>Formulate Hypothesis</a:t>
            </a:r>
          </a:p>
          <a:p>
            <a:pPr marL="800100" lvl="1" indent="-342900">
              <a:spcBef>
                <a:spcPts val="200"/>
              </a:spcBef>
              <a:buFont typeface="+mj-lt"/>
              <a:buAutoNum type="arabicPeriod"/>
            </a:pPr>
            <a:r>
              <a:rPr lang="en-US" sz="1600" dirty="0"/>
              <a:t>Calculate the t-statistic</a:t>
            </a:r>
          </a:p>
          <a:p>
            <a:pPr marL="800100" lvl="1" indent="-342900">
              <a:spcBef>
                <a:spcPts val="200"/>
              </a:spcBef>
              <a:buFont typeface="+mj-lt"/>
              <a:buAutoNum type="arabicPeriod"/>
            </a:pPr>
            <a:r>
              <a:rPr lang="en-US" sz="1600" dirty="0"/>
              <a:t>Cutoff values for the t-statistic</a:t>
            </a:r>
          </a:p>
          <a:p>
            <a:pPr marL="800100" lvl="1" indent="-342900">
              <a:spcBef>
                <a:spcPts val="200"/>
              </a:spcBef>
              <a:buFont typeface="+mj-lt"/>
              <a:buAutoNum type="arabicPeriod"/>
            </a:pPr>
            <a:r>
              <a:rPr lang="en-US" sz="1600" dirty="0"/>
              <a:t>Check whether t-statistic falls in the rejection region </a:t>
            </a:r>
          </a:p>
        </p:txBody>
      </p:sp>
    </p:spTree>
    <p:extLst>
      <p:ext uri="{BB962C8B-B14F-4D97-AF65-F5344CB8AC3E}">
        <p14:creationId xmlns:p14="http://schemas.microsoft.com/office/powerpoint/2010/main" val="1312204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0"/>
            <a:ext cx="12192000" cy="923536"/>
          </a:xfrm>
        </p:spPr>
        <p:txBody>
          <a:bodyPr>
            <a:normAutofit fontScale="90000"/>
          </a:bodyPr>
          <a:lstStyle/>
          <a:p>
            <a:r>
              <a:rPr lang="en-US" sz="3200" b="1" dirty="0">
                <a:solidFill>
                  <a:srgbClr val="FF0000"/>
                </a:solidFill>
                <a:latin typeface="+mn-lt"/>
              </a:rPr>
              <a:t>Course 3 Business Applications of Hypothesis Testing and Confidence Interval Estimation</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
        <p:nvSpPr>
          <p:cNvPr id="26" name="Rectangle 25">
            <a:extLst>
              <a:ext uri="{FF2B5EF4-FFF2-40B4-BE49-F238E27FC236}">
                <a16:creationId xmlns:a16="http://schemas.microsoft.com/office/drawing/2014/main" id="{5CCECE22-0E7E-8C4D-AC8F-8C2186FC206C}"/>
              </a:ext>
            </a:extLst>
          </p:cNvPr>
          <p:cNvSpPr/>
          <p:nvPr/>
        </p:nvSpPr>
        <p:spPr>
          <a:xfrm>
            <a:off x="0" y="929583"/>
            <a:ext cx="5944088" cy="887422"/>
          </a:xfrm>
          <a:prstGeom prst="rect">
            <a:avLst/>
          </a:prstGeom>
        </p:spPr>
        <p:txBody>
          <a:bodyPr wrap="square">
            <a:spAutoFit/>
          </a:bodyPr>
          <a:lstStyle/>
          <a:p>
            <a:pPr marL="285750" indent="-285750">
              <a:spcBef>
                <a:spcPts val="1000"/>
              </a:spcBef>
              <a:buFont typeface="Wingdings" pitchFamily="2" charset="2"/>
              <a:buChar char="Ø"/>
            </a:pPr>
            <a:r>
              <a:rPr lang="en-US" dirty="0">
                <a:solidFill>
                  <a:prstClr val="black"/>
                </a:solidFill>
              </a:rPr>
              <a:t>Hypothesis testing</a:t>
            </a:r>
            <a:endParaRPr lang="en-US" b="1" dirty="0">
              <a:solidFill>
                <a:srgbClr val="0432FF"/>
              </a:solidFill>
            </a:endParaRPr>
          </a:p>
          <a:p>
            <a:pPr marL="742950" lvl="1" indent="-285750">
              <a:spcBef>
                <a:spcPts val="200"/>
              </a:spcBef>
              <a:buFont typeface="Arial" panose="020B0604020202020204" pitchFamily="34" charset="0"/>
              <a:buChar char="•"/>
            </a:pPr>
            <a:r>
              <a:rPr lang="en-US" sz="1600" dirty="0"/>
              <a:t>Hypothesis Test is a scientific tool to aid your decision making </a:t>
            </a:r>
          </a:p>
        </p:txBody>
      </p:sp>
    </p:spTree>
    <p:extLst>
      <p:ext uri="{BB962C8B-B14F-4D97-AF65-F5344CB8AC3E}">
        <p14:creationId xmlns:p14="http://schemas.microsoft.com/office/powerpoint/2010/main" val="406438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27796A-86E0-BF41-A0B1-0AA9E61E1B49}"/>
              </a:ext>
            </a:extLst>
          </p:cNvPr>
          <p:cNvSpPr/>
          <p:nvPr/>
        </p:nvSpPr>
        <p:spPr>
          <a:xfrm>
            <a:off x="7533541" y="1259175"/>
            <a:ext cx="4267200" cy="4339650"/>
          </a:xfrm>
          <a:prstGeom prst="rect">
            <a:avLst/>
          </a:prstGeom>
          <a:ln>
            <a:solidFill>
              <a:srgbClr val="002060"/>
            </a:solidFill>
          </a:ln>
        </p:spPr>
        <p:txBody>
          <a:bodyPr wrap="square">
            <a:spAutoFit/>
          </a:bodyPr>
          <a:lstStyle/>
          <a:p>
            <a:r>
              <a:rPr lang="en-US" sz="1200" dirty="0"/>
              <a:t>Sub copycolumns()</a:t>
            </a:r>
          </a:p>
          <a:p>
            <a:r>
              <a:rPr lang="en-US" sz="1200" dirty="0"/>
              <a:t>Dim lastrow As Long, erow As Long</a:t>
            </a:r>
          </a:p>
          <a:p>
            <a:endParaRPr lang="en-US" sz="1200" dirty="0"/>
          </a:p>
          <a:p>
            <a:r>
              <a:rPr lang="en-US" sz="1200" dirty="0"/>
              <a:t>lastrow = Sheet1.Cells(Rows.Count, 1).End(xlUp).Row</a:t>
            </a:r>
          </a:p>
          <a:p>
            <a:r>
              <a:rPr lang="en-US" sz="1200" dirty="0"/>
              <a:t>For i = 2 To lastrow</a:t>
            </a:r>
          </a:p>
          <a:p>
            <a:r>
              <a:rPr lang="en-US" sz="1200" dirty="0"/>
              <a:t>erow = Sheet2.Cells(Rows.Count, 1).End(xlUp).Offset(1, 0).Row</a:t>
            </a:r>
          </a:p>
          <a:p>
            <a:endParaRPr lang="en-US" sz="1200" dirty="0"/>
          </a:p>
          <a:p>
            <a:r>
              <a:rPr lang="en-US" sz="1200" dirty="0"/>
              <a:t>Sheet1.Cells(i, 2).Copy</a:t>
            </a:r>
          </a:p>
          <a:p>
            <a:r>
              <a:rPr lang="en-US" sz="1200" dirty="0"/>
              <a:t>Sheet1.Paste Destination:=Worksheets("Sheet2").Cells(erow, 1)</a:t>
            </a:r>
          </a:p>
          <a:p>
            <a:endParaRPr lang="en-US" sz="1200" dirty="0"/>
          </a:p>
          <a:p>
            <a:r>
              <a:rPr lang="en-US" sz="1200" dirty="0"/>
              <a:t>Sheet1.Cells(i, 3).Copy</a:t>
            </a:r>
          </a:p>
          <a:p>
            <a:r>
              <a:rPr lang="en-US" sz="1200" dirty="0"/>
              <a:t>Sheet1.Paste Destination:=Worksheets("Sheet2").Cells(erow, 2)</a:t>
            </a:r>
          </a:p>
          <a:p>
            <a:endParaRPr lang="en-US" sz="1200" dirty="0"/>
          </a:p>
          <a:p>
            <a:r>
              <a:rPr lang="en-US" sz="1200" dirty="0"/>
              <a:t>Sheet1.Cells(i, 5).Copy</a:t>
            </a:r>
          </a:p>
          <a:p>
            <a:r>
              <a:rPr lang="en-US" sz="1200" dirty="0"/>
              <a:t>Sheet1.Paste Destination:=Worksheets("Sheet2").Cells(erow, 3)</a:t>
            </a:r>
          </a:p>
          <a:p>
            <a:endParaRPr lang="en-US" sz="1200" dirty="0"/>
          </a:p>
          <a:p>
            <a:r>
              <a:rPr lang="en-US" sz="1200" dirty="0"/>
              <a:t>Next i</a:t>
            </a:r>
          </a:p>
          <a:p>
            <a:endParaRPr lang="en-US" sz="1200" dirty="0"/>
          </a:p>
          <a:p>
            <a:r>
              <a:rPr lang="en-US" sz="1200" dirty="0"/>
              <a:t>Application.CutCopyMode = False</a:t>
            </a:r>
          </a:p>
          <a:p>
            <a:r>
              <a:rPr lang="en-US" sz="1200" dirty="0"/>
              <a:t>Sheet2.Columns.AutoFit</a:t>
            </a:r>
          </a:p>
          <a:p>
            <a:r>
              <a:rPr lang="en-US" sz="1200" dirty="0"/>
              <a:t>Range("A1").Select</a:t>
            </a:r>
          </a:p>
          <a:p>
            <a:endParaRPr lang="en-US" sz="1200" dirty="0"/>
          </a:p>
          <a:p>
            <a:r>
              <a:rPr lang="en-US" sz="1200" dirty="0"/>
              <a:t>End Sub</a:t>
            </a:r>
          </a:p>
        </p:txBody>
      </p:sp>
      <p:sp>
        <p:nvSpPr>
          <p:cNvPr id="5" name="Title 1">
            <a:extLst>
              <a:ext uri="{FF2B5EF4-FFF2-40B4-BE49-F238E27FC236}">
                <a16:creationId xmlns:a16="http://schemas.microsoft.com/office/drawing/2014/main" id="{93C3C33C-2CBE-6C4D-9B97-F767F324E6CB}"/>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Copy columns to new sheet with VBA</a:t>
            </a:r>
          </a:p>
        </p:txBody>
      </p:sp>
      <p:sp>
        <p:nvSpPr>
          <p:cNvPr id="6" name="Rectangle 5">
            <a:extLst>
              <a:ext uri="{FF2B5EF4-FFF2-40B4-BE49-F238E27FC236}">
                <a16:creationId xmlns:a16="http://schemas.microsoft.com/office/drawing/2014/main" id="{A84FED34-AB09-A74B-A411-D2BD97852602}"/>
              </a:ext>
            </a:extLst>
          </p:cNvPr>
          <p:cNvSpPr/>
          <p:nvPr/>
        </p:nvSpPr>
        <p:spPr>
          <a:xfrm>
            <a:off x="187570" y="793943"/>
            <a:ext cx="6752492" cy="338554"/>
          </a:xfrm>
          <a:prstGeom prst="rect">
            <a:avLst/>
          </a:prstGeom>
        </p:spPr>
        <p:txBody>
          <a:bodyPr wrap="square">
            <a:spAutoFit/>
          </a:bodyPr>
          <a:lstStyle/>
          <a:p>
            <a:r>
              <a:rPr lang="en-US" sz="1600" b="1" dirty="0">
                <a:solidFill>
                  <a:srgbClr val="0432FF"/>
                </a:solidFill>
              </a:rPr>
              <a:t>developer ➮ Visual Basic ➮ Click current workbook ➮ Insert ➮ Module   </a:t>
            </a:r>
          </a:p>
        </p:txBody>
      </p:sp>
      <p:pic>
        <p:nvPicPr>
          <p:cNvPr id="8" name="Picture 7">
            <a:extLst>
              <a:ext uri="{FF2B5EF4-FFF2-40B4-BE49-F238E27FC236}">
                <a16:creationId xmlns:a16="http://schemas.microsoft.com/office/drawing/2014/main" id="{073A3E39-BD6A-964F-9479-17D7A97E23C3}"/>
              </a:ext>
            </a:extLst>
          </p:cNvPr>
          <p:cNvPicPr>
            <a:picLocks noChangeAspect="1"/>
          </p:cNvPicPr>
          <p:nvPr/>
        </p:nvPicPr>
        <p:blipFill>
          <a:blip r:embed="rId3"/>
          <a:stretch>
            <a:fillRect/>
          </a:stretch>
        </p:blipFill>
        <p:spPr>
          <a:xfrm>
            <a:off x="285751" y="1259175"/>
            <a:ext cx="7012239" cy="4339650"/>
          </a:xfrm>
          <a:prstGeom prst="rect">
            <a:avLst/>
          </a:prstGeom>
          <a:ln>
            <a:solidFill>
              <a:srgbClr val="002060"/>
            </a:solidFill>
          </a:ln>
        </p:spPr>
      </p:pic>
      <p:sp>
        <p:nvSpPr>
          <p:cNvPr id="9" name="Rectangle 8">
            <a:extLst>
              <a:ext uri="{FF2B5EF4-FFF2-40B4-BE49-F238E27FC236}">
                <a16:creationId xmlns:a16="http://schemas.microsoft.com/office/drawing/2014/main" id="{96E9BD3B-E300-354C-8D49-CC177EDD97FB}"/>
              </a:ext>
            </a:extLst>
          </p:cNvPr>
          <p:cNvSpPr/>
          <p:nvPr/>
        </p:nvSpPr>
        <p:spPr>
          <a:xfrm>
            <a:off x="187570" y="5725503"/>
            <a:ext cx="6752492" cy="338554"/>
          </a:xfrm>
          <a:prstGeom prst="rect">
            <a:avLst/>
          </a:prstGeom>
        </p:spPr>
        <p:txBody>
          <a:bodyPr wrap="square">
            <a:spAutoFit/>
          </a:bodyPr>
          <a:lstStyle/>
          <a:p>
            <a:r>
              <a:rPr lang="en-US" sz="1600" b="1" dirty="0">
                <a:solidFill>
                  <a:srgbClr val="0432FF"/>
                </a:solidFill>
              </a:rPr>
              <a:t>Note</a:t>
            </a:r>
            <a:r>
              <a:rPr lang="zh-CN" altLang="en-US" sz="1600" b="1" dirty="0">
                <a:solidFill>
                  <a:srgbClr val="0432FF"/>
                </a:solidFill>
              </a:rPr>
              <a:t>：</a:t>
            </a:r>
            <a:r>
              <a:rPr lang="en-US" altLang="zh-CN" sz="1600" b="1" dirty="0">
                <a:solidFill>
                  <a:srgbClr val="0432FF"/>
                </a:solidFill>
              </a:rPr>
              <a:t>Create the module in your present working excel workbook.</a:t>
            </a:r>
            <a:endParaRPr lang="en-US" sz="1600" b="1" dirty="0">
              <a:solidFill>
                <a:srgbClr val="0432FF"/>
              </a:solidFill>
            </a:endParaRPr>
          </a:p>
        </p:txBody>
      </p:sp>
    </p:spTree>
    <p:extLst>
      <p:ext uri="{BB962C8B-B14F-4D97-AF65-F5344CB8AC3E}">
        <p14:creationId xmlns:p14="http://schemas.microsoft.com/office/powerpoint/2010/main" val="1009592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1 Learning Basic Data-analysis Techniques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667266"/>
            <a:ext cx="12192000" cy="6190734"/>
          </a:xfrm>
        </p:spPr>
        <p:txBody>
          <a:bodyPr>
            <a:normAutofit fontScale="92500" lnSpcReduction="10000"/>
          </a:bodyPr>
          <a:lstStyle/>
          <a:p>
            <a:pPr>
              <a:lnSpc>
                <a:spcPct val="150000"/>
              </a:lnSpc>
            </a:pPr>
            <a:r>
              <a:rPr lang="en-US" sz="2400" b="1" dirty="0">
                <a:solidFill>
                  <a:srgbClr val="0432FF"/>
                </a:solidFill>
              </a:rPr>
              <a:t>Analyzing Data with Conditional Formatting</a:t>
            </a:r>
          </a:p>
          <a:p>
            <a:pPr lvl="1">
              <a:lnSpc>
                <a:spcPct val="150000"/>
              </a:lnSpc>
              <a:buFont typeface="Wingdings" pitchFamily="2" charset="2"/>
              <a:buChar char="ü"/>
            </a:pPr>
            <a:r>
              <a:rPr lang="en-US" sz="2000" dirty="0"/>
              <a:t>Highlighting cells that meet some criteria</a:t>
            </a:r>
          </a:p>
          <a:p>
            <a:pPr lvl="1">
              <a:lnSpc>
                <a:spcPct val="150000"/>
              </a:lnSpc>
              <a:buFont typeface="Wingdings" pitchFamily="2" charset="2"/>
              <a:buChar char="ü"/>
            </a:pPr>
            <a:r>
              <a:rPr lang="en-US" sz="2000" dirty="0"/>
              <a:t>Showing pesky duplicate values</a:t>
            </a:r>
          </a:p>
          <a:p>
            <a:pPr lvl="1">
              <a:lnSpc>
                <a:spcPct val="150000"/>
              </a:lnSpc>
              <a:buFont typeface="Wingdings" pitchFamily="2" charset="2"/>
              <a:buChar char="ü"/>
            </a:pPr>
            <a:r>
              <a:rPr lang="en-US" sz="2000" dirty="0"/>
              <a:t>Highlighting the top or bottom values in a range</a:t>
            </a:r>
          </a:p>
          <a:p>
            <a:pPr lvl="1">
              <a:lnSpc>
                <a:spcPct val="150000"/>
              </a:lnSpc>
              <a:buFont typeface="Wingdings" pitchFamily="2" charset="2"/>
              <a:buChar char="ü"/>
            </a:pPr>
            <a:r>
              <a:rPr lang="en-US" sz="2000" dirty="0"/>
              <a:t>Analyzing cell values with data bars</a:t>
            </a:r>
          </a:p>
          <a:p>
            <a:pPr lvl="1">
              <a:lnSpc>
                <a:spcPct val="150000"/>
              </a:lnSpc>
              <a:buFont typeface="Wingdings" pitchFamily="2" charset="2"/>
              <a:buChar char="ü"/>
            </a:pPr>
            <a:r>
              <a:rPr lang="en-US" sz="2000" dirty="0"/>
              <a:t>Analyzing cell values with color scales</a:t>
            </a:r>
          </a:p>
          <a:p>
            <a:pPr lvl="1">
              <a:lnSpc>
                <a:spcPct val="150000"/>
              </a:lnSpc>
              <a:buFont typeface="Wingdings" pitchFamily="2" charset="2"/>
              <a:buChar char="ü"/>
            </a:pPr>
            <a:r>
              <a:rPr lang="en-US" sz="2000" dirty="0"/>
              <a:t>Analyzing cell values with icon sets</a:t>
            </a:r>
          </a:p>
          <a:p>
            <a:pPr>
              <a:lnSpc>
                <a:spcPct val="150000"/>
              </a:lnSpc>
            </a:pPr>
            <a:r>
              <a:rPr lang="en-US" sz="2400" b="1" dirty="0">
                <a:solidFill>
                  <a:srgbClr val="0432FF"/>
                </a:solidFill>
              </a:rPr>
              <a:t>Summarizing Data with Subtotals</a:t>
            </a:r>
          </a:p>
          <a:p>
            <a:pPr>
              <a:lnSpc>
                <a:spcPct val="150000"/>
              </a:lnSpc>
            </a:pPr>
            <a:r>
              <a:rPr lang="en-US" sz="2400" b="1" dirty="0">
                <a:solidFill>
                  <a:srgbClr val="0432FF"/>
                </a:solidFill>
              </a:rPr>
              <a:t>Grouping Related Data</a:t>
            </a:r>
          </a:p>
          <a:p>
            <a:pPr>
              <a:lnSpc>
                <a:spcPct val="150000"/>
              </a:lnSpc>
            </a:pPr>
            <a:r>
              <a:rPr lang="en-US" sz="2400" b="1" dirty="0">
                <a:solidFill>
                  <a:srgbClr val="0432FF"/>
                </a:solidFill>
              </a:rPr>
              <a:t>Consolidating Data from Multiple Worksheets (</a:t>
            </a:r>
            <a:r>
              <a:rPr lang="en-US" sz="1900" b="1" dirty="0">
                <a:solidFill>
                  <a:srgbClr val="00B050"/>
                </a:solidFill>
              </a:rPr>
              <a:t>Combining multiple worksheets into a summary report.</a:t>
            </a:r>
            <a:r>
              <a:rPr lang="en-US" sz="2400" b="1" dirty="0">
                <a:solidFill>
                  <a:srgbClr val="0432FF"/>
                </a:solidFill>
              </a:rPr>
              <a:t>)</a:t>
            </a:r>
          </a:p>
          <a:p>
            <a:pPr lvl="1">
              <a:lnSpc>
                <a:spcPct val="150000"/>
              </a:lnSpc>
              <a:buFont typeface="Wingdings" pitchFamily="2" charset="2"/>
              <a:buChar char="ü"/>
            </a:pPr>
            <a:r>
              <a:rPr lang="en-US" sz="2000" dirty="0"/>
              <a:t>Consolidating by position: </a:t>
            </a:r>
            <a:r>
              <a:rPr lang="en-US" sz="1900" b="1" dirty="0">
                <a:solidFill>
                  <a:srgbClr val="00B050"/>
                </a:solidFill>
              </a:rPr>
              <a:t>Worksheets we’re consolidating have an identical layout.</a:t>
            </a:r>
          </a:p>
          <a:p>
            <a:pPr lvl="1">
              <a:lnSpc>
                <a:spcPct val="150000"/>
              </a:lnSpc>
              <a:buFont typeface="Wingdings" pitchFamily="2" charset="2"/>
              <a:buChar char="ü"/>
            </a:pPr>
            <a:r>
              <a:rPr lang="en-US" sz="2000" dirty="0"/>
              <a:t>Consolidating by category: </a:t>
            </a:r>
            <a:r>
              <a:rPr lang="en-US" sz="1900" b="1" dirty="0">
                <a:solidFill>
                  <a:srgbClr val="00B050"/>
                </a:solidFill>
              </a:rPr>
              <a:t>Worksheets we’re consolidating have different layouts but common labels.</a:t>
            </a:r>
          </a:p>
        </p:txBody>
      </p:sp>
    </p:spTree>
    <p:extLst>
      <p:ext uri="{BB962C8B-B14F-4D97-AF65-F5344CB8AC3E}">
        <p14:creationId xmlns:p14="http://schemas.microsoft.com/office/powerpoint/2010/main" val="3042239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2 Working with Data-Analysis Tools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667266"/>
            <a:ext cx="12192000" cy="6190734"/>
          </a:xfrm>
        </p:spPr>
        <p:txBody>
          <a:bodyPr>
            <a:normAutofit/>
          </a:bodyPr>
          <a:lstStyle/>
          <a:p>
            <a:pPr>
              <a:lnSpc>
                <a:spcPct val="100000"/>
              </a:lnSpc>
            </a:pPr>
            <a:r>
              <a:rPr lang="en-US" sz="1800" b="1" dirty="0">
                <a:solidFill>
                  <a:srgbClr val="0432FF"/>
                </a:solidFill>
              </a:rPr>
              <a:t>Analyzing Data with Goal Seek</a:t>
            </a:r>
          </a:p>
          <a:p>
            <a:pPr lvl="1">
              <a:lnSpc>
                <a:spcPct val="100000"/>
              </a:lnSpc>
              <a:buFont typeface="Wingdings" pitchFamily="2" charset="2"/>
              <a:buChar char="ü"/>
            </a:pPr>
            <a:r>
              <a:rPr lang="en-US" sz="1600" dirty="0">
                <a:solidFill>
                  <a:srgbClr val="FF0000"/>
                </a:solidFill>
              </a:rPr>
              <a:t>Goal seek: </a:t>
            </a:r>
            <a:r>
              <a:rPr lang="en-US" sz="1600" dirty="0"/>
              <a:t>trying dozens of possibilities to get closer and closer to a solution.</a:t>
            </a:r>
          </a:p>
          <a:p>
            <a:pPr lvl="1">
              <a:lnSpc>
                <a:spcPct val="100000"/>
              </a:lnSpc>
              <a:buFont typeface="Wingdings" pitchFamily="2" charset="2"/>
              <a:buChar char="ü"/>
            </a:pPr>
            <a:r>
              <a:rPr lang="en-US" sz="1600" dirty="0">
                <a:solidFill>
                  <a:srgbClr val="FF0000"/>
                </a:solidFill>
              </a:rPr>
              <a:t>Future value calculation:   </a:t>
            </a:r>
            <a:r>
              <a:rPr lang="en-US" sz="1600" dirty="0"/>
              <a:t>calculates the future value of an investment given an </a:t>
            </a:r>
            <a:r>
              <a:rPr lang="en-US" sz="1600" dirty="0">
                <a:solidFill>
                  <a:srgbClr val="0432FF"/>
                </a:solidFill>
              </a:rPr>
              <a:t>interest rate</a:t>
            </a:r>
            <a:r>
              <a:rPr lang="en-US" sz="1600" dirty="0"/>
              <a:t>, </a:t>
            </a:r>
            <a:r>
              <a:rPr lang="en-US" sz="1600" dirty="0">
                <a:solidFill>
                  <a:srgbClr val="0432FF"/>
                </a:solidFill>
              </a:rPr>
              <a:t>term</a:t>
            </a:r>
            <a:r>
              <a:rPr lang="en-US" sz="1600" dirty="0"/>
              <a:t>, and</a:t>
            </a:r>
            <a:r>
              <a:rPr lang="en-US" sz="1600" dirty="0">
                <a:solidFill>
                  <a:srgbClr val="0432FF"/>
                </a:solidFill>
              </a:rPr>
              <a:t> regular deposit.</a:t>
            </a:r>
            <a:endParaRPr lang="en-US" sz="1800" b="1" dirty="0">
              <a:solidFill>
                <a:srgbClr val="0432FF"/>
              </a:solidFill>
            </a:endParaRPr>
          </a:p>
          <a:p>
            <a:pPr>
              <a:lnSpc>
                <a:spcPct val="100000"/>
              </a:lnSpc>
            </a:pPr>
            <a:r>
              <a:rPr lang="en-US" sz="1800" b="1" dirty="0">
                <a:solidFill>
                  <a:srgbClr val="0432FF"/>
                </a:solidFill>
              </a:rPr>
              <a:t>Working with Data Tables</a:t>
            </a:r>
          </a:p>
          <a:p>
            <a:pPr lvl="1">
              <a:lnSpc>
                <a:spcPct val="100000"/>
              </a:lnSpc>
              <a:buFont typeface="Wingdings" pitchFamily="2" charset="2"/>
              <a:buChar char="ü"/>
            </a:pPr>
            <a:r>
              <a:rPr lang="en-US" sz="1600" b="1" dirty="0">
                <a:solidFill>
                  <a:srgbClr val="FF0000"/>
                </a:solidFill>
              </a:rPr>
              <a:t>Data table </a:t>
            </a:r>
            <a:r>
              <a:rPr lang="en-US" sz="1600" dirty="0"/>
              <a:t>is </a:t>
            </a:r>
            <a:r>
              <a:rPr lang="en-US" sz="1600" b="1" dirty="0">
                <a:solidFill>
                  <a:srgbClr val="0432FF"/>
                </a:solidFill>
              </a:rPr>
              <a:t>special range </a:t>
            </a:r>
            <a:r>
              <a:rPr lang="en-US" sz="1600" dirty="0"/>
              <a:t>that excel uses to </a:t>
            </a:r>
            <a:r>
              <a:rPr lang="en-US" sz="1600" b="1" dirty="0">
                <a:solidFill>
                  <a:srgbClr val="0432FF"/>
                </a:solidFill>
              </a:rPr>
              <a:t>calculate multiple solutions to a formula</a:t>
            </a:r>
            <a:r>
              <a:rPr lang="en-US" sz="1600" dirty="0"/>
              <a:t>.</a:t>
            </a:r>
          </a:p>
          <a:p>
            <a:pPr lvl="1">
              <a:lnSpc>
                <a:spcPct val="100000"/>
              </a:lnSpc>
              <a:buFont typeface="Wingdings" pitchFamily="2" charset="2"/>
              <a:buChar char="ü"/>
            </a:pPr>
            <a:r>
              <a:rPr lang="en-US" sz="1600" dirty="0">
                <a:solidFill>
                  <a:srgbClr val="FF0000"/>
                </a:solidFill>
              </a:rPr>
              <a:t>One-input data table</a:t>
            </a:r>
            <a:r>
              <a:rPr lang="en-US" sz="1600" dirty="0"/>
              <a:t>:  vary only one of the formula’s input cells.</a:t>
            </a:r>
          </a:p>
          <a:p>
            <a:pPr lvl="1">
              <a:lnSpc>
                <a:spcPct val="100000"/>
              </a:lnSpc>
              <a:buFont typeface="Wingdings" pitchFamily="2" charset="2"/>
              <a:buChar char="ü"/>
            </a:pPr>
            <a:r>
              <a:rPr lang="en-US" sz="1600" dirty="0">
                <a:solidFill>
                  <a:srgbClr val="FF0000"/>
                </a:solidFill>
              </a:rPr>
              <a:t>Two-input data table</a:t>
            </a:r>
            <a:r>
              <a:rPr lang="en-US" sz="1600" dirty="0"/>
              <a:t>: vary two formula inputs at the same time. </a:t>
            </a:r>
          </a:p>
          <a:p>
            <a:pPr lvl="1">
              <a:lnSpc>
                <a:spcPct val="100000"/>
              </a:lnSpc>
              <a:buFont typeface="Wingdings" pitchFamily="2" charset="2"/>
              <a:buChar char="ü"/>
            </a:pPr>
            <a:r>
              <a:rPr lang="en-US" sz="1600" dirty="0"/>
              <a:t>Skipping data tables when calculating workbooks: </a:t>
            </a:r>
            <a:r>
              <a:rPr lang="en-US" sz="1600" dirty="0">
                <a:solidFill>
                  <a:srgbClr val="00B050"/>
                </a:solidFill>
              </a:rPr>
              <a:t>Formulas ➮ Calculation Options ➮ Automatic Except for Data Tables</a:t>
            </a:r>
            <a:endParaRPr lang="en-US" sz="1600" dirty="0"/>
          </a:p>
          <a:p>
            <a:pPr>
              <a:lnSpc>
                <a:spcPct val="100000"/>
              </a:lnSpc>
            </a:pPr>
            <a:r>
              <a:rPr lang="en-US" sz="1800" b="1" dirty="0">
                <a:solidFill>
                  <a:srgbClr val="0432FF"/>
                </a:solidFill>
              </a:rPr>
              <a:t>Analyzing Data with Scenarios</a:t>
            </a:r>
          </a:p>
          <a:p>
            <a:pPr lvl="1">
              <a:lnSpc>
                <a:spcPct val="100000"/>
              </a:lnSpc>
              <a:buFont typeface="Wingdings" pitchFamily="2" charset="2"/>
              <a:buChar char="ü"/>
            </a:pPr>
            <a:r>
              <a:rPr lang="en-US" sz="1600" b="1" dirty="0">
                <a:solidFill>
                  <a:srgbClr val="FF0000"/>
                </a:solidFill>
              </a:rPr>
              <a:t>Scenario:</a:t>
            </a:r>
            <a:r>
              <a:rPr lang="en-US" sz="1600" dirty="0"/>
              <a:t> coherent sets of input values (three or more input values at a time)</a:t>
            </a:r>
          </a:p>
          <a:p>
            <a:pPr>
              <a:lnSpc>
                <a:spcPct val="100000"/>
              </a:lnSpc>
            </a:pPr>
            <a:r>
              <a:rPr lang="en-US" sz="1800" b="1" dirty="0">
                <a:solidFill>
                  <a:srgbClr val="0432FF"/>
                </a:solidFill>
              </a:rPr>
              <a:t>Optimizing Data with Solver</a:t>
            </a:r>
          </a:p>
          <a:p>
            <a:pPr lvl="1">
              <a:lnSpc>
                <a:spcPct val="100000"/>
              </a:lnSpc>
              <a:buFont typeface="Wingdings" pitchFamily="2" charset="2"/>
              <a:buChar char="ü"/>
            </a:pPr>
            <a:r>
              <a:rPr lang="en-US" sz="1600" dirty="0"/>
              <a:t>When should use solver? </a:t>
            </a:r>
            <a:r>
              <a:rPr lang="en-US" sz="1600" b="1" dirty="0">
                <a:solidFill>
                  <a:srgbClr val="0432FF"/>
                </a:solidFill>
              </a:rPr>
              <a:t>Find the optimized parameter for your equation.</a:t>
            </a:r>
          </a:p>
          <a:p>
            <a:pPr lvl="2">
              <a:lnSpc>
                <a:spcPct val="100000"/>
              </a:lnSpc>
              <a:buFont typeface="Wingdings" pitchFamily="2" charset="2"/>
              <a:buChar char="§"/>
            </a:pPr>
            <a:r>
              <a:rPr lang="en-US" sz="1400" dirty="0">
                <a:solidFill>
                  <a:srgbClr val="0432FF"/>
                </a:solidFill>
              </a:rPr>
              <a:t>break-even analysis, maximized profits, minimize cost, etc.</a:t>
            </a:r>
          </a:p>
          <a:p>
            <a:pPr lvl="1">
              <a:lnSpc>
                <a:spcPct val="100000"/>
              </a:lnSpc>
              <a:buFont typeface="Wingdings" pitchFamily="2" charset="2"/>
              <a:buChar char="ü"/>
            </a:pPr>
            <a:r>
              <a:rPr lang="en-US" sz="1600" dirty="0"/>
              <a:t>Save a solver solution as a scenario</a:t>
            </a:r>
          </a:p>
          <a:p>
            <a:pPr lvl="1">
              <a:lnSpc>
                <a:spcPct val="100000"/>
              </a:lnSpc>
              <a:buFont typeface="Wingdings" pitchFamily="2" charset="2"/>
              <a:buChar char="ü"/>
            </a:pPr>
            <a:r>
              <a:rPr lang="en-US" sz="1600" dirty="0"/>
              <a:t>Advantages of solver</a:t>
            </a:r>
          </a:p>
          <a:p>
            <a:pPr lvl="2">
              <a:lnSpc>
                <a:spcPct val="100000"/>
              </a:lnSpc>
              <a:buFont typeface="Wingdings" pitchFamily="2" charset="2"/>
              <a:buChar char="§"/>
            </a:pPr>
            <a:r>
              <a:rPr lang="en-US" sz="1400" dirty="0"/>
              <a:t>Solver enables you to </a:t>
            </a:r>
            <a:r>
              <a:rPr lang="en-US" sz="1400" dirty="0">
                <a:solidFill>
                  <a:srgbClr val="0432FF"/>
                </a:solidFill>
              </a:rPr>
              <a:t>specify multiple adjustable cells</a:t>
            </a:r>
            <a:r>
              <a:rPr lang="en-US" sz="1400" dirty="0"/>
              <a:t>.</a:t>
            </a:r>
          </a:p>
          <a:p>
            <a:pPr lvl="2">
              <a:lnSpc>
                <a:spcPct val="100000"/>
              </a:lnSpc>
              <a:buFont typeface="Wingdings" pitchFamily="2" charset="2"/>
              <a:buChar char="§"/>
            </a:pPr>
            <a:r>
              <a:rPr lang="en-US" sz="1400" dirty="0"/>
              <a:t>Solver enables you to </a:t>
            </a:r>
            <a:r>
              <a:rPr lang="en-US" sz="1400" dirty="0">
                <a:solidFill>
                  <a:srgbClr val="0432FF"/>
                </a:solidFill>
              </a:rPr>
              <a:t>set up constraints </a:t>
            </a:r>
            <a:r>
              <a:rPr lang="en-US" sz="1400" dirty="0"/>
              <a:t>on the adjustable cells.</a:t>
            </a:r>
          </a:p>
          <a:p>
            <a:pPr lvl="2">
              <a:lnSpc>
                <a:spcPct val="100000"/>
              </a:lnSpc>
              <a:buFont typeface="Wingdings" pitchFamily="2" charset="2"/>
              <a:buChar char="§"/>
            </a:pPr>
            <a:r>
              <a:rPr lang="en-US" sz="1400" dirty="0"/>
              <a:t>Solver seeks not only a desired results but also the</a:t>
            </a:r>
            <a:r>
              <a:rPr lang="en-US" sz="1400" dirty="0">
                <a:solidFill>
                  <a:srgbClr val="0432FF"/>
                </a:solidFill>
              </a:rPr>
              <a:t> optimal one</a:t>
            </a:r>
            <a:r>
              <a:rPr lang="en-US" sz="1400" dirty="0"/>
              <a:t>.</a:t>
            </a:r>
          </a:p>
          <a:p>
            <a:pPr lvl="2">
              <a:lnSpc>
                <a:spcPct val="100000"/>
              </a:lnSpc>
              <a:buFont typeface="Wingdings" pitchFamily="2" charset="2"/>
              <a:buChar char="§"/>
            </a:pPr>
            <a:r>
              <a:rPr lang="en-US" sz="1400" dirty="0"/>
              <a:t>Solver can </a:t>
            </a:r>
            <a:r>
              <a:rPr lang="en-US" sz="1400" dirty="0">
                <a:solidFill>
                  <a:srgbClr val="0432FF"/>
                </a:solidFill>
              </a:rPr>
              <a:t>generate multiple solutions</a:t>
            </a:r>
            <a:r>
              <a:rPr lang="en-US" sz="1400" dirty="0"/>
              <a:t>.</a:t>
            </a:r>
          </a:p>
        </p:txBody>
      </p:sp>
    </p:spTree>
    <p:extLst>
      <p:ext uri="{BB962C8B-B14F-4D97-AF65-F5344CB8AC3E}">
        <p14:creationId xmlns:p14="http://schemas.microsoft.com/office/powerpoint/2010/main" val="9240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3 Introducing Excel Tables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667266"/>
            <a:ext cx="12192000" cy="1507523"/>
          </a:xfrm>
        </p:spPr>
        <p:txBody>
          <a:bodyPr>
            <a:normAutofit/>
          </a:bodyPr>
          <a:lstStyle/>
          <a:p>
            <a:pPr>
              <a:lnSpc>
                <a:spcPct val="100000"/>
              </a:lnSpc>
            </a:pPr>
            <a:r>
              <a:rPr lang="en-US" sz="1800" b="1" dirty="0">
                <a:solidFill>
                  <a:srgbClr val="0432FF"/>
                </a:solidFill>
              </a:rPr>
              <a:t>Range ⬄ Table</a:t>
            </a:r>
          </a:p>
          <a:p>
            <a:pPr lvl="1">
              <a:lnSpc>
                <a:spcPct val="100000"/>
              </a:lnSpc>
              <a:buFont typeface="Wingdings" pitchFamily="2" charset="2"/>
              <a:buChar char="ü"/>
            </a:pPr>
            <a:r>
              <a:rPr lang="en-US" sz="1600" dirty="0">
                <a:solidFill>
                  <a:srgbClr val="00B050"/>
                </a:solidFill>
              </a:rPr>
              <a:t>Choose </a:t>
            </a:r>
            <a:r>
              <a:rPr lang="en-US" sz="1600" dirty="0">
                <a:solidFill>
                  <a:srgbClr val="FF0000"/>
                </a:solidFill>
              </a:rPr>
              <a:t>Range</a:t>
            </a:r>
            <a:r>
              <a:rPr lang="en-US" sz="1600" dirty="0">
                <a:solidFill>
                  <a:srgbClr val="00B050"/>
                </a:solidFill>
              </a:rPr>
              <a:t> ➮ Insert ➮</a:t>
            </a:r>
            <a:r>
              <a:rPr lang="en-US" sz="1600" dirty="0">
                <a:solidFill>
                  <a:srgbClr val="FF0000"/>
                </a:solidFill>
              </a:rPr>
              <a:t> Tables </a:t>
            </a:r>
            <a:r>
              <a:rPr lang="en-US" sz="1600" dirty="0">
                <a:solidFill>
                  <a:srgbClr val="00B050"/>
                </a:solidFill>
              </a:rPr>
              <a:t> (</a:t>
            </a:r>
            <a:r>
              <a:rPr lang="en-US" sz="1600" dirty="0"/>
              <a:t>or </a:t>
            </a:r>
            <a:r>
              <a:rPr lang="en-US" sz="1600" dirty="0">
                <a:solidFill>
                  <a:srgbClr val="00B050"/>
                </a:solidFill>
              </a:rPr>
              <a:t>Command + T)</a:t>
            </a:r>
          </a:p>
          <a:p>
            <a:pPr lvl="1">
              <a:lnSpc>
                <a:spcPct val="100000"/>
              </a:lnSpc>
              <a:buFont typeface="Wingdings" pitchFamily="2" charset="2"/>
              <a:buChar char="ü"/>
            </a:pPr>
            <a:r>
              <a:rPr lang="en-US" sz="1600" dirty="0">
                <a:solidFill>
                  <a:srgbClr val="00B050"/>
                </a:solidFill>
              </a:rPr>
              <a:t>Choose any cell of </a:t>
            </a:r>
            <a:r>
              <a:rPr lang="en-US" sz="1600" dirty="0">
                <a:solidFill>
                  <a:srgbClr val="FF0000"/>
                </a:solidFill>
              </a:rPr>
              <a:t>Table</a:t>
            </a:r>
            <a:r>
              <a:rPr lang="en-US" sz="1600" dirty="0">
                <a:solidFill>
                  <a:srgbClr val="00B050"/>
                </a:solidFill>
              </a:rPr>
              <a:t> ➮ Data ➮ Table Tool ➮ Convert to </a:t>
            </a:r>
            <a:r>
              <a:rPr lang="en-US" sz="1600" dirty="0">
                <a:solidFill>
                  <a:srgbClr val="FF0000"/>
                </a:solidFill>
              </a:rPr>
              <a:t>Range</a:t>
            </a:r>
            <a:r>
              <a:rPr lang="en-US" sz="1600" dirty="0">
                <a:solidFill>
                  <a:srgbClr val="00B050"/>
                </a:solidFill>
              </a:rPr>
              <a:t> </a:t>
            </a:r>
          </a:p>
          <a:p>
            <a:pPr>
              <a:lnSpc>
                <a:spcPct val="100000"/>
              </a:lnSpc>
            </a:pPr>
            <a:r>
              <a:rPr lang="en-US" sz="1800" b="1" dirty="0">
                <a:solidFill>
                  <a:srgbClr val="0432FF"/>
                </a:solidFill>
              </a:rPr>
              <a:t>Advanced Filters</a:t>
            </a:r>
          </a:p>
        </p:txBody>
      </p:sp>
      <p:sp>
        <p:nvSpPr>
          <p:cNvPr id="4" name="Title 1">
            <a:extLst>
              <a:ext uri="{FF2B5EF4-FFF2-40B4-BE49-F238E27FC236}">
                <a16:creationId xmlns:a16="http://schemas.microsoft.com/office/drawing/2014/main" id="{9F755ABD-B28D-EB4D-98BD-4E718CD59098}"/>
              </a:ext>
            </a:extLst>
          </p:cNvPr>
          <p:cNvSpPr txBox="1">
            <a:spLocks/>
          </p:cNvSpPr>
          <p:nvPr/>
        </p:nvSpPr>
        <p:spPr>
          <a:xfrm>
            <a:off x="0" y="2526679"/>
            <a:ext cx="12192000" cy="649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FF0000"/>
                </a:solidFill>
                <a:latin typeface="+mn-lt"/>
              </a:rPr>
              <a:t>Chapter 4 Grabbing Data from External Sources</a:t>
            </a:r>
          </a:p>
        </p:txBody>
      </p:sp>
      <p:sp>
        <p:nvSpPr>
          <p:cNvPr id="5" name="Content Placeholder 2">
            <a:extLst>
              <a:ext uri="{FF2B5EF4-FFF2-40B4-BE49-F238E27FC236}">
                <a16:creationId xmlns:a16="http://schemas.microsoft.com/office/drawing/2014/main" id="{46D69507-713B-9B40-8803-B8536647D345}"/>
              </a:ext>
            </a:extLst>
          </p:cNvPr>
          <p:cNvSpPr txBox="1">
            <a:spLocks/>
          </p:cNvSpPr>
          <p:nvPr/>
        </p:nvSpPr>
        <p:spPr>
          <a:xfrm>
            <a:off x="0" y="3175689"/>
            <a:ext cx="12192000" cy="3682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b="1" dirty="0">
                <a:solidFill>
                  <a:srgbClr val="0432FF"/>
                </a:solidFill>
              </a:rPr>
              <a:t>Import data from</a:t>
            </a:r>
          </a:p>
          <a:p>
            <a:pPr lvl="1">
              <a:lnSpc>
                <a:spcPct val="100000"/>
              </a:lnSpc>
              <a:buFont typeface="Wingdings" pitchFamily="2" charset="2"/>
              <a:buChar char="ü"/>
            </a:pPr>
            <a:r>
              <a:rPr lang="en-US" sz="1600" dirty="0"/>
              <a:t>Word table</a:t>
            </a:r>
          </a:p>
          <a:p>
            <a:pPr lvl="1">
              <a:lnSpc>
                <a:spcPct val="100000"/>
              </a:lnSpc>
              <a:buFont typeface="Wingdings" pitchFamily="2" charset="2"/>
              <a:buChar char="ü"/>
            </a:pPr>
            <a:r>
              <a:rPr lang="en-US" sz="1600" dirty="0"/>
              <a:t>Text file</a:t>
            </a:r>
          </a:p>
          <a:p>
            <a:pPr lvl="1">
              <a:lnSpc>
                <a:spcPct val="100000"/>
              </a:lnSpc>
              <a:buFont typeface="Wingdings" pitchFamily="2" charset="2"/>
              <a:buChar char="ü"/>
            </a:pPr>
            <a:r>
              <a:rPr lang="en-US" sz="1600" dirty="0"/>
              <a:t>Web page</a:t>
            </a:r>
          </a:p>
          <a:p>
            <a:pPr lvl="1">
              <a:lnSpc>
                <a:spcPct val="100000"/>
              </a:lnSpc>
              <a:buFont typeface="Wingdings" pitchFamily="2" charset="2"/>
              <a:buChar char="ü"/>
            </a:pPr>
            <a:r>
              <a:rPr lang="en-US" sz="1600" dirty="0"/>
              <a:t>XML file</a:t>
            </a:r>
          </a:p>
          <a:p>
            <a:pPr lvl="1">
              <a:lnSpc>
                <a:spcPct val="100000"/>
              </a:lnSpc>
              <a:buFont typeface="Wingdings" pitchFamily="2" charset="2"/>
              <a:buChar char="ü"/>
            </a:pPr>
            <a:r>
              <a:rPr lang="en-US" sz="1600" dirty="0"/>
              <a:t>External Databases</a:t>
            </a:r>
          </a:p>
          <a:p>
            <a:pPr lvl="1">
              <a:lnSpc>
                <a:spcPct val="100000"/>
              </a:lnSpc>
              <a:buFont typeface="Wingdings" pitchFamily="2" charset="2"/>
              <a:buChar char="ü"/>
            </a:pPr>
            <a:endParaRPr lang="en-US" sz="1600" dirty="0"/>
          </a:p>
        </p:txBody>
      </p:sp>
    </p:spTree>
    <p:extLst>
      <p:ext uri="{BB962C8B-B14F-4D97-AF65-F5344CB8AC3E}">
        <p14:creationId xmlns:p14="http://schemas.microsoft.com/office/powerpoint/2010/main" val="691318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4473146" cy="649010"/>
          </a:xfrm>
        </p:spPr>
        <p:txBody>
          <a:bodyPr>
            <a:normAutofit/>
          </a:bodyPr>
          <a:lstStyle/>
          <a:p>
            <a:r>
              <a:rPr lang="en-US" sz="3200" b="1" dirty="0">
                <a:solidFill>
                  <a:srgbClr val="FF0000"/>
                </a:solidFill>
                <a:latin typeface="+mn-lt"/>
              </a:rPr>
              <a:t>Chapter 5 Cleaning Data</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531341"/>
            <a:ext cx="12192000" cy="6858000"/>
          </a:xfrm>
        </p:spPr>
        <p:txBody>
          <a:bodyPr>
            <a:normAutofit lnSpcReduction="10000"/>
          </a:bodyPr>
          <a:lstStyle/>
          <a:p>
            <a:pPr lvl="1">
              <a:lnSpc>
                <a:spcPct val="100000"/>
              </a:lnSpc>
              <a:buFont typeface="Wingdings" pitchFamily="2" charset="2"/>
              <a:buChar char="ü"/>
            </a:pPr>
            <a:r>
              <a:rPr lang="en-US" sz="1600" b="1" dirty="0">
                <a:solidFill>
                  <a:srgbClr val="0432FF"/>
                </a:solidFill>
              </a:rPr>
              <a:t>CLEAN(</a:t>
            </a:r>
            <a:r>
              <a:rPr lang="en-US" sz="1600" dirty="0"/>
              <a:t>[text]</a:t>
            </a:r>
            <a:r>
              <a:rPr lang="en-US" sz="1600" b="1" dirty="0">
                <a:solidFill>
                  <a:srgbClr val="0432FF"/>
                </a:solidFill>
              </a:rPr>
              <a:t>):</a:t>
            </a:r>
            <a:r>
              <a:rPr lang="en-US" sz="1600" b="1" dirty="0">
                <a:solidFill>
                  <a:srgbClr val="FF40FF"/>
                </a:solidFill>
              </a:rPr>
              <a:t> remove nonprintable characters</a:t>
            </a:r>
          </a:p>
          <a:p>
            <a:pPr lvl="1">
              <a:lnSpc>
                <a:spcPct val="100000"/>
              </a:lnSpc>
              <a:buFont typeface="Wingdings" pitchFamily="2" charset="2"/>
              <a:buChar char="ü"/>
            </a:pPr>
            <a:r>
              <a:rPr lang="en-US" sz="1600" b="1" dirty="0">
                <a:solidFill>
                  <a:srgbClr val="0432FF"/>
                </a:solidFill>
                <a:highlight>
                  <a:srgbClr val="FFFF00"/>
                </a:highlight>
              </a:rPr>
              <a:t>TRIM</a:t>
            </a:r>
            <a:r>
              <a:rPr lang="en-US" sz="1600" b="1" dirty="0">
                <a:solidFill>
                  <a:srgbClr val="0432FF"/>
                </a:solidFill>
              </a:rPr>
              <a:t>(</a:t>
            </a:r>
            <a:r>
              <a:rPr lang="en-US" sz="1600" dirty="0"/>
              <a:t>[text]</a:t>
            </a:r>
            <a:r>
              <a:rPr lang="en-US" sz="1600" b="1" dirty="0">
                <a:solidFill>
                  <a:srgbClr val="0432FF"/>
                </a:solidFill>
              </a:rPr>
              <a:t>): </a:t>
            </a:r>
            <a:r>
              <a:rPr lang="en-US" sz="1600" b="1" dirty="0">
                <a:solidFill>
                  <a:srgbClr val="FF40FF"/>
                </a:solidFill>
              </a:rPr>
              <a:t>remove extra spaces, line feeds, carriage returns and tabs from a string</a:t>
            </a:r>
          </a:p>
          <a:p>
            <a:pPr lvl="1">
              <a:lnSpc>
                <a:spcPct val="100000"/>
              </a:lnSpc>
              <a:buFont typeface="Wingdings" pitchFamily="2" charset="2"/>
              <a:buChar char="ü"/>
            </a:pPr>
            <a:endParaRPr lang="en-US" sz="800" b="1" dirty="0">
              <a:solidFill>
                <a:srgbClr val="FF40FF"/>
              </a:solidFill>
            </a:endParaRPr>
          </a:p>
          <a:p>
            <a:pPr lvl="1">
              <a:lnSpc>
                <a:spcPct val="100000"/>
              </a:lnSpc>
              <a:buFont typeface="Wingdings" pitchFamily="2" charset="2"/>
              <a:buChar char="ü"/>
            </a:pPr>
            <a:r>
              <a:rPr lang="en-US" sz="1600" b="1" dirty="0">
                <a:solidFill>
                  <a:srgbClr val="0432FF"/>
                </a:solidFill>
              </a:rPr>
              <a:t>CONCAT(</a:t>
            </a:r>
            <a:r>
              <a:rPr lang="en-US" sz="1600" dirty="0"/>
              <a:t>[text], [text]…</a:t>
            </a:r>
            <a:r>
              <a:rPr lang="en-US" sz="1600" b="1" dirty="0">
                <a:solidFill>
                  <a:srgbClr val="0432FF"/>
                </a:solidFill>
              </a:rPr>
              <a:t>): </a:t>
            </a:r>
            <a:r>
              <a:rPr lang="en-US" sz="1600" b="1" dirty="0">
                <a:solidFill>
                  <a:srgbClr val="FF40FF"/>
                </a:solidFill>
              </a:rPr>
              <a:t>join two or more chunks of text into a single string</a:t>
            </a:r>
          </a:p>
          <a:p>
            <a:pPr lvl="1">
              <a:lnSpc>
                <a:spcPct val="100000"/>
              </a:lnSpc>
              <a:buFont typeface="Wingdings" pitchFamily="2" charset="2"/>
              <a:buChar char="ü"/>
            </a:pPr>
            <a:r>
              <a:rPr lang="en-US" sz="1600" b="1" dirty="0">
                <a:solidFill>
                  <a:srgbClr val="0432FF"/>
                </a:solidFill>
              </a:rPr>
              <a:t>TEXTJOIN(</a:t>
            </a:r>
            <a:r>
              <a:rPr lang="en-US" sz="1600" dirty="0"/>
              <a:t>[delimiter],[ignore_empty],[text1]…</a:t>
            </a:r>
            <a:r>
              <a:rPr lang="en-US" sz="1600" b="1" dirty="0">
                <a:solidFill>
                  <a:srgbClr val="0432FF"/>
                </a:solidFill>
              </a:rPr>
              <a:t>): </a:t>
            </a:r>
            <a:r>
              <a:rPr lang="en-US" sz="1600" b="1" dirty="0">
                <a:solidFill>
                  <a:srgbClr val="FF40FF"/>
                </a:solidFill>
              </a:rPr>
              <a:t>combine two or more string into s single string </a:t>
            </a:r>
            <a:r>
              <a:rPr lang="en-US" sz="1600" b="1" dirty="0"/>
              <a:t>with the specified delimiter</a:t>
            </a:r>
          </a:p>
          <a:p>
            <a:pPr lvl="1">
              <a:lnSpc>
                <a:spcPct val="100000"/>
              </a:lnSpc>
              <a:buFont typeface="Wingdings" pitchFamily="2" charset="2"/>
              <a:buChar char="ü"/>
            </a:pPr>
            <a:endParaRPr lang="en-US" sz="800" b="1" dirty="0">
              <a:solidFill>
                <a:srgbClr val="FF40FF"/>
              </a:solidFill>
            </a:endParaRPr>
          </a:p>
          <a:p>
            <a:pPr lvl="1">
              <a:lnSpc>
                <a:spcPct val="100000"/>
              </a:lnSpc>
              <a:buFont typeface="Wingdings" pitchFamily="2" charset="2"/>
              <a:buChar char="ü"/>
            </a:pPr>
            <a:r>
              <a:rPr lang="en-US" sz="1600" b="1" dirty="0">
                <a:solidFill>
                  <a:srgbClr val="0432FF"/>
                </a:solidFill>
              </a:rPr>
              <a:t>EXACT</a:t>
            </a:r>
            <a:r>
              <a:rPr lang="en-US" sz="1800" b="1" dirty="0">
                <a:solidFill>
                  <a:srgbClr val="0432FF"/>
                </a:solidFill>
              </a:rPr>
              <a:t>(</a:t>
            </a:r>
            <a:r>
              <a:rPr lang="en-US" sz="1600" dirty="0">
                <a:solidFill>
                  <a:prstClr val="black"/>
                </a:solidFill>
              </a:rPr>
              <a:t>[text], [text]</a:t>
            </a:r>
            <a:r>
              <a:rPr lang="en-US" sz="1800" b="1" dirty="0">
                <a:solidFill>
                  <a:srgbClr val="0432FF"/>
                </a:solidFill>
              </a:rPr>
              <a:t>): </a:t>
            </a:r>
            <a:r>
              <a:rPr lang="en-US" sz="1600" b="1" dirty="0">
                <a:solidFill>
                  <a:srgbClr val="FF40FF"/>
                </a:solidFill>
              </a:rPr>
              <a:t>compare two strings</a:t>
            </a:r>
          </a:p>
          <a:p>
            <a:pPr lvl="1">
              <a:lnSpc>
                <a:spcPct val="100000"/>
              </a:lnSpc>
              <a:buFont typeface="Wingdings" pitchFamily="2" charset="2"/>
              <a:buChar char="ü"/>
            </a:pPr>
            <a:r>
              <a:rPr lang="en-US" sz="1600" b="1" dirty="0">
                <a:solidFill>
                  <a:srgbClr val="0432FF"/>
                </a:solidFill>
              </a:rPr>
              <a:t>LEN(</a:t>
            </a:r>
            <a:r>
              <a:rPr lang="en-US" sz="1600" dirty="0"/>
              <a:t>[text]</a:t>
            </a:r>
            <a:r>
              <a:rPr lang="en-US" sz="1600" b="1" dirty="0">
                <a:solidFill>
                  <a:srgbClr val="0432FF"/>
                </a:solidFill>
              </a:rPr>
              <a:t>): </a:t>
            </a:r>
            <a:r>
              <a:rPr lang="en-US" sz="1600" b="1" dirty="0">
                <a:solidFill>
                  <a:srgbClr val="FF40FF"/>
                </a:solidFill>
              </a:rPr>
              <a:t>count the number of characters in a string</a:t>
            </a:r>
          </a:p>
          <a:p>
            <a:pPr lvl="1">
              <a:lnSpc>
                <a:spcPct val="100000"/>
              </a:lnSpc>
              <a:buFont typeface="Wingdings" pitchFamily="2" charset="2"/>
              <a:buChar char="ü"/>
            </a:pPr>
            <a:endParaRPr lang="en-US" sz="800" b="1" dirty="0">
              <a:solidFill>
                <a:srgbClr val="FF40FF"/>
              </a:solidFill>
            </a:endParaRPr>
          </a:p>
          <a:p>
            <a:pPr lvl="1">
              <a:lnSpc>
                <a:spcPct val="100000"/>
              </a:lnSpc>
              <a:buFont typeface="Wingdings" pitchFamily="2" charset="2"/>
              <a:buChar char="ü"/>
            </a:pPr>
            <a:r>
              <a:rPr lang="en-US" sz="1600" b="1" dirty="0">
                <a:solidFill>
                  <a:srgbClr val="0432FF"/>
                </a:solidFill>
              </a:rPr>
              <a:t>FIND(</a:t>
            </a:r>
            <a:r>
              <a:rPr lang="en-US" sz="1600" dirty="0"/>
              <a:t>[find_text],[within_text],[start_num]</a:t>
            </a:r>
            <a:r>
              <a:rPr lang="en-US" sz="1600" b="1" dirty="0">
                <a:solidFill>
                  <a:srgbClr val="0432FF"/>
                </a:solidFill>
              </a:rPr>
              <a:t>): </a:t>
            </a:r>
            <a:r>
              <a:rPr lang="en-US" sz="1600" b="1" dirty="0">
                <a:solidFill>
                  <a:srgbClr val="FF40FF"/>
                </a:solidFill>
              </a:rPr>
              <a:t>find the starting character position of one string</a:t>
            </a:r>
          </a:p>
          <a:p>
            <a:pPr lvl="1">
              <a:lnSpc>
                <a:spcPct val="100000"/>
              </a:lnSpc>
              <a:buFont typeface="Wingdings" pitchFamily="2" charset="2"/>
              <a:buChar char="ü"/>
            </a:pPr>
            <a:r>
              <a:rPr lang="en-US" sz="1600" b="1" dirty="0">
                <a:solidFill>
                  <a:srgbClr val="0432FF"/>
                </a:solidFill>
              </a:rPr>
              <a:t>SEARCH(</a:t>
            </a:r>
            <a:r>
              <a:rPr lang="en-US" sz="1600" dirty="0"/>
              <a:t>[find_text],[within_text],[start_num]</a:t>
            </a:r>
            <a:r>
              <a:rPr lang="en-US" sz="1600" b="1" dirty="0">
                <a:solidFill>
                  <a:srgbClr val="0432FF"/>
                </a:solidFill>
              </a:rPr>
              <a:t>): </a:t>
            </a:r>
            <a:r>
              <a:rPr lang="en-US" sz="1600" b="1" dirty="0">
                <a:solidFill>
                  <a:srgbClr val="FF40FF"/>
                </a:solidFill>
              </a:rPr>
              <a:t>return the starting position of a specified string within a string</a:t>
            </a:r>
          </a:p>
          <a:p>
            <a:pPr lvl="1">
              <a:lnSpc>
                <a:spcPct val="100000"/>
              </a:lnSpc>
              <a:buFont typeface="Wingdings" pitchFamily="2" charset="2"/>
              <a:buChar char="ü"/>
            </a:pPr>
            <a:endParaRPr lang="en-US" sz="800" b="1" dirty="0">
              <a:solidFill>
                <a:srgbClr val="FF40FF"/>
              </a:solidFill>
            </a:endParaRPr>
          </a:p>
          <a:p>
            <a:pPr lvl="1">
              <a:lnSpc>
                <a:spcPct val="100000"/>
              </a:lnSpc>
              <a:buFont typeface="Wingdings" pitchFamily="2" charset="2"/>
              <a:buChar char="ü"/>
            </a:pPr>
            <a:r>
              <a:rPr lang="en-US" sz="1600" b="1" dirty="0">
                <a:solidFill>
                  <a:srgbClr val="0432FF"/>
                </a:solidFill>
              </a:rPr>
              <a:t>LEFT(</a:t>
            </a:r>
            <a:r>
              <a:rPr lang="en-US" sz="1600" dirty="0"/>
              <a:t>[text],[num_chars]</a:t>
            </a:r>
            <a:r>
              <a:rPr lang="en-US" sz="1600" b="1" dirty="0">
                <a:solidFill>
                  <a:srgbClr val="0432FF"/>
                </a:solidFill>
              </a:rPr>
              <a:t>): </a:t>
            </a:r>
            <a:r>
              <a:rPr lang="en-US" sz="1600" b="1" dirty="0">
                <a:solidFill>
                  <a:srgbClr val="FF40FF"/>
                </a:solidFill>
              </a:rPr>
              <a:t>return a specified number of </a:t>
            </a:r>
            <a:r>
              <a:rPr lang="en-US" sz="1600" b="1" dirty="0"/>
              <a:t>characters</a:t>
            </a:r>
            <a:r>
              <a:rPr lang="en-US" sz="1600" b="1" dirty="0">
                <a:solidFill>
                  <a:srgbClr val="FF40FF"/>
                </a:solidFill>
              </a:rPr>
              <a:t> from the left end of a string</a:t>
            </a:r>
          </a:p>
          <a:p>
            <a:pPr lvl="1">
              <a:lnSpc>
                <a:spcPct val="100000"/>
              </a:lnSpc>
              <a:buFont typeface="Wingdings" pitchFamily="2" charset="2"/>
              <a:buChar char="ü"/>
            </a:pPr>
            <a:r>
              <a:rPr lang="en-US" sz="1600" b="1" dirty="0">
                <a:solidFill>
                  <a:srgbClr val="0432FF"/>
                </a:solidFill>
              </a:rPr>
              <a:t>RIGHT(</a:t>
            </a:r>
            <a:r>
              <a:rPr lang="en-US" sz="1600" dirty="0"/>
              <a:t>[text],[num_chars]</a:t>
            </a:r>
            <a:r>
              <a:rPr lang="en-US" sz="1600" b="1" dirty="0">
                <a:solidFill>
                  <a:srgbClr val="0432FF"/>
                </a:solidFill>
              </a:rPr>
              <a:t>): </a:t>
            </a:r>
            <a:r>
              <a:rPr lang="en-US" sz="1600" b="1" dirty="0">
                <a:solidFill>
                  <a:srgbClr val="FF40FF"/>
                </a:solidFill>
              </a:rPr>
              <a:t>return a specified number of </a:t>
            </a:r>
            <a:r>
              <a:rPr lang="en-US" sz="1600" b="1" dirty="0"/>
              <a:t>characters</a:t>
            </a:r>
            <a:r>
              <a:rPr lang="en-US" sz="1600" b="1" dirty="0">
                <a:solidFill>
                  <a:srgbClr val="FF40FF"/>
                </a:solidFill>
              </a:rPr>
              <a:t> from the end of a string</a:t>
            </a:r>
          </a:p>
          <a:p>
            <a:pPr lvl="1">
              <a:lnSpc>
                <a:spcPct val="100000"/>
              </a:lnSpc>
              <a:buFont typeface="Wingdings" pitchFamily="2" charset="2"/>
              <a:buChar char="ü"/>
            </a:pPr>
            <a:r>
              <a:rPr lang="en-US" sz="1600" b="1" dirty="0">
                <a:solidFill>
                  <a:srgbClr val="0432FF"/>
                </a:solidFill>
              </a:rPr>
              <a:t>MID(</a:t>
            </a:r>
            <a:r>
              <a:rPr lang="en-US" sz="1600" dirty="0"/>
              <a:t>[text],[start_num],[num_chars]</a:t>
            </a:r>
            <a:r>
              <a:rPr lang="en-US" sz="1600" b="1" dirty="0">
                <a:solidFill>
                  <a:srgbClr val="0432FF"/>
                </a:solidFill>
              </a:rPr>
              <a:t>): </a:t>
            </a:r>
            <a:r>
              <a:rPr lang="en-US" sz="1600" b="1" dirty="0">
                <a:solidFill>
                  <a:srgbClr val="FF40FF"/>
                </a:solidFill>
              </a:rPr>
              <a:t>return a </a:t>
            </a:r>
            <a:r>
              <a:rPr lang="en-US" sz="1600" b="1" dirty="0"/>
              <a:t>chunk of text </a:t>
            </a:r>
            <a:r>
              <a:rPr lang="en-US" sz="1600" b="1" dirty="0">
                <a:solidFill>
                  <a:srgbClr val="FF40FF"/>
                </a:solidFill>
              </a:rPr>
              <a:t>from inside of a string</a:t>
            </a:r>
          </a:p>
          <a:p>
            <a:pPr lvl="1">
              <a:lnSpc>
                <a:spcPct val="100000"/>
              </a:lnSpc>
              <a:buFont typeface="Wingdings" pitchFamily="2" charset="2"/>
              <a:buChar char="ü"/>
            </a:pPr>
            <a:endParaRPr lang="en-US" sz="800" b="1" dirty="0">
              <a:solidFill>
                <a:srgbClr val="FF40FF"/>
              </a:solidFill>
            </a:endParaRPr>
          </a:p>
          <a:p>
            <a:pPr lvl="1">
              <a:lnSpc>
                <a:spcPct val="100000"/>
              </a:lnSpc>
              <a:buFont typeface="Wingdings" pitchFamily="2" charset="2"/>
              <a:buChar char="ü"/>
            </a:pPr>
            <a:r>
              <a:rPr lang="en-US" sz="1600" b="1" dirty="0">
                <a:solidFill>
                  <a:srgbClr val="0432FF"/>
                </a:solidFill>
              </a:rPr>
              <a:t>LOWER(</a:t>
            </a:r>
            <a:r>
              <a:rPr lang="en-US" sz="1600" dirty="0"/>
              <a:t>[text]</a:t>
            </a:r>
            <a:r>
              <a:rPr lang="en-US" sz="1600" b="1" dirty="0">
                <a:solidFill>
                  <a:srgbClr val="0432FF"/>
                </a:solidFill>
              </a:rPr>
              <a:t>): </a:t>
            </a:r>
            <a:r>
              <a:rPr lang="en-US" sz="1600" b="1" dirty="0">
                <a:solidFill>
                  <a:srgbClr val="FF40FF"/>
                </a:solidFill>
              </a:rPr>
              <a:t>return all-lowercase version of a string</a:t>
            </a:r>
          </a:p>
          <a:p>
            <a:pPr lvl="1">
              <a:lnSpc>
                <a:spcPct val="100000"/>
              </a:lnSpc>
              <a:buFont typeface="Wingdings" pitchFamily="2" charset="2"/>
              <a:buChar char="ü"/>
            </a:pPr>
            <a:r>
              <a:rPr lang="en-US" sz="1600" b="1" dirty="0">
                <a:solidFill>
                  <a:srgbClr val="0432FF"/>
                </a:solidFill>
              </a:rPr>
              <a:t>UPPER(</a:t>
            </a:r>
            <a:r>
              <a:rPr lang="en-US" sz="1600" dirty="0"/>
              <a:t>[text]</a:t>
            </a:r>
            <a:r>
              <a:rPr lang="en-US" sz="1600" b="1" dirty="0">
                <a:solidFill>
                  <a:srgbClr val="0432FF"/>
                </a:solidFill>
              </a:rPr>
              <a:t>): </a:t>
            </a:r>
            <a:r>
              <a:rPr lang="en-US" sz="1600" b="1" dirty="0">
                <a:solidFill>
                  <a:srgbClr val="FF40FF"/>
                </a:solidFill>
              </a:rPr>
              <a:t>return all-uppercase version of a string</a:t>
            </a:r>
          </a:p>
          <a:p>
            <a:pPr lvl="1">
              <a:lnSpc>
                <a:spcPct val="100000"/>
              </a:lnSpc>
              <a:buFont typeface="Wingdings" pitchFamily="2" charset="2"/>
              <a:buChar char="ü"/>
            </a:pPr>
            <a:r>
              <a:rPr lang="en-US" sz="1600" b="1" dirty="0">
                <a:solidFill>
                  <a:srgbClr val="0432FF"/>
                </a:solidFill>
              </a:rPr>
              <a:t>PROPER(</a:t>
            </a:r>
            <a:r>
              <a:rPr lang="en-US" sz="1600" dirty="0"/>
              <a:t>[text]</a:t>
            </a:r>
            <a:r>
              <a:rPr lang="en-US" sz="1600" b="1" dirty="0">
                <a:solidFill>
                  <a:srgbClr val="0432FF"/>
                </a:solidFill>
              </a:rPr>
              <a:t>)</a:t>
            </a:r>
            <a:r>
              <a:rPr lang="en-US" sz="1600" b="1" dirty="0">
                <a:solidFill>
                  <a:srgbClr val="FF40FF"/>
                </a:solidFill>
              </a:rPr>
              <a:t>: capitalize the first letter of every word in a string</a:t>
            </a:r>
          </a:p>
          <a:p>
            <a:pPr lvl="1">
              <a:lnSpc>
                <a:spcPct val="100000"/>
              </a:lnSpc>
              <a:buFont typeface="Wingdings" pitchFamily="2" charset="2"/>
              <a:buChar char="ü"/>
            </a:pPr>
            <a:endParaRPr lang="en-US" sz="800" b="1" dirty="0">
              <a:solidFill>
                <a:srgbClr val="FF40FF"/>
              </a:solidFill>
            </a:endParaRPr>
          </a:p>
          <a:p>
            <a:pPr lvl="1">
              <a:lnSpc>
                <a:spcPct val="100000"/>
              </a:lnSpc>
              <a:buFont typeface="Wingdings" pitchFamily="2" charset="2"/>
              <a:buChar char="ü"/>
            </a:pPr>
            <a:r>
              <a:rPr lang="en-US" sz="1600" b="1" dirty="0">
                <a:solidFill>
                  <a:srgbClr val="0432FF"/>
                </a:solidFill>
                <a:highlight>
                  <a:srgbClr val="FFFF00"/>
                </a:highlight>
              </a:rPr>
              <a:t>NUMBERVALUE</a:t>
            </a:r>
            <a:r>
              <a:rPr lang="en-US" sz="1600" b="1" dirty="0">
                <a:solidFill>
                  <a:srgbClr val="0432FF"/>
                </a:solidFill>
              </a:rPr>
              <a:t>(</a:t>
            </a:r>
            <a:r>
              <a:rPr lang="en-US" sz="1600" dirty="0"/>
              <a:t>[text],[decimal_separator],[group_separator]</a:t>
            </a:r>
            <a:r>
              <a:rPr lang="en-US" sz="1600" b="1" dirty="0">
                <a:solidFill>
                  <a:srgbClr val="0432FF"/>
                </a:solidFill>
              </a:rPr>
              <a:t>): </a:t>
            </a:r>
            <a:r>
              <a:rPr lang="en-US" sz="1600" b="1" dirty="0">
                <a:solidFill>
                  <a:srgbClr val="FF40FF"/>
                </a:solidFill>
              </a:rPr>
              <a:t>convert digits formatted as a string to a </a:t>
            </a:r>
            <a:r>
              <a:rPr lang="en-US" sz="1600" b="1" dirty="0"/>
              <a:t>true numeric value</a:t>
            </a:r>
          </a:p>
          <a:p>
            <a:pPr lvl="1">
              <a:lnSpc>
                <a:spcPct val="100000"/>
              </a:lnSpc>
              <a:buFont typeface="Wingdings" pitchFamily="2" charset="2"/>
              <a:buChar char="ü"/>
            </a:pPr>
            <a:r>
              <a:rPr lang="en-US" sz="1600" b="1" dirty="0">
                <a:solidFill>
                  <a:srgbClr val="0432FF"/>
                </a:solidFill>
              </a:rPr>
              <a:t>VALUE(</a:t>
            </a:r>
            <a:r>
              <a:rPr lang="en-US" sz="1600" dirty="0"/>
              <a:t>[text]</a:t>
            </a:r>
            <a:r>
              <a:rPr lang="en-US" sz="1600" b="1" dirty="0">
                <a:solidFill>
                  <a:srgbClr val="0432FF"/>
                </a:solidFill>
              </a:rPr>
              <a:t>): </a:t>
            </a:r>
            <a:r>
              <a:rPr lang="en-US" sz="1600" b="1" dirty="0">
                <a:solidFill>
                  <a:srgbClr val="FF40FF"/>
                </a:solidFill>
              </a:rPr>
              <a:t>converts a string that looks like a numeric value to an </a:t>
            </a:r>
            <a:r>
              <a:rPr lang="en-US" sz="1600" b="1" dirty="0"/>
              <a:t>actual number</a:t>
            </a:r>
          </a:p>
          <a:p>
            <a:pPr lvl="1">
              <a:lnSpc>
                <a:spcPct val="100000"/>
              </a:lnSpc>
              <a:buFont typeface="Wingdings" pitchFamily="2" charset="2"/>
              <a:buChar char="ü"/>
            </a:pPr>
            <a:endParaRPr lang="en-US" sz="800" b="1" dirty="0">
              <a:solidFill>
                <a:srgbClr val="0432FF"/>
              </a:solidFill>
            </a:endParaRPr>
          </a:p>
          <a:p>
            <a:pPr lvl="1">
              <a:lnSpc>
                <a:spcPct val="100000"/>
              </a:lnSpc>
              <a:buFont typeface="Wingdings" pitchFamily="2" charset="2"/>
              <a:buChar char="ü"/>
            </a:pPr>
            <a:r>
              <a:rPr lang="en-US" sz="1600" b="1" dirty="0">
                <a:solidFill>
                  <a:srgbClr val="0432FF"/>
                </a:solidFill>
              </a:rPr>
              <a:t>REPLACE (</a:t>
            </a:r>
            <a:r>
              <a:rPr lang="en-US" sz="1600" dirty="0"/>
              <a:t>[old_text],[start_num],[num_chars],[new_text]</a:t>
            </a:r>
            <a:r>
              <a:rPr lang="en-US" sz="1600" b="1" dirty="0">
                <a:solidFill>
                  <a:srgbClr val="0432FF"/>
                </a:solidFill>
              </a:rPr>
              <a:t>): </a:t>
            </a:r>
            <a:r>
              <a:rPr lang="en-US" sz="1600" b="1" dirty="0">
                <a:solidFill>
                  <a:srgbClr val="FF40FF"/>
                </a:solidFill>
              </a:rPr>
              <a:t>replace a portion of a string with new text</a:t>
            </a:r>
          </a:p>
          <a:p>
            <a:pPr lvl="1">
              <a:lnSpc>
                <a:spcPct val="100000"/>
              </a:lnSpc>
              <a:buFont typeface="Wingdings" pitchFamily="2" charset="2"/>
              <a:buChar char="ü"/>
            </a:pPr>
            <a:r>
              <a:rPr lang="en-US" sz="1600" b="1" dirty="0">
                <a:solidFill>
                  <a:srgbClr val="0432FF"/>
                </a:solidFill>
                <a:highlight>
                  <a:srgbClr val="FFFF00"/>
                </a:highlight>
              </a:rPr>
              <a:t>SUBSTITUTE</a:t>
            </a:r>
            <a:r>
              <a:rPr lang="en-US" sz="1600" b="1" dirty="0">
                <a:solidFill>
                  <a:srgbClr val="0432FF"/>
                </a:solidFill>
              </a:rPr>
              <a:t>(</a:t>
            </a:r>
            <a:r>
              <a:rPr lang="en-US" sz="1600" dirty="0"/>
              <a:t>[text],[old_text],[new_text],[instance_num]</a:t>
            </a:r>
            <a:r>
              <a:rPr lang="en-US" sz="1600" b="1" dirty="0">
                <a:solidFill>
                  <a:srgbClr val="0432FF"/>
                </a:solidFill>
              </a:rPr>
              <a:t>): </a:t>
            </a:r>
            <a:r>
              <a:rPr lang="en-US" sz="1600" b="1" dirty="0">
                <a:solidFill>
                  <a:srgbClr val="FF40FF"/>
                </a:solidFill>
              </a:rPr>
              <a:t>replace occurrences of text in a string</a:t>
            </a:r>
          </a:p>
        </p:txBody>
      </p:sp>
      <p:sp>
        <p:nvSpPr>
          <p:cNvPr id="4" name="Rectangle 3">
            <a:extLst>
              <a:ext uri="{FF2B5EF4-FFF2-40B4-BE49-F238E27FC236}">
                <a16:creationId xmlns:a16="http://schemas.microsoft.com/office/drawing/2014/main" id="{A6D2CF01-4FBC-F848-BFF1-246EEE1D1AC8}"/>
              </a:ext>
            </a:extLst>
          </p:cNvPr>
          <p:cNvSpPr/>
          <p:nvPr/>
        </p:nvSpPr>
        <p:spPr>
          <a:xfrm>
            <a:off x="5929511" y="162009"/>
            <a:ext cx="4806124" cy="369332"/>
          </a:xfrm>
          <a:prstGeom prst="rect">
            <a:avLst/>
          </a:prstGeom>
        </p:spPr>
        <p:txBody>
          <a:bodyPr wrap="none">
            <a:spAutoFit/>
          </a:bodyPr>
          <a:lstStyle/>
          <a:p>
            <a:r>
              <a:rPr lang="en-US" b="1" dirty="0">
                <a:solidFill>
                  <a:srgbClr val="002060"/>
                </a:solidFill>
              </a:rPr>
              <a:t>Data: disorganized, inconsistent, inaccurate, etc. </a:t>
            </a:r>
          </a:p>
        </p:txBody>
      </p:sp>
    </p:spTree>
    <p:extLst>
      <p:ext uri="{BB962C8B-B14F-4D97-AF65-F5344CB8AC3E}">
        <p14:creationId xmlns:p14="http://schemas.microsoft.com/office/powerpoint/2010/main" val="76640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6 Analyzing Table Data with Function</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0" y="913445"/>
            <a:ext cx="5914137" cy="4386648"/>
          </a:xfrm>
        </p:spPr>
        <p:txBody>
          <a:bodyPr>
            <a:normAutofit/>
          </a:bodyPr>
          <a:lstStyle/>
          <a:p>
            <a:pPr>
              <a:lnSpc>
                <a:spcPct val="150000"/>
              </a:lnSpc>
            </a:pPr>
            <a:r>
              <a:rPr lang="en-US" sz="1800" b="1" dirty="0">
                <a:solidFill>
                  <a:srgbClr val="0432FF"/>
                </a:solidFill>
              </a:rPr>
              <a:t>Database functions: special set functions especially for the </a:t>
            </a:r>
            <a:r>
              <a:rPr lang="en-US" sz="1800" b="1" u="sng" dirty="0">
                <a:solidFill>
                  <a:srgbClr val="FF0000"/>
                </a:solidFill>
              </a:rPr>
              <a:t>statistical analysis  </a:t>
            </a:r>
          </a:p>
          <a:p>
            <a:pPr lvl="1">
              <a:lnSpc>
                <a:spcPct val="150000"/>
              </a:lnSpc>
              <a:buFont typeface="Wingdings" pitchFamily="2" charset="2"/>
              <a:buChar char="ü"/>
            </a:pPr>
            <a:r>
              <a:rPr lang="en-US" sz="1600" b="1" dirty="0">
                <a:solidFill>
                  <a:srgbClr val="0432FF"/>
                </a:solidFill>
              </a:rPr>
              <a:t>DGET(</a:t>
            </a:r>
            <a:r>
              <a:rPr lang="en-US" sz="1600" dirty="0"/>
              <a:t>[database],[field],[criteria]</a:t>
            </a:r>
            <a:r>
              <a:rPr lang="en-US" sz="1600" b="1" dirty="0">
                <a:solidFill>
                  <a:srgbClr val="0432FF"/>
                </a:solidFill>
              </a:rPr>
              <a:t>)</a:t>
            </a:r>
            <a:endParaRPr lang="en-US" sz="1600" b="1" dirty="0">
              <a:solidFill>
                <a:srgbClr val="7030A0"/>
              </a:solidFill>
            </a:endParaRPr>
          </a:p>
          <a:p>
            <a:pPr lvl="1">
              <a:lnSpc>
                <a:spcPct val="150000"/>
              </a:lnSpc>
              <a:buFont typeface="Wingdings" pitchFamily="2" charset="2"/>
              <a:buChar char="ü"/>
            </a:pPr>
            <a:r>
              <a:rPr lang="en-US" sz="1600" b="1" dirty="0">
                <a:solidFill>
                  <a:srgbClr val="0432FF"/>
                </a:solidFill>
              </a:rPr>
              <a:t>DSUM(</a:t>
            </a:r>
            <a:r>
              <a:rPr lang="en-US" sz="1600" dirty="0"/>
              <a:t>[database],[field],[criteria]</a:t>
            </a:r>
            <a:r>
              <a:rPr lang="en-US" sz="1600" b="1" dirty="0">
                <a:solidFill>
                  <a:srgbClr val="0432FF"/>
                </a:solidFill>
              </a:rPr>
              <a:t>)</a:t>
            </a:r>
            <a:endParaRPr lang="en-US" sz="1600" b="1" dirty="0"/>
          </a:p>
          <a:p>
            <a:pPr lvl="1">
              <a:lnSpc>
                <a:spcPct val="150000"/>
              </a:lnSpc>
              <a:buFont typeface="Wingdings" pitchFamily="2" charset="2"/>
              <a:buChar char="ü"/>
            </a:pPr>
            <a:r>
              <a:rPr lang="en-US" sz="1600" b="1" dirty="0">
                <a:solidFill>
                  <a:srgbClr val="0432FF"/>
                </a:solidFill>
              </a:rPr>
              <a:t>DCOUNT(</a:t>
            </a:r>
            <a:r>
              <a:rPr lang="en-US" sz="1600" dirty="0"/>
              <a:t>[database],[field],[criteria]</a:t>
            </a:r>
            <a:r>
              <a:rPr lang="en-US" sz="1600" b="1" dirty="0">
                <a:solidFill>
                  <a:srgbClr val="0432FF"/>
                </a:solidFill>
              </a:rPr>
              <a:t>)</a:t>
            </a:r>
          </a:p>
          <a:p>
            <a:pPr lvl="1">
              <a:lnSpc>
                <a:spcPct val="150000"/>
              </a:lnSpc>
              <a:buFont typeface="Wingdings" pitchFamily="2" charset="2"/>
              <a:buChar char="ü"/>
            </a:pPr>
            <a:r>
              <a:rPr lang="en-US" sz="1600" b="1" dirty="0">
                <a:solidFill>
                  <a:srgbClr val="0432FF"/>
                </a:solidFill>
              </a:rPr>
              <a:t>DAVERAGE(</a:t>
            </a:r>
            <a:r>
              <a:rPr lang="en-US" sz="1600" dirty="0"/>
              <a:t>[database],[field],[criteria]</a:t>
            </a:r>
            <a:r>
              <a:rPr lang="en-US" sz="1600" b="1" dirty="0">
                <a:solidFill>
                  <a:srgbClr val="0432FF"/>
                </a:solidFill>
              </a:rPr>
              <a:t>)</a:t>
            </a:r>
          </a:p>
          <a:p>
            <a:pPr lvl="1">
              <a:lnSpc>
                <a:spcPct val="150000"/>
              </a:lnSpc>
              <a:buFont typeface="Wingdings" pitchFamily="2" charset="2"/>
              <a:buChar char="ü"/>
            </a:pPr>
            <a:r>
              <a:rPr lang="en-US" sz="1600" b="1" dirty="0">
                <a:solidFill>
                  <a:srgbClr val="0432FF"/>
                </a:solidFill>
              </a:rPr>
              <a:t>DMAX/DMIN(</a:t>
            </a:r>
            <a:r>
              <a:rPr lang="en-US" sz="1600" dirty="0"/>
              <a:t>[database],[field],[criteria]</a:t>
            </a:r>
            <a:r>
              <a:rPr lang="en-US" sz="1600" b="1" dirty="0">
                <a:solidFill>
                  <a:srgbClr val="0432FF"/>
                </a:solidFill>
              </a:rPr>
              <a:t>)</a:t>
            </a:r>
          </a:p>
          <a:p>
            <a:pPr lvl="1">
              <a:lnSpc>
                <a:spcPct val="150000"/>
              </a:lnSpc>
              <a:buFont typeface="Wingdings" pitchFamily="2" charset="2"/>
              <a:buChar char="ü"/>
            </a:pPr>
            <a:r>
              <a:rPr lang="en-US" sz="1600" b="1" dirty="0">
                <a:solidFill>
                  <a:srgbClr val="0432FF"/>
                </a:solidFill>
              </a:rPr>
              <a:t>DPRODUCT(</a:t>
            </a:r>
            <a:r>
              <a:rPr lang="en-US" sz="1600" dirty="0"/>
              <a:t>[database],[field],[criteria]</a:t>
            </a:r>
            <a:r>
              <a:rPr lang="en-US" sz="1600" b="1" dirty="0">
                <a:solidFill>
                  <a:srgbClr val="0432FF"/>
                </a:solidFill>
              </a:rPr>
              <a:t>)</a:t>
            </a:r>
          </a:p>
          <a:p>
            <a:pPr lvl="1">
              <a:lnSpc>
                <a:spcPct val="150000"/>
              </a:lnSpc>
              <a:buFont typeface="Wingdings" pitchFamily="2" charset="2"/>
              <a:buChar char="ü"/>
            </a:pPr>
            <a:r>
              <a:rPr lang="en-US" sz="1600" b="1" dirty="0">
                <a:solidFill>
                  <a:srgbClr val="0432FF"/>
                </a:solidFill>
              </a:rPr>
              <a:t>DSTDEV(</a:t>
            </a:r>
            <a:r>
              <a:rPr lang="en-US" sz="1600" dirty="0"/>
              <a:t>[database],[field],[criteria]</a:t>
            </a:r>
            <a:r>
              <a:rPr lang="en-US" sz="1600" b="1" dirty="0">
                <a:solidFill>
                  <a:srgbClr val="0432FF"/>
                </a:solidFill>
              </a:rPr>
              <a:t>)</a:t>
            </a:r>
          </a:p>
          <a:p>
            <a:pPr lvl="1">
              <a:lnSpc>
                <a:spcPct val="150000"/>
              </a:lnSpc>
              <a:buFont typeface="Wingdings" pitchFamily="2" charset="2"/>
              <a:buChar char="ü"/>
            </a:pPr>
            <a:r>
              <a:rPr lang="en-US" sz="1600" b="1" dirty="0">
                <a:solidFill>
                  <a:srgbClr val="0432FF"/>
                </a:solidFill>
              </a:rPr>
              <a:t>DVAR(</a:t>
            </a:r>
            <a:r>
              <a:rPr lang="en-US" sz="1600" dirty="0"/>
              <a:t>[database],[field],[criteria]</a:t>
            </a:r>
            <a:r>
              <a:rPr lang="en-US" sz="1600" b="1" dirty="0">
                <a:solidFill>
                  <a:srgbClr val="0432FF"/>
                </a:solidFill>
              </a:rPr>
              <a:t>)</a:t>
            </a:r>
          </a:p>
        </p:txBody>
      </p:sp>
      <p:sp>
        <p:nvSpPr>
          <p:cNvPr id="4" name="Rectangle 3">
            <a:extLst>
              <a:ext uri="{FF2B5EF4-FFF2-40B4-BE49-F238E27FC236}">
                <a16:creationId xmlns:a16="http://schemas.microsoft.com/office/drawing/2014/main" id="{6DC6947D-8129-1D4B-880F-463F498D8C22}"/>
              </a:ext>
            </a:extLst>
          </p:cNvPr>
          <p:cNvSpPr/>
          <p:nvPr/>
        </p:nvSpPr>
        <p:spPr>
          <a:xfrm>
            <a:off x="5914137" y="1474724"/>
            <a:ext cx="6096000" cy="2957861"/>
          </a:xfrm>
          <a:prstGeom prst="rect">
            <a:avLst/>
          </a:prstGeom>
        </p:spPr>
        <p:txBody>
          <a:bodyPr>
            <a:spAutoFit/>
          </a:bodyPr>
          <a:lstStyle/>
          <a:p>
            <a:pPr>
              <a:lnSpc>
                <a:spcPct val="150000"/>
              </a:lnSpc>
            </a:pPr>
            <a:r>
              <a:rPr lang="en-US" b="1" dirty="0">
                <a:solidFill>
                  <a:srgbClr val="FF40FF"/>
                </a:solidFill>
              </a:rPr>
              <a:t>returns the sum/count/average…. of values from a set of records that match criteria. </a:t>
            </a:r>
          </a:p>
          <a:p>
            <a:pPr marL="285750" indent="-285750">
              <a:lnSpc>
                <a:spcPct val="150000"/>
              </a:lnSpc>
              <a:buFont typeface="Wingdings" pitchFamily="2" charset="2"/>
              <a:buChar char="Ø"/>
            </a:pPr>
            <a:r>
              <a:rPr lang="en-US" b="1" dirty="0">
                <a:solidFill>
                  <a:srgbClr val="00B050"/>
                </a:solidFill>
              </a:rPr>
              <a:t>database : </a:t>
            </a:r>
            <a:r>
              <a:rPr lang="en-US" dirty="0"/>
              <a:t>The range of cells that make up the table you want to work with, it </a:t>
            </a:r>
            <a:r>
              <a:rPr lang="en-US" b="1" u="sng" dirty="0">
                <a:solidFill>
                  <a:srgbClr val="0432FF"/>
                </a:solidFill>
              </a:rPr>
              <a:t>includes headers</a:t>
            </a:r>
            <a:r>
              <a:rPr lang="en-US" dirty="0"/>
              <a:t>. </a:t>
            </a:r>
          </a:p>
          <a:p>
            <a:pPr marL="285750" indent="-285750">
              <a:lnSpc>
                <a:spcPct val="150000"/>
              </a:lnSpc>
              <a:buFont typeface="Wingdings" pitchFamily="2" charset="2"/>
              <a:buChar char="Ø"/>
            </a:pPr>
            <a:r>
              <a:rPr lang="en-US" b="1" dirty="0">
                <a:solidFill>
                  <a:srgbClr val="00B050"/>
                </a:solidFill>
              </a:rPr>
              <a:t>field :</a:t>
            </a:r>
            <a:r>
              <a:rPr lang="en-US" dirty="0">
                <a:solidFill>
                  <a:srgbClr val="00B050"/>
                </a:solidFill>
              </a:rPr>
              <a:t> </a:t>
            </a:r>
            <a:r>
              <a:rPr lang="en-US" dirty="0"/>
              <a:t>A </a:t>
            </a:r>
            <a:r>
              <a:rPr lang="en-US" b="1" u="sng" dirty="0">
                <a:solidFill>
                  <a:srgbClr val="0432FF"/>
                </a:solidFill>
              </a:rPr>
              <a:t>reference to the table column </a:t>
            </a:r>
            <a:r>
              <a:rPr lang="en-US" dirty="0"/>
              <a:t>on which you want to perform the operation.</a:t>
            </a:r>
          </a:p>
          <a:p>
            <a:pPr marL="285750" indent="-285750">
              <a:lnSpc>
                <a:spcPct val="150000"/>
              </a:lnSpc>
              <a:buFont typeface="Wingdings" pitchFamily="2" charset="2"/>
              <a:buChar char="Ø"/>
            </a:pPr>
            <a:r>
              <a:rPr lang="en-US" b="1" dirty="0">
                <a:solidFill>
                  <a:srgbClr val="00B050"/>
                </a:solidFill>
              </a:rPr>
              <a:t>criteria : </a:t>
            </a:r>
            <a:r>
              <a:rPr lang="en-US" dirty="0"/>
              <a:t>Criteria range</a:t>
            </a:r>
            <a:r>
              <a:rPr lang="en-US" b="1" u="sng" dirty="0">
                <a:solidFill>
                  <a:srgbClr val="0432FF"/>
                </a:solidFill>
              </a:rPr>
              <a:t> including headers</a:t>
            </a:r>
            <a:r>
              <a:rPr lang="en-US" b="1" dirty="0"/>
              <a:t>.</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Tree>
    <p:extLst>
      <p:ext uri="{BB962C8B-B14F-4D97-AF65-F5344CB8AC3E}">
        <p14:creationId xmlns:p14="http://schemas.microsoft.com/office/powerpoint/2010/main" val="2913702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7 Creating and Using PivotTables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1" y="712334"/>
            <a:ext cx="12191999" cy="6127409"/>
          </a:xfrm>
        </p:spPr>
        <p:txBody>
          <a:bodyPr>
            <a:normAutofit/>
          </a:bodyPr>
          <a:lstStyle/>
          <a:p>
            <a:pPr>
              <a:lnSpc>
                <a:spcPct val="100000"/>
              </a:lnSpc>
            </a:pPr>
            <a:r>
              <a:rPr lang="en-US" sz="1800" b="1" dirty="0">
                <a:solidFill>
                  <a:srgbClr val="0432FF"/>
                </a:solidFill>
              </a:rPr>
              <a:t>Pivot table </a:t>
            </a:r>
            <a:r>
              <a:rPr lang="en-US" sz="1800" dirty="0"/>
              <a:t>can take records  and summarize them into </a:t>
            </a:r>
            <a:r>
              <a:rPr lang="en-US" sz="1800" b="1" u="sng" dirty="0">
                <a:solidFill>
                  <a:srgbClr val="0432FF"/>
                </a:solidFill>
              </a:rPr>
              <a:t>a compact, comprehensible report.</a:t>
            </a:r>
          </a:p>
          <a:p>
            <a:pPr>
              <a:lnSpc>
                <a:spcPct val="100000"/>
              </a:lnSpc>
            </a:pPr>
            <a:r>
              <a:rPr lang="en-US" sz="1800" b="1" dirty="0">
                <a:solidFill>
                  <a:srgbClr val="0432FF"/>
                </a:solidFill>
              </a:rPr>
              <a:t>PivotTable: </a:t>
            </a:r>
            <a:r>
              <a:rPr lang="en-US" sz="1800" dirty="0"/>
              <a:t>performing three operations</a:t>
            </a:r>
          </a:p>
          <a:p>
            <a:pPr lvl="1">
              <a:lnSpc>
                <a:spcPct val="100000"/>
              </a:lnSpc>
              <a:buFont typeface="Wingdings" pitchFamily="2" charset="2"/>
              <a:buChar char="ü"/>
            </a:pPr>
            <a:r>
              <a:rPr lang="en-US" sz="1600" b="1" dirty="0">
                <a:solidFill>
                  <a:srgbClr val="FF0000"/>
                </a:solidFill>
              </a:rPr>
              <a:t>Grouping</a:t>
            </a:r>
            <a:r>
              <a:rPr lang="en-US" sz="1600" b="1" dirty="0"/>
              <a:t> the data into categories;</a:t>
            </a:r>
          </a:p>
          <a:p>
            <a:pPr lvl="1">
              <a:lnSpc>
                <a:spcPct val="100000"/>
              </a:lnSpc>
              <a:buFont typeface="Wingdings" pitchFamily="2" charset="2"/>
              <a:buChar char="ü"/>
            </a:pPr>
            <a:r>
              <a:rPr lang="en-US" sz="1600" b="1" dirty="0">
                <a:solidFill>
                  <a:srgbClr val="FF0000"/>
                </a:solidFill>
              </a:rPr>
              <a:t>Summarizing</a:t>
            </a:r>
            <a:r>
              <a:rPr lang="en-US" sz="1600" b="1" dirty="0"/>
              <a:t> the data using calculations;</a:t>
            </a:r>
          </a:p>
          <a:p>
            <a:pPr lvl="2">
              <a:lnSpc>
                <a:spcPct val="100000"/>
              </a:lnSpc>
              <a:buFont typeface="Wingdings" pitchFamily="2" charset="2"/>
              <a:buChar char="ü"/>
            </a:pPr>
            <a:r>
              <a:rPr lang="en-US" sz="1400" dirty="0"/>
              <a:t>The default summary calculation for Text values is Count.</a:t>
            </a:r>
            <a:endParaRPr lang="en-US" sz="1200" b="1" dirty="0"/>
          </a:p>
          <a:p>
            <a:pPr lvl="1">
              <a:lnSpc>
                <a:spcPct val="100000"/>
              </a:lnSpc>
              <a:buFont typeface="Wingdings" pitchFamily="2" charset="2"/>
              <a:buChar char="ü"/>
            </a:pPr>
            <a:r>
              <a:rPr lang="en-US" sz="1600" b="1" dirty="0">
                <a:solidFill>
                  <a:srgbClr val="FF0000"/>
                </a:solidFill>
              </a:rPr>
              <a:t>Filtering</a:t>
            </a:r>
            <a:r>
              <a:rPr lang="en-US" sz="1600" b="1" dirty="0"/>
              <a:t> the data to show just the records you want to work with</a:t>
            </a:r>
            <a:endParaRPr lang="en-US" sz="1600" dirty="0"/>
          </a:p>
          <a:p>
            <a:pPr>
              <a:lnSpc>
                <a:spcPct val="100000"/>
              </a:lnSpc>
              <a:buFont typeface="Wingdings" pitchFamily="2" charset="2"/>
              <a:buChar char="ü"/>
            </a:pPr>
            <a:r>
              <a:rPr lang="en-US" sz="2000" dirty="0"/>
              <a:t>Grouping PivotTable Values: </a:t>
            </a:r>
            <a:r>
              <a:rPr lang="en-US" sz="1800" dirty="0">
                <a:solidFill>
                  <a:srgbClr val="002060"/>
                </a:solidFill>
              </a:rPr>
              <a:t>reducing the number of items</a:t>
            </a:r>
            <a:endParaRPr lang="en-US" sz="2000" dirty="0">
              <a:solidFill>
                <a:srgbClr val="002060"/>
              </a:solidFill>
            </a:endParaRPr>
          </a:p>
          <a:p>
            <a:pPr lvl="1">
              <a:lnSpc>
                <a:spcPct val="100000"/>
              </a:lnSpc>
              <a:buFont typeface="Wingdings" pitchFamily="2" charset="2"/>
              <a:buChar char="ü"/>
            </a:pPr>
            <a:r>
              <a:rPr lang="en-US" sz="1600" b="1" u="sng" dirty="0">
                <a:solidFill>
                  <a:srgbClr val="0432FF"/>
                </a:solidFill>
              </a:rPr>
              <a:t>Grouping numeric values</a:t>
            </a:r>
          </a:p>
          <a:p>
            <a:pPr lvl="1">
              <a:lnSpc>
                <a:spcPct val="100000"/>
              </a:lnSpc>
              <a:buFont typeface="Wingdings" pitchFamily="2" charset="2"/>
              <a:buChar char="ü"/>
            </a:pPr>
            <a:r>
              <a:rPr lang="en-US" sz="1600" b="1" u="sng" dirty="0">
                <a:solidFill>
                  <a:srgbClr val="0432FF"/>
                </a:solidFill>
              </a:rPr>
              <a:t>Grouping date and time values</a:t>
            </a:r>
          </a:p>
          <a:p>
            <a:pPr lvl="1">
              <a:lnSpc>
                <a:spcPct val="100000"/>
              </a:lnSpc>
              <a:buFont typeface="Wingdings" pitchFamily="2" charset="2"/>
              <a:buChar char="ü"/>
            </a:pPr>
            <a:r>
              <a:rPr lang="en-US" sz="1600" b="1" u="sng" dirty="0">
                <a:solidFill>
                  <a:srgbClr val="0432FF"/>
                </a:solidFill>
              </a:rPr>
              <a:t>Grouping text values</a:t>
            </a:r>
          </a:p>
          <a:p>
            <a:pPr>
              <a:lnSpc>
                <a:spcPct val="100000"/>
              </a:lnSpc>
              <a:buFont typeface="Wingdings" pitchFamily="2" charset="2"/>
              <a:buChar char="ü"/>
            </a:pPr>
            <a:r>
              <a:rPr lang="en-US" sz="2000" dirty="0"/>
              <a:t>Filtering PivotTable Values</a:t>
            </a:r>
          </a:p>
          <a:p>
            <a:pPr lvl="1">
              <a:lnSpc>
                <a:spcPct val="100000"/>
              </a:lnSpc>
              <a:buFont typeface="Wingdings" pitchFamily="2" charset="2"/>
              <a:buChar char="ü"/>
            </a:pPr>
            <a:r>
              <a:rPr lang="en-US" sz="1600" b="1" u="sng" dirty="0">
                <a:solidFill>
                  <a:srgbClr val="0432FF"/>
                </a:solidFill>
              </a:rPr>
              <a:t>Report filter:</a:t>
            </a:r>
            <a:r>
              <a:rPr lang="en-US" sz="1600" dirty="0"/>
              <a:t> applies to the entire PivotTable</a:t>
            </a:r>
          </a:p>
          <a:p>
            <a:pPr lvl="1">
              <a:lnSpc>
                <a:spcPct val="100000"/>
              </a:lnSpc>
              <a:buFont typeface="Wingdings" pitchFamily="2" charset="2"/>
              <a:buChar char="ü"/>
            </a:pPr>
            <a:r>
              <a:rPr lang="en-US" sz="1600" b="1" u="sng" dirty="0">
                <a:solidFill>
                  <a:srgbClr val="0432FF"/>
                </a:solidFill>
              </a:rPr>
              <a:t>Label filter &amp; Date filter &amp; Value filter: </a:t>
            </a:r>
            <a:r>
              <a:rPr lang="en-US" sz="1600" dirty="0"/>
              <a:t>applies only to the filter field</a:t>
            </a:r>
          </a:p>
          <a:p>
            <a:pPr lvl="2">
              <a:lnSpc>
                <a:spcPct val="100000"/>
              </a:lnSpc>
              <a:buFont typeface="Wingdings" pitchFamily="2" charset="2"/>
              <a:buChar char="ü"/>
            </a:pPr>
            <a:r>
              <a:rPr lang="en-US" sz="1600" dirty="0"/>
              <a:t>Value filter: restrict the values that shown in the value area.</a:t>
            </a:r>
          </a:p>
          <a:p>
            <a:pPr lvl="1">
              <a:lnSpc>
                <a:spcPct val="100000"/>
              </a:lnSpc>
              <a:buFont typeface="Wingdings" pitchFamily="2" charset="2"/>
              <a:buChar char="ü"/>
            </a:pPr>
            <a:r>
              <a:rPr lang="en-US" sz="1600" b="1" u="sng" dirty="0">
                <a:solidFill>
                  <a:srgbClr val="0432FF"/>
                </a:solidFill>
              </a:rPr>
              <a:t>Slicer</a:t>
            </a:r>
          </a:p>
          <a:p>
            <a:pPr lvl="2">
              <a:lnSpc>
                <a:spcPct val="100000"/>
              </a:lnSpc>
              <a:buFont typeface="Wingdings" pitchFamily="2" charset="2"/>
              <a:buChar char="ü"/>
            </a:pPr>
            <a:r>
              <a:rPr lang="en-US" sz="1600" b="1" dirty="0">
                <a:solidFill>
                  <a:srgbClr val="FF0000"/>
                </a:solidFill>
              </a:rPr>
              <a:t>Independent </a:t>
            </a:r>
            <a:r>
              <a:rPr lang="en-US" sz="1600" dirty="0"/>
              <a:t>of any PivotTable. It can be used to filter multiple PivotTables.</a:t>
            </a:r>
          </a:p>
          <a:p>
            <a:pPr lvl="2">
              <a:lnSpc>
                <a:spcPct val="100000"/>
              </a:lnSpc>
              <a:buFont typeface="Wingdings" pitchFamily="2" charset="2"/>
              <a:buChar char="ü"/>
            </a:pPr>
            <a:r>
              <a:rPr lang="en-US" sz="1600" b="1" dirty="0">
                <a:solidFill>
                  <a:srgbClr val="FF0000"/>
                </a:solidFill>
              </a:rPr>
              <a:t>Connect slicer with PivotTable: </a:t>
            </a:r>
            <a:r>
              <a:rPr lang="en-US" sz="1600" dirty="0"/>
              <a:t>Right click ➮ Report Connections ➮ Choose icon of PivotTable ➮ OK</a:t>
            </a: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Tree>
    <p:extLst>
      <p:ext uri="{BB962C8B-B14F-4D97-AF65-F5344CB8AC3E}">
        <p14:creationId xmlns:p14="http://schemas.microsoft.com/office/powerpoint/2010/main" val="4248543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2CEE-19ED-7C4A-A98E-9F27CF54B024}"/>
              </a:ext>
            </a:extLst>
          </p:cNvPr>
          <p:cNvSpPr>
            <a:spLocks noGrp="1"/>
          </p:cNvSpPr>
          <p:nvPr>
            <p:ph type="title"/>
          </p:nvPr>
        </p:nvSpPr>
        <p:spPr>
          <a:xfrm>
            <a:off x="0" y="18256"/>
            <a:ext cx="12192000" cy="649010"/>
          </a:xfrm>
        </p:spPr>
        <p:txBody>
          <a:bodyPr>
            <a:normAutofit/>
          </a:bodyPr>
          <a:lstStyle/>
          <a:p>
            <a:r>
              <a:rPr lang="en-US" sz="3200" b="1" dirty="0">
                <a:solidFill>
                  <a:srgbClr val="FF0000"/>
                </a:solidFill>
                <a:latin typeface="+mn-lt"/>
              </a:rPr>
              <a:t>Chapter 8 Performing PivotTable Calculations</a:t>
            </a:r>
          </a:p>
        </p:txBody>
      </p:sp>
      <p:sp>
        <p:nvSpPr>
          <p:cNvPr id="3" name="Content Placeholder 2">
            <a:extLst>
              <a:ext uri="{FF2B5EF4-FFF2-40B4-BE49-F238E27FC236}">
                <a16:creationId xmlns:a16="http://schemas.microsoft.com/office/drawing/2014/main" id="{DA798BC4-B594-814E-A4E1-8CD104A74B99}"/>
              </a:ext>
            </a:extLst>
          </p:cNvPr>
          <p:cNvSpPr>
            <a:spLocks noGrp="1"/>
          </p:cNvSpPr>
          <p:nvPr>
            <p:ph idx="1"/>
          </p:nvPr>
        </p:nvSpPr>
        <p:spPr>
          <a:xfrm>
            <a:off x="-1" y="712334"/>
            <a:ext cx="12191999" cy="6127409"/>
          </a:xfrm>
        </p:spPr>
        <p:txBody>
          <a:bodyPr>
            <a:normAutofit lnSpcReduction="10000"/>
          </a:bodyPr>
          <a:lstStyle/>
          <a:p>
            <a:pPr marL="400050" indent="-400050">
              <a:lnSpc>
                <a:spcPct val="100000"/>
              </a:lnSpc>
              <a:buFont typeface="+mj-lt"/>
              <a:buAutoNum type="romanUcPeriod"/>
            </a:pPr>
            <a:r>
              <a:rPr lang="en-US" sz="1800" b="1" dirty="0">
                <a:solidFill>
                  <a:srgbClr val="0432FF"/>
                </a:solidFill>
                <a:highlight>
                  <a:srgbClr val="FFFF00"/>
                </a:highlight>
              </a:rPr>
              <a:t>Summary Calculations </a:t>
            </a:r>
            <a:r>
              <a:rPr lang="en-US" sz="1800" b="1" dirty="0">
                <a:solidFill>
                  <a:srgbClr val="FF0000"/>
                </a:solidFill>
                <a:highlight>
                  <a:srgbClr val="FFFF00"/>
                </a:highlight>
              </a:rPr>
              <a:t>apply over an entire field</a:t>
            </a:r>
          </a:p>
          <a:p>
            <a:pPr lvl="1">
              <a:lnSpc>
                <a:spcPct val="100000"/>
              </a:lnSpc>
            </a:pPr>
            <a:r>
              <a:rPr lang="en-US" sz="1400" b="1" u="sng" dirty="0">
                <a:solidFill>
                  <a:srgbClr val="0432FF"/>
                </a:solidFill>
              </a:rPr>
              <a:t>Average, Max, Min, Product, Sum</a:t>
            </a:r>
          </a:p>
          <a:p>
            <a:pPr lvl="1">
              <a:lnSpc>
                <a:spcPct val="100000"/>
              </a:lnSpc>
            </a:pPr>
            <a:r>
              <a:rPr lang="en-US" sz="1400" b="1" u="sng" dirty="0">
                <a:solidFill>
                  <a:srgbClr val="0432FF"/>
                </a:solidFill>
              </a:rPr>
              <a:t>Count:</a:t>
            </a:r>
            <a:r>
              <a:rPr lang="en-US" sz="1400" dirty="0">
                <a:solidFill>
                  <a:srgbClr val="002060"/>
                </a:solidFill>
              </a:rPr>
              <a:t> the total number of cells in the source field</a:t>
            </a:r>
          </a:p>
          <a:p>
            <a:pPr lvl="1">
              <a:lnSpc>
                <a:spcPct val="100000"/>
              </a:lnSpc>
            </a:pPr>
            <a:r>
              <a:rPr lang="en-US" sz="1400" b="1" u="sng" dirty="0">
                <a:solidFill>
                  <a:srgbClr val="0432FF"/>
                </a:solidFill>
              </a:rPr>
              <a:t>Count numbers: </a:t>
            </a:r>
            <a:r>
              <a:rPr lang="en-US" sz="1400" dirty="0">
                <a:solidFill>
                  <a:srgbClr val="002060"/>
                </a:solidFill>
              </a:rPr>
              <a:t>the total number of numeric values in the source field</a:t>
            </a:r>
            <a:endParaRPr lang="en-US" sz="1400" b="1" u="sng" dirty="0">
              <a:solidFill>
                <a:srgbClr val="0432FF"/>
              </a:solidFill>
            </a:endParaRPr>
          </a:p>
          <a:p>
            <a:pPr lvl="1">
              <a:lnSpc>
                <a:spcPct val="100000"/>
              </a:lnSpc>
            </a:pPr>
            <a:r>
              <a:rPr lang="en-US" sz="1400" b="1" u="sng" dirty="0">
                <a:solidFill>
                  <a:srgbClr val="0432FF"/>
                </a:solidFill>
              </a:rPr>
              <a:t>StdDev: </a:t>
            </a:r>
            <a:r>
              <a:rPr lang="en-US" sz="1400" dirty="0">
                <a:solidFill>
                  <a:srgbClr val="002060"/>
                </a:solidFill>
              </a:rPr>
              <a:t>the standard deviation of a population sample </a:t>
            </a:r>
            <a:endParaRPr lang="en-US" sz="1400" b="1" u="sng" dirty="0">
              <a:solidFill>
                <a:srgbClr val="0432FF"/>
              </a:solidFill>
            </a:endParaRPr>
          </a:p>
          <a:p>
            <a:pPr lvl="1">
              <a:lnSpc>
                <a:spcPct val="100000"/>
              </a:lnSpc>
            </a:pPr>
            <a:r>
              <a:rPr lang="en-US" sz="1400" b="1" u="sng" dirty="0">
                <a:solidFill>
                  <a:srgbClr val="0432FF"/>
                </a:solidFill>
              </a:rPr>
              <a:t>StdDevp: </a:t>
            </a:r>
            <a:r>
              <a:rPr lang="en-US" sz="1400" dirty="0">
                <a:solidFill>
                  <a:srgbClr val="002060"/>
                </a:solidFill>
              </a:rPr>
              <a:t>the standard deviation when the values in the data field represent the entire population</a:t>
            </a:r>
            <a:endParaRPr lang="en-US" sz="1400" b="1" u="sng" dirty="0">
              <a:solidFill>
                <a:srgbClr val="0432FF"/>
              </a:solidFill>
            </a:endParaRPr>
          </a:p>
          <a:p>
            <a:pPr lvl="1">
              <a:lnSpc>
                <a:spcPct val="100000"/>
              </a:lnSpc>
            </a:pPr>
            <a:r>
              <a:rPr lang="en-US" sz="1400" b="1" u="sng" dirty="0">
                <a:solidFill>
                  <a:srgbClr val="0432FF"/>
                </a:solidFill>
              </a:rPr>
              <a:t>Var: </a:t>
            </a:r>
            <a:r>
              <a:rPr lang="en-US" sz="1400" dirty="0">
                <a:solidFill>
                  <a:srgbClr val="002060"/>
                </a:solidFill>
              </a:rPr>
              <a:t>the variance of a population sample</a:t>
            </a:r>
            <a:endParaRPr lang="en-US" sz="1400" b="1" u="sng" dirty="0">
              <a:solidFill>
                <a:srgbClr val="0432FF"/>
              </a:solidFill>
            </a:endParaRPr>
          </a:p>
          <a:p>
            <a:pPr lvl="1">
              <a:lnSpc>
                <a:spcPct val="100000"/>
              </a:lnSpc>
            </a:pPr>
            <a:r>
              <a:rPr lang="en-US" sz="1400" b="1" u="sng" dirty="0">
                <a:solidFill>
                  <a:srgbClr val="0432FF"/>
                </a:solidFill>
              </a:rPr>
              <a:t>Varp:</a:t>
            </a:r>
            <a:r>
              <a:rPr lang="en-US" sz="1400" dirty="0">
                <a:solidFill>
                  <a:srgbClr val="002060"/>
                </a:solidFill>
              </a:rPr>
              <a:t> the variance when the values in the data field represent the entire population</a:t>
            </a:r>
          </a:p>
          <a:p>
            <a:pPr marL="400050" indent="-400050">
              <a:lnSpc>
                <a:spcPct val="100000"/>
              </a:lnSpc>
              <a:buFont typeface="+mj-lt"/>
              <a:buAutoNum type="romanUcPeriod"/>
            </a:pPr>
            <a:r>
              <a:rPr lang="en-US" sz="1800" b="1" dirty="0">
                <a:solidFill>
                  <a:srgbClr val="0432FF"/>
                </a:solidFill>
                <a:highlight>
                  <a:srgbClr val="FFFF00"/>
                </a:highlight>
              </a:rPr>
              <a:t>Summary Calculations </a:t>
            </a:r>
            <a:r>
              <a:rPr lang="en-US" sz="1800" b="1" dirty="0">
                <a:solidFill>
                  <a:srgbClr val="FF0000"/>
                </a:solidFill>
                <a:highlight>
                  <a:srgbClr val="FFFF00"/>
                </a:highlight>
              </a:rPr>
              <a:t>comparing item with another</a:t>
            </a:r>
          </a:p>
          <a:p>
            <a:pPr lvl="1">
              <a:lnSpc>
                <a:spcPct val="100000"/>
              </a:lnSpc>
            </a:pPr>
            <a:r>
              <a:rPr lang="en-US" sz="1400" b="1" dirty="0">
                <a:solidFill>
                  <a:srgbClr val="0432FF"/>
                </a:solidFill>
              </a:rPr>
              <a:t>Base field:</a:t>
            </a:r>
            <a:r>
              <a:rPr lang="en-US" sz="1400" dirty="0"/>
              <a:t> which field in your PivotTable to use as the comparison field</a:t>
            </a:r>
          </a:p>
          <a:p>
            <a:pPr lvl="1">
              <a:lnSpc>
                <a:spcPct val="100000"/>
              </a:lnSpc>
            </a:pPr>
            <a:r>
              <a:rPr lang="en-US" sz="1400" b="1" dirty="0">
                <a:solidFill>
                  <a:srgbClr val="0432FF"/>
                </a:solidFill>
              </a:rPr>
              <a:t>Base item: </a:t>
            </a:r>
            <a:r>
              <a:rPr lang="en-US" sz="1400" dirty="0"/>
              <a:t>which item within that field to use as the basis for all the comparison</a:t>
            </a:r>
          </a:p>
          <a:p>
            <a:pPr>
              <a:lnSpc>
                <a:spcPct val="100000"/>
              </a:lnSpc>
              <a:buFont typeface="Wingdings" pitchFamily="2" charset="2"/>
              <a:buChar char="Ø"/>
            </a:pPr>
            <a:r>
              <a:rPr lang="en-US" sz="1600" b="1" u="sng" dirty="0">
                <a:solidFill>
                  <a:srgbClr val="0432FF"/>
                </a:solidFill>
              </a:rPr>
              <a:t>Difference</a:t>
            </a:r>
            <a:r>
              <a:rPr lang="en-US" sz="1600" b="1" dirty="0">
                <a:solidFill>
                  <a:srgbClr val="0432FF"/>
                </a:solidFill>
              </a:rPr>
              <a:t> </a:t>
            </a:r>
            <a:r>
              <a:rPr lang="en-US" sz="1600" b="1" dirty="0"/>
              <a:t>Summary calculation: </a:t>
            </a:r>
            <a:r>
              <a:rPr lang="en-US" sz="1600" b="1" dirty="0">
                <a:solidFill>
                  <a:srgbClr val="FF0000"/>
                </a:solidFill>
              </a:rPr>
              <a:t>comparing one item with another</a:t>
            </a:r>
            <a:endParaRPr lang="en-US" sz="1800" b="1" dirty="0">
              <a:solidFill>
                <a:srgbClr val="FF0000"/>
              </a:solidFill>
            </a:endParaRPr>
          </a:p>
          <a:p>
            <a:pPr lvl="1">
              <a:lnSpc>
                <a:spcPct val="100000"/>
              </a:lnSpc>
            </a:pPr>
            <a:r>
              <a:rPr lang="en-US" sz="1400" b="1" u="sng" dirty="0">
                <a:solidFill>
                  <a:srgbClr val="0432FF"/>
                </a:solidFill>
              </a:rPr>
              <a:t>Difference From: </a:t>
            </a:r>
            <a:r>
              <a:rPr lang="en-US" sz="1400" dirty="0"/>
              <a:t>comparing one numeric item with another and returns the </a:t>
            </a:r>
            <a:r>
              <a:rPr lang="en-US" sz="1400" b="1" dirty="0">
                <a:solidFill>
                  <a:srgbClr val="FF40FF"/>
                </a:solidFill>
              </a:rPr>
              <a:t>difference between them</a:t>
            </a:r>
          </a:p>
          <a:p>
            <a:pPr lvl="1">
              <a:lnSpc>
                <a:spcPct val="100000"/>
              </a:lnSpc>
            </a:pPr>
            <a:r>
              <a:rPr lang="en-US" sz="1400" b="1" u="sng" dirty="0">
                <a:solidFill>
                  <a:srgbClr val="0432FF"/>
                </a:solidFill>
              </a:rPr>
              <a:t>%Difference From: </a:t>
            </a:r>
            <a:r>
              <a:rPr lang="en-US" sz="1400" dirty="0"/>
              <a:t>comparing one numeric item with another and returns the </a:t>
            </a:r>
            <a:r>
              <a:rPr lang="en-US" sz="1400" b="1" dirty="0">
                <a:solidFill>
                  <a:srgbClr val="FF0000"/>
                </a:solidFill>
              </a:rPr>
              <a:t>percentage </a:t>
            </a:r>
            <a:r>
              <a:rPr lang="en-US" sz="1400" b="1" dirty="0">
                <a:solidFill>
                  <a:srgbClr val="FF40FF"/>
                </a:solidFill>
              </a:rPr>
              <a:t>difference between them</a:t>
            </a:r>
            <a:endParaRPr lang="en-US" sz="1400" dirty="0"/>
          </a:p>
          <a:p>
            <a:pPr>
              <a:buFont typeface="Wingdings" pitchFamily="2" charset="2"/>
              <a:buChar char="Ø"/>
            </a:pPr>
            <a:r>
              <a:rPr lang="en-US" sz="1600" b="1" u="sng" dirty="0">
                <a:solidFill>
                  <a:srgbClr val="0432FF"/>
                </a:solidFill>
              </a:rPr>
              <a:t>Percentage </a:t>
            </a:r>
            <a:r>
              <a:rPr lang="en-US" sz="1600" b="1" dirty="0"/>
              <a:t>summary calculation: </a:t>
            </a:r>
            <a:r>
              <a:rPr lang="en-US" sz="1600" b="1" dirty="0">
                <a:solidFill>
                  <a:srgbClr val="FF0000"/>
                </a:solidFill>
              </a:rPr>
              <a:t>comparing two or more items as a percentage</a:t>
            </a:r>
          </a:p>
          <a:p>
            <a:pPr lvl="1"/>
            <a:r>
              <a:rPr lang="en-US" sz="1400" b="1" dirty="0">
                <a:solidFill>
                  <a:srgbClr val="FF0000"/>
                </a:solidFill>
              </a:rPr>
              <a:t>% of: </a:t>
            </a:r>
            <a:r>
              <a:rPr lang="en-US" sz="1400" dirty="0"/>
              <a:t>returns the percentage of each value with respect to a </a:t>
            </a:r>
            <a:r>
              <a:rPr lang="en-US" sz="1400" dirty="0">
                <a:solidFill>
                  <a:srgbClr val="0432FF"/>
                </a:solidFill>
              </a:rPr>
              <a:t>selected base item</a:t>
            </a:r>
          </a:p>
          <a:p>
            <a:pPr lvl="1"/>
            <a:r>
              <a:rPr lang="en-US" sz="1400" b="1" dirty="0">
                <a:solidFill>
                  <a:srgbClr val="FF0000"/>
                </a:solidFill>
              </a:rPr>
              <a:t>% of Row Total : </a:t>
            </a:r>
            <a:r>
              <a:rPr lang="en-US" sz="1400" dirty="0"/>
              <a:t>returns the percentage that each value in a row represents of </a:t>
            </a:r>
            <a:r>
              <a:rPr lang="en-US" sz="1400" dirty="0">
                <a:solidFill>
                  <a:srgbClr val="0432FF"/>
                </a:solidFill>
              </a:rPr>
              <a:t>the  total value of the row</a:t>
            </a:r>
            <a:endParaRPr lang="en-US" sz="1400" b="1" dirty="0">
              <a:solidFill>
                <a:srgbClr val="0432FF"/>
              </a:solidFill>
            </a:endParaRPr>
          </a:p>
          <a:p>
            <a:pPr lvl="1"/>
            <a:r>
              <a:rPr lang="en-US" sz="1400" b="1" dirty="0">
                <a:solidFill>
                  <a:srgbClr val="FF0000"/>
                </a:solidFill>
              </a:rPr>
              <a:t>% of Column Total : </a:t>
            </a:r>
            <a:r>
              <a:rPr lang="en-US" sz="1400" dirty="0"/>
              <a:t>returns the percentage that each value in a column represents of the  </a:t>
            </a:r>
            <a:r>
              <a:rPr lang="en-US" sz="1400" dirty="0">
                <a:solidFill>
                  <a:srgbClr val="0432FF"/>
                </a:solidFill>
              </a:rPr>
              <a:t>total value of the column</a:t>
            </a:r>
            <a:endParaRPr lang="en-US" sz="1400" b="1" dirty="0">
              <a:solidFill>
                <a:srgbClr val="0432FF"/>
              </a:solidFill>
            </a:endParaRPr>
          </a:p>
          <a:p>
            <a:pPr lvl="1"/>
            <a:r>
              <a:rPr lang="en-US" sz="1400" b="1" dirty="0">
                <a:solidFill>
                  <a:srgbClr val="FF0000"/>
                </a:solidFill>
              </a:rPr>
              <a:t>% of Grand Total : </a:t>
            </a:r>
            <a:r>
              <a:rPr lang="en-US" sz="1400" dirty="0"/>
              <a:t>returns the percentage that each value in a row represents of the  </a:t>
            </a:r>
            <a:r>
              <a:rPr lang="en-US" sz="1400" dirty="0">
                <a:solidFill>
                  <a:srgbClr val="0432FF"/>
                </a:solidFill>
              </a:rPr>
              <a:t>PivotTable grand total</a:t>
            </a:r>
            <a:endParaRPr lang="en-US" sz="1400" b="1" dirty="0">
              <a:solidFill>
                <a:srgbClr val="0432FF"/>
              </a:solidFill>
            </a:endParaRPr>
          </a:p>
          <a:p>
            <a:pPr lvl="1"/>
            <a:r>
              <a:rPr lang="en-US" sz="1400" b="1" dirty="0">
                <a:solidFill>
                  <a:srgbClr val="FF0000"/>
                </a:solidFill>
              </a:rPr>
              <a:t>% of Parent Row Total : </a:t>
            </a:r>
            <a:r>
              <a:rPr lang="en-US" sz="1400" dirty="0"/>
              <a:t>returns the percentage that each value in an inner row represents with respect to the  </a:t>
            </a:r>
            <a:r>
              <a:rPr lang="en-US" sz="1400" dirty="0">
                <a:solidFill>
                  <a:srgbClr val="0432FF"/>
                </a:solidFill>
              </a:rPr>
              <a:t>total of the parent item in the outer row</a:t>
            </a:r>
            <a:endParaRPr lang="en-US" sz="1400" b="1" dirty="0">
              <a:solidFill>
                <a:srgbClr val="0432FF"/>
              </a:solidFill>
            </a:endParaRPr>
          </a:p>
          <a:p>
            <a:pPr lvl="1"/>
            <a:r>
              <a:rPr lang="en-US" sz="1400" b="1" dirty="0">
                <a:solidFill>
                  <a:srgbClr val="FF0000"/>
                </a:solidFill>
              </a:rPr>
              <a:t>% of Parent Column Total : </a:t>
            </a:r>
            <a:r>
              <a:rPr lang="en-US" sz="1400" dirty="0"/>
              <a:t>returns the percentage that each value in an inner column represents with respect to the  </a:t>
            </a:r>
            <a:r>
              <a:rPr lang="en-US" sz="1400" dirty="0">
                <a:solidFill>
                  <a:srgbClr val="0432FF"/>
                </a:solidFill>
              </a:rPr>
              <a:t>total of the parent item in the outer column</a:t>
            </a:r>
            <a:endParaRPr lang="en-US" sz="1400" b="1" dirty="0">
              <a:solidFill>
                <a:srgbClr val="0432FF"/>
              </a:solidFill>
            </a:endParaRPr>
          </a:p>
          <a:p>
            <a:pPr lvl="1"/>
            <a:r>
              <a:rPr lang="en-US" sz="1400" b="1" dirty="0">
                <a:solidFill>
                  <a:srgbClr val="FF0000"/>
                </a:solidFill>
              </a:rPr>
              <a:t>% of Parent Total : </a:t>
            </a:r>
            <a:r>
              <a:rPr lang="en-US" sz="1400" dirty="0"/>
              <a:t>returns the percentage of each value with respect to </a:t>
            </a:r>
            <a:r>
              <a:rPr lang="en-US" sz="1400" dirty="0">
                <a:solidFill>
                  <a:srgbClr val="0432FF"/>
                </a:solidFill>
              </a:rPr>
              <a:t>a selected base field in the outer row or column</a:t>
            </a:r>
            <a:endParaRPr lang="en-US" sz="1400" b="1" dirty="0">
              <a:solidFill>
                <a:srgbClr val="FF0000"/>
              </a:solidFill>
            </a:endParaRPr>
          </a:p>
        </p:txBody>
      </p:sp>
      <p:sp>
        <p:nvSpPr>
          <p:cNvPr id="7" name="Rectangle 6">
            <a:extLst>
              <a:ext uri="{FF2B5EF4-FFF2-40B4-BE49-F238E27FC236}">
                <a16:creationId xmlns:a16="http://schemas.microsoft.com/office/drawing/2014/main" id="{9BE27FCF-C64B-874E-ABD0-325E77053CCB}"/>
              </a:ext>
            </a:extLst>
          </p:cNvPr>
          <p:cNvSpPr/>
          <p:nvPr/>
        </p:nvSpPr>
        <p:spPr>
          <a:xfrm>
            <a:off x="0" y="712335"/>
            <a:ext cx="237566" cy="369332"/>
          </a:xfrm>
          <a:prstGeom prst="rect">
            <a:avLst/>
          </a:prstGeom>
        </p:spPr>
        <p:txBody>
          <a:bodyPr wrap="none">
            <a:spAutoFit/>
          </a:bodyPr>
          <a:lstStyle/>
          <a:p>
            <a:r>
              <a:rPr lang="en-US" b="1" dirty="0">
                <a:solidFill>
                  <a:srgbClr val="002060"/>
                </a:solidFill>
              </a:rPr>
              <a:t> </a:t>
            </a:r>
          </a:p>
        </p:txBody>
      </p:sp>
    </p:spTree>
    <p:extLst>
      <p:ext uri="{BB962C8B-B14F-4D97-AF65-F5344CB8AC3E}">
        <p14:creationId xmlns:p14="http://schemas.microsoft.com/office/powerpoint/2010/main" val="3587053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18494</TotalTime>
  <Words>4639</Words>
  <Application>Microsoft Macintosh PowerPoint</Application>
  <PresentationFormat>Widescreen</PresentationFormat>
  <Paragraphs>564</Paragraphs>
  <Slides>29</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等线 Light</vt:lpstr>
      <vt:lpstr>Gotham SSm A</vt:lpstr>
      <vt:lpstr>Arial</vt:lpstr>
      <vt:lpstr>Calibri</vt:lpstr>
      <vt:lpstr>Calibri Light</vt:lpstr>
      <vt:lpstr>Cambria Math</vt:lpstr>
      <vt:lpstr>Courier New</vt:lpstr>
      <vt:lpstr>Wingdings</vt:lpstr>
      <vt:lpstr>Office Theme</vt:lpstr>
      <vt:lpstr>Excel Data Analysis for dummies</vt:lpstr>
      <vt:lpstr>PowerPoint Presentation</vt:lpstr>
      <vt:lpstr>Chapter 1 Learning Basic Data-analysis Techniques</vt:lpstr>
      <vt:lpstr>Chapter 2 Working with Data-Analysis Tools</vt:lpstr>
      <vt:lpstr>Chapter 3 Introducing Excel Tables</vt:lpstr>
      <vt:lpstr>Chapter 5 Cleaning Data</vt:lpstr>
      <vt:lpstr>Chapter 6 Analyzing Table Data with Function</vt:lpstr>
      <vt:lpstr>Chapter 7 Creating and Using PivotTables</vt:lpstr>
      <vt:lpstr>Chapter 8 Performing PivotTable Calculations</vt:lpstr>
      <vt:lpstr>Chapter 8 Performing PivotTable Calculations</vt:lpstr>
      <vt:lpstr>Chapter 9 Building PivotCharts</vt:lpstr>
      <vt:lpstr>Chapter 10 Tracking Trends and Making Forecasts</vt:lpstr>
      <vt:lpstr>Chapter 11 Analyzing Data with Statistics</vt:lpstr>
      <vt:lpstr>Chapter 12 Analyzing Data with Descriptive Statistics</vt:lpstr>
      <vt:lpstr>Chapter 13 Analyzing Data with Inferential Statistics</vt:lpstr>
      <vt:lpstr>Chapter 13 Analyzing Data with Inferential Statistics</vt:lpstr>
      <vt:lpstr>Chapter 14 Ten thing You ought to know about Statistics</vt:lpstr>
      <vt:lpstr>Chapter 15 Ten ways to analyze Financial Data</vt:lpstr>
      <vt:lpstr>Chapter 15 Ten ways to analyze Financial Data</vt:lpstr>
      <vt:lpstr>Chapter 15 Ten ways to analyze Financial Data</vt:lpstr>
      <vt:lpstr>Chapter 15 Ten ways to analyze Financial Data</vt:lpstr>
      <vt:lpstr>Chapter 16 Ten ways to Raise your PivotTable Game</vt:lpstr>
      <vt:lpstr>Business Statistics and Analysis Specialization</vt:lpstr>
      <vt:lpstr>Course 2 Basic Data Descriptors, Statistical Distributions, and Application to Business Decisions</vt:lpstr>
      <vt:lpstr>Course 2 Basic Data Descriptors, Statistical Distributions, and Application to Business Decisions</vt:lpstr>
      <vt:lpstr>Course 3 Business Applications of Hypothesis Testing and Confidence Interval Estimation</vt:lpstr>
      <vt:lpstr>Course 3 Business Applications of Hypothesis Testing and Confidence Interval Estimation</vt:lpstr>
      <vt:lpstr>Course 3 Business Applications of Hypothesis Testing and Confidence Interval Estimation</vt:lpstr>
      <vt:lpstr>Copy columns to new sheet with VBA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Data Analysis for dummies</dc:title>
  <dc:creator>Microsoft Office User</dc:creator>
  <cp:lastModifiedBy>Microsoft Office User</cp:lastModifiedBy>
  <cp:revision>350</cp:revision>
  <dcterms:created xsi:type="dcterms:W3CDTF">2019-04-19T14:02:58Z</dcterms:created>
  <dcterms:modified xsi:type="dcterms:W3CDTF">2019-05-10T22:00:56Z</dcterms:modified>
</cp:coreProperties>
</file>