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3"/>
    <p:restoredTop sz="94699"/>
  </p:normalViewPr>
  <p:slideViewPr>
    <p:cSldViewPr snapToGrid="0" snapToObjects="1">
      <p:cViewPr varScale="1">
        <p:scale>
          <a:sx n="101" d="100"/>
          <a:sy n="101" d="100"/>
        </p:scale>
        <p:origin x="73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4627D-7765-0E4F-A7A5-E9FFF59634AB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E2ABD-DCDF-D14B-9925-4B07AF2E7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83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E2ABD-DCDF-D14B-9925-4B07AF2E7D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84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DB3B-7515-1349-9D99-2B01041112C0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7E27-2F69-EB4B-92C5-F6F7494C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6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DB3B-7515-1349-9D99-2B01041112C0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7E27-2F69-EB4B-92C5-F6F7494C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8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DB3B-7515-1349-9D99-2B01041112C0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7E27-2F69-EB4B-92C5-F6F7494C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1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DB3B-7515-1349-9D99-2B01041112C0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7E27-2F69-EB4B-92C5-F6F7494C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3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DB3B-7515-1349-9D99-2B01041112C0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7E27-2F69-EB4B-92C5-F6F7494C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DB3B-7515-1349-9D99-2B01041112C0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7E27-2F69-EB4B-92C5-F6F7494C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2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DB3B-7515-1349-9D99-2B01041112C0}" type="datetimeFigureOut">
              <a:rPr lang="en-US" smtClean="0"/>
              <a:t>6/11/19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7E27-2F69-EB4B-92C5-F6F7494C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0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DB3B-7515-1349-9D99-2B01041112C0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7E27-2F69-EB4B-92C5-F6F7494C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DB3B-7515-1349-9D99-2B01041112C0}" type="datetimeFigureOut">
              <a:rPr lang="en-US" smtClean="0"/>
              <a:t>6/11/19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7E27-2F69-EB4B-92C5-F6F7494C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7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DB3B-7515-1349-9D99-2B01041112C0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7E27-2F69-EB4B-92C5-F6F7494C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DB3B-7515-1349-9D99-2B01041112C0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7E27-2F69-EB4B-92C5-F6F7494C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9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DB3B-7515-1349-9D99-2B01041112C0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87E27-2F69-EB4B-92C5-F6F7494C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0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Interview QA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4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670852" cy="4962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" y="496266"/>
            <a:ext cx="581770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How did you get here?  I drove here.</a:t>
            </a:r>
            <a:endParaRPr lang="en-US" sz="1400" b="1" dirty="0">
              <a:solidFill>
                <a:srgbClr val="FF0000"/>
              </a:solidFill>
              <a:highlight>
                <a:srgbClr val="C0C0C0"/>
              </a:highlight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sz="1600" b="1" dirty="0">
                <a:solidFill>
                  <a:srgbClr val="FF0000"/>
                </a:solidFill>
              </a:rPr>
              <a:t>My experience: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432FF"/>
                </a:solidFill>
                <a:highlight>
                  <a:srgbClr val="C0C0C0"/>
                </a:highlight>
              </a:rPr>
              <a:t>It’s great to finally meet you (in person).</a:t>
            </a:r>
            <a:endParaRPr lang="en-US" sz="1600" dirty="0">
              <a:highlight>
                <a:srgbClr val="C0C0C0"/>
              </a:highlight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600" dirty="0">
                <a:highlight>
                  <a:srgbClr val="C0C0C0"/>
                </a:highlight>
              </a:rPr>
              <a:t>Hi, my name is </a:t>
            </a:r>
            <a:r>
              <a:rPr lang="en-US" sz="1600" dirty="0" err="1">
                <a:highlight>
                  <a:srgbClr val="C0C0C0"/>
                </a:highlight>
              </a:rPr>
              <a:t>HuaMei</a:t>
            </a:r>
            <a:r>
              <a:rPr lang="en-US" sz="1600" dirty="0">
                <a:highlight>
                  <a:srgbClr val="C0C0C0"/>
                </a:highlight>
              </a:rPr>
              <a:t>. 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>
                <a:highlight>
                  <a:srgbClr val="C0C0C0"/>
                </a:highlight>
              </a:rPr>
              <a:t>I graduated from Tohoku University with a PHD degree in Physics in 2016.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>
                <a:highlight>
                  <a:srgbClr val="C0C0C0"/>
                </a:highlight>
              </a:rPr>
              <a:t>I came to American at the end of 2016. My first job in American is teaching Chinese and I was in that job for a year. Then, I moved to Michigan with my husband and started as a business analyst at </a:t>
            </a:r>
            <a:r>
              <a:rPr lang="en-US" sz="1600" dirty="0" err="1">
                <a:highlight>
                  <a:srgbClr val="C0C0C0"/>
                </a:highlight>
              </a:rPr>
              <a:t>Konnech</a:t>
            </a:r>
            <a:r>
              <a:rPr lang="en-US" sz="1600" dirty="0">
                <a:highlight>
                  <a:srgbClr val="C0C0C0"/>
                </a:highlight>
              </a:rPr>
              <a:t> company for two months.</a:t>
            </a:r>
          </a:p>
          <a:p>
            <a:pPr marL="285750" lvl="0" indent="-285750">
              <a:buFont typeface="Wingdings" charset="2"/>
              <a:buChar char="Ø"/>
            </a:pPr>
            <a:endParaRPr lang="en-US" sz="1600" dirty="0">
              <a:highlight>
                <a:srgbClr val="C0C0C0"/>
              </a:highlight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600" dirty="0">
                <a:highlight>
                  <a:srgbClr val="C0C0C0"/>
                </a:highlight>
              </a:rPr>
              <a:t>After that, I felt I need to improve my skills and technology.  So I started to study. </a:t>
            </a:r>
          </a:p>
          <a:p>
            <a:pPr marL="742950" lvl="1" indent="-285750">
              <a:buFont typeface="Wingdings" charset="2"/>
              <a:buChar char="ü"/>
            </a:pPr>
            <a:r>
              <a:rPr lang="en-US" sz="1600" dirty="0"/>
              <a:t>I want new career challenges.</a:t>
            </a:r>
          </a:p>
          <a:p>
            <a:pPr marL="742950" lvl="1" indent="-285750">
              <a:buFont typeface="Wingdings" charset="2"/>
              <a:buChar char="ü"/>
            </a:pPr>
            <a:r>
              <a:rPr lang="en-US" sz="1600" dirty="0"/>
              <a:t>I want to advance my career. I think this job offers more opportunities for me to do that.</a:t>
            </a:r>
          </a:p>
          <a:p>
            <a:pPr marL="742950" lvl="1" indent="-285750">
              <a:buFont typeface="Wingdings" charset="2"/>
              <a:buChar char="ü"/>
            </a:pPr>
            <a:endParaRPr lang="en-US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b="1" dirty="0">
                <a:solidFill>
                  <a:srgbClr val="FF0000"/>
                </a:solidFill>
              </a:rPr>
              <a:t>What do you see yourself in 5 years ( in the future)?</a:t>
            </a:r>
            <a:endParaRPr lang="en-US" sz="1600" dirty="0"/>
          </a:p>
          <a:p>
            <a:pPr marL="285750" indent="-285750">
              <a:buFont typeface="Wingdings" charset="2"/>
              <a:buChar char="ü"/>
            </a:pPr>
            <a:r>
              <a:rPr lang="en-US" sz="1600" dirty="0"/>
              <a:t>My long term goals involve growing with the company, where I can continue to learn take on additional responsibilities, and </a:t>
            </a:r>
            <a:r>
              <a:rPr lang="en-US" sz="1600" b="1" dirty="0">
                <a:solidFill>
                  <a:srgbClr val="0432FF"/>
                </a:solidFill>
                <a:highlight>
                  <a:srgbClr val="C0C0C0"/>
                </a:highlight>
              </a:rPr>
              <a:t>contribute as much value as I can</a:t>
            </a:r>
            <a:r>
              <a:rPr lang="en-US" sz="1600" b="1" dirty="0">
                <a:solidFill>
                  <a:srgbClr val="0432FF"/>
                </a:solidFill>
              </a:rPr>
              <a:t>.</a:t>
            </a:r>
            <a:r>
              <a:rPr lang="en-US" sz="1600" dirty="0"/>
              <a:t>  I love that your company emphasizes professional development opportunity. I intend to take advantage of all of these.</a:t>
            </a:r>
          </a:p>
        </p:txBody>
      </p:sp>
      <p:sp>
        <p:nvSpPr>
          <p:cNvPr id="5" name="Rectangle 4"/>
          <p:cNvSpPr/>
          <p:nvPr/>
        </p:nvSpPr>
        <p:spPr>
          <a:xfrm>
            <a:off x="6374295" y="4592840"/>
            <a:ext cx="58177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1600" dirty="0"/>
              <a:t>When I browsing your website, I really liked your career training program for your employees. I really like that you care about your employee's growth. That's really important to me. </a:t>
            </a:r>
          </a:p>
          <a:p>
            <a:pPr marL="285750" indent="-285750">
              <a:buFont typeface="Wingdings" charset="2"/>
              <a:buChar char="Ø"/>
            </a:pPr>
            <a:endParaRPr lang="en-US" sz="1600" dirty="0"/>
          </a:p>
          <a:p>
            <a:pPr marL="285750" indent="-285750">
              <a:buFont typeface="Wingdings" charset="2"/>
              <a:buChar char="Ø"/>
            </a:pPr>
            <a:r>
              <a:rPr lang="en-US" sz="1600" dirty="0">
                <a:highlight>
                  <a:srgbClr val="C0C0C0"/>
                </a:highlight>
              </a:rPr>
              <a:t>I </a:t>
            </a:r>
            <a:r>
              <a:rPr lang="en-US" sz="1600" b="1" dirty="0">
                <a:solidFill>
                  <a:srgbClr val="0432FF"/>
                </a:solidFill>
                <a:highlight>
                  <a:srgbClr val="C0C0C0"/>
                </a:highlight>
              </a:rPr>
              <a:t>look forward to hearing from </a:t>
            </a:r>
            <a:r>
              <a:rPr lang="en-US" sz="1600" dirty="0">
                <a:highlight>
                  <a:srgbClr val="C0C0C0"/>
                </a:highlight>
              </a:rPr>
              <a:t>you. Thank you very much for your </a:t>
            </a:r>
            <a:r>
              <a:rPr lang="en-US" sz="1600" b="1" dirty="0">
                <a:solidFill>
                  <a:srgbClr val="0432FF"/>
                </a:solidFill>
                <a:highlight>
                  <a:srgbClr val="C0C0C0"/>
                </a:highlight>
              </a:rPr>
              <a:t>consideration</a:t>
            </a:r>
            <a:r>
              <a:rPr lang="en-US" sz="1600" dirty="0">
                <a:highlight>
                  <a:srgbClr val="C0C0C0"/>
                </a:highlight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6374296" y="455731"/>
            <a:ext cx="58177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1600" dirty="0">
                <a:solidFill>
                  <a:srgbClr val="FF0000"/>
                </a:solidFill>
              </a:rPr>
              <a:t>What would you say </a:t>
            </a:r>
            <a:r>
              <a:rPr lang="en-US" sz="1600" b="1" dirty="0">
                <a:solidFill>
                  <a:srgbClr val="FF0000"/>
                </a:solidFill>
              </a:rPr>
              <a:t>your strengths </a:t>
            </a:r>
            <a:r>
              <a:rPr lang="en-US" sz="1600" dirty="0">
                <a:solidFill>
                  <a:srgbClr val="FF0000"/>
                </a:solidFill>
              </a:rPr>
              <a:t>and what are your </a:t>
            </a:r>
            <a:r>
              <a:rPr lang="en-US" sz="1600" b="1" dirty="0">
                <a:solidFill>
                  <a:srgbClr val="FF0000"/>
                </a:solidFill>
              </a:rPr>
              <a:t>weakness?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>
                <a:highlight>
                  <a:srgbClr val="C0C0C0"/>
                </a:highlight>
              </a:rPr>
              <a:t>I am a person </a:t>
            </a:r>
            <a:r>
              <a:rPr lang="en-US" sz="1600" b="1" dirty="0">
                <a:solidFill>
                  <a:srgbClr val="0432FF"/>
                </a:solidFill>
                <a:highlight>
                  <a:srgbClr val="C0C0C0"/>
                </a:highlight>
              </a:rPr>
              <a:t>easy to </a:t>
            </a:r>
            <a:r>
              <a:rPr lang="en-US" sz="1600" dirty="0">
                <a:highlight>
                  <a:srgbClr val="C0C0C0"/>
                </a:highlight>
              </a:rPr>
              <a:t>get along with and very </a:t>
            </a:r>
            <a:r>
              <a:rPr lang="en-US" sz="1600" b="1" dirty="0">
                <a:solidFill>
                  <a:srgbClr val="0432FF"/>
                </a:solidFill>
                <a:highlight>
                  <a:srgbClr val="C0C0C0"/>
                </a:highlight>
              </a:rPr>
              <a:t>organized.</a:t>
            </a:r>
            <a:r>
              <a:rPr lang="en-US" sz="1600" dirty="0">
                <a:highlight>
                  <a:srgbClr val="C0C0C0"/>
                </a:highlight>
              </a:rPr>
              <a:t> I have a </a:t>
            </a:r>
            <a:r>
              <a:rPr lang="en-US" sz="1600" b="1" dirty="0">
                <a:solidFill>
                  <a:srgbClr val="0432FF"/>
                </a:solidFill>
                <a:highlight>
                  <a:srgbClr val="C0C0C0"/>
                </a:highlight>
              </a:rPr>
              <a:t>strong passion and drive </a:t>
            </a:r>
            <a:r>
              <a:rPr lang="en-US" sz="1600" dirty="0">
                <a:highlight>
                  <a:srgbClr val="C0C0C0"/>
                </a:highlight>
              </a:rPr>
              <a:t>for what I do.</a:t>
            </a:r>
          </a:p>
          <a:p>
            <a:pPr marL="285750" indent="-285750">
              <a:buFont typeface="Wingdings" charset="2"/>
              <a:buChar char="ü"/>
            </a:pPr>
            <a:endParaRPr lang="en-US" sz="1600" dirty="0"/>
          </a:p>
          <a:p>
            <a:pPr marL="285750" indent="-285750">
              <a:buFont typeface="Wingdings" charset="2"/>
              <a:buChar char="ü"/>
            </a:pPr>
            <a:r>
              <a:rPr lang="en-US" sz="1600" dirty="0">
                <a:highlight>
                  <a:srgbClr val="C0C0C0"/>
                </a:highlight>
              </a:rPr>
              <a:t>I am not a native English speaker, but I am working on that.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600" dirty="0">
                <a:solidFill>
                  <a:srgbClr val="FF0000"/>
                </a:solidFill>
              </a:rPr>
              <a:t>Why do you think you are the right candidate for this role?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/>
              <a:t>I think I'm a good fit for the company. My skills are </a:t>
            </a:r>
            <a:r>
              <a:rPr lang="en-US" sz="1600" b="1" dirty="0">
                <a:solidFill>
                  <a:srgbClr val="0432FF"/>
                </a:solidFill>
              </a:rPr>
              <a:t>relevant to </a:t>
            </a:r>
            <a:r>
              <a:rPr lang="en-US" sz="1600" dirty="0"/>
              <a:t>the role.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E630C5-F8E5-C149-ADA8-896CA38C5748}"/>
              </a:ext>
            </a:extLst>
          </p:cNvPr>
          <p:cNvSpPr/>
          <p:nvPr/>
        </p:nvSpPr>
        <p:spPr>
          <a:xfrm>
            <a:off x="6374296" y="2770507"/>
            <a:ext cx="58177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1600" dirty="0">
                <a:solidFill>
                  <a:srgbClr val="FF0000"/>
                </a:solidFill>
              </a:rPr>
              <a:t>What  your salary expectations</a:t>
            </a:r>
            <a:r>
              <a:rPr lang="en-US" sz="1600" b="1" dirty="0">
                <a:solidFill>
                  <a:srgbClr val="FF0000"/>
                </a:solidFill>
              </a:rPr>
              <a:t>?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>
                <a:highlight>
                  <a:srgbClr val="C0C0C0"/>
                </a:highlight>
              </a:rPr>
              <a:t>My salary expectations are </a:t>
            </a:r>
            <a:r>
              <a:rPr lang="en-US" sz="1600" b="1" dirty="0">
                <a:solidFill>
                  <a:srgbClr val="0432FF"/>
                </a:solidFill>
                <a:highlight>
                  <a:srgbClr val="C0C0C0"/>
                </a:highlight>
              </a:rPr>
              <a:t>in line with </a:t>
            </a:r>
            <a:r>
              <a:rPr lang="en-US" sz="1600" dirty="0">
                <a:highlight>
                  <a:srgbClr val="C0C0C0"/>
                </a:highlight>
              </a:rPr>
              <a:t>my experience and qualifications.  I believe that you will pay your employee fairly.</a:t>
            </a:r>
          </a:p>
          <a:p>
            <a:pPr marL="285750" indent="-285750">
              <a:buFont typeface="Wingdings" charset="2"/>
              <a:buChar char="ü"/>
            </a:pPr>
            <a:endParaRPr lang="en-US" sz="1600" dirty="0"/>
          </a:p>
          <a:p>
            <a:pPr marL="285750" lvl="0" indent="-285750">
              <a:buFont typeface="Wingdings" charset="2"/>
              <a:buChar char="Ø"/>
            </a:pPr>
            <a:r>
              <a:rPr lang="en-US" sz="1600" b="1" dirty="0">
                <a:solidFill>
                  <a:srgbClr val="FF0000"/>
                </a:solidFill>
              </a:rPr>
              <a:t>Do you have any questions for me?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>
                <a:highlight>
                  <a:srgbClr val="C0C0C0"/>
                </a:highlight>
              </a:rPr>
              <a:t>What’s the growth potential for this position?</a:t>
            </a:r>
          </a:p>
        </p:txBody>
      </p:sp>
    </p:spTree>
    <p:extLst>
      <p:ext uri="{BB962C8B-B14F-4D97-AF65-F5344CB8AC3E}">
        <p14:creationId xmlns:p14="http://schemas.microsoft.com/office/powerpoint/2010/main" val="156630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98D5D6-47BE-2E42-BC35-957A7D5422B1}"/>
              </a:ext>
            </a:extLst>
          </p:cNvPr>
          <p:cNvSpPr/>
          <p:nvPr/>
        </p:nvSpPr>
        <p:spPr>
          <a:xfrm>
            <a:off x="114301" y="101600"/>
            <a:ext cx="5930900" cy="663258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1700" b="0" i="0" u="none" strike="noStrike" dirty="0">
                <a:effectLst/>
                <a:latin typeface="-apple-system"/>
              </a:rPr>
              <a:t>Hi Karen,</a:t>
            </a:r>
          </a:p>
          <a:p>
            <a:pPr fontAlgn="base"/>
            <a:endParaRPr lang="en-US" sz="1700" dirty="0">
              <a:latin typeface="-apple-system"/>
            </a:endParaRPr>
          </a:p>
          <a:p>
            <a:pPr fontAlgn="base"/>
            <a:r>
              <a:rPr lang="en-US" sz="1700" b="0" i="0" u="none" strike="noStrike" dirty="0">
                <a:solidFill>
                  <a:srgbClr val="FF0000"/>
                </a:solidFill>
                <a:effectLst/>
                <a:latin typeface="-apple-system"/>
              </a:rPr>
              <a:t>I hope you’re having a wonderful day.</a:t>
            </a:r>
          </a:p>
          <a:p>
            <a:pPr fontAlgn="base"/>
            <a:r>
              <a:rPr lang="en-US" sz="1700" dirty="0">
                <a:solidFill>
                  <a:srgbClr val="FF0000"/>
                </a:solidFill>
                <a:latin typeface="-apple-system"/>
              </a:rPr>
              <a:t>My name is</a:t>
            </a:r>
            <a:r>
              <a:rPr lang="en-US" sz="1700" dirty="0">
                <a:latin typeface="-apple-system"/>
              </a:rPr>
              <a:t> Hua Mei and </a:t>
            </a:r>
            <a:r>
              <a:rPr lang="en-US" sz="1700" dirty="0">
                <a:solidFill>
                  <a:srgbClr val="FF0000"/>
                </a:solidFill>
                <a:latin typeface="-apple-system"/>
              </a:rPr>
              <a:t>I’m the </a:t>
            </a:r>
            <a:r>
              <a:rPr lang="en-US" sz="1700" dirty="0">
                <a:latin typeface="-apple-system"/>
              </a:rPr>
              <a:t>marketing manager </a:t>
            </a:r>
            <a:r>
              <a:rPr lang="en-US" sz="1700" dirty="0">
                <a:solidFill>
                  <a:srgbClr val="FF0000"/>
                </a:solidFill>
                <a:latin typeface="-apple-system"/>
              </a:rPr>
              <a:t>of</a:t>
            </a:r>
            <a:r>
              <a:rPr lang="en-US" sz="1700" dirty="0">
                <a:latin typeface="-apple-system"/>
              </a:rPr>
              <a:t> XYZ </a:t>
            </a:r>
            <a:r>
              <a:rPr lang="en-US" sz="1700" dirty="0">
                <a:solidFill>
                  <a:srgbClr val="FF0000"/>
                </a:solidFill>
                <a:latin typeface="-apple-system"/>
              </a:rPr>
              <a:t>company. </a:t>
            </a:r>
          </a:p>
          <a:p>
            <a:pPr fontAlgn="base"/>
            <a:r>
              <a:rPr lang="en-US" sz="1700" b="0" i="0" u="none" strike="noStrike" dirty="0">
                <a:solidFill>
                  <a:srgbClr val="FF0000"/>
                </a:solidFill>
                <a:effectLst/>
                <a:latin typeface="-apple-system"/>
              </a:rPr>
              <a:t>I came ac</a:t>
            </a:r>
            <a:r>
              <a:rPr lang="en-US" sz="1700" dirty="0">
                <a:solidFill>
                  <a:srgbClr val="FF0000"/>
                </a:solidFill>
                <a:latin typeface="-apple-system"/>
              </a:rPr>
              <a:t>ross your information from </a:t>
            </a:r>
            <a:r>
              <a:rPr lang="en-US" sz="1700" dirty="0">
                <a:latin typeface="-apple-system"/>
              </a:rPr>
              <a:t>a mutual friend, Mr. Spencer.</a:t>
            </a:r>
          </a:p>
          <a:p>
            <a:pPr fontAlgn="base"/>
            <a:endParaRPr lang="en-US" sz="1700" b="0" i="0" u="none" strike="noStrike" dirty="0">
              <a:effectLst/>
              <a:latin typeface="-apple-system"/>
            </a:endParaRPr>
          </a:p>
          <a:p>
            <a:pPr fontAlgn="base"/>
            <a:r>
              <a:rPr lang="en-US" sz="1700" dirty="0">
                <a:solidFill>
                  <a:srgbClr val="FF0000"/>
                </a:solidFill>
                <a:latin typeface="-apple-system"/>
              </a:rPr>
              <a:t>I’m writing to </a:t>
            </a:r>
            <a:r>
              <a:rPr lang="en-US" sz="1700" dirty="0">
                <a:latin typeface="-apple-system"/>
              </a:rPr>
              <a:t>propose a collaboration opportunity between Atom and XYZ. XYZ is an oil production company and we have been in business since 1978. Over the year, we have acquired a loyal customer base and shown steady growth consistently. I have attached a company brochure for more information. I believe that XYZ and Atom share the same value and mission and will become long-term partners.</a:t>
            </a:r>
          </a:p>
          <a:p>
            <a:pPr fontAlgn="base"/>
            <a:endParaRPr lang="en-US" sz="1700" b="0" i="0" u="none" strike="noStrike" dirty="0">
              <a:effectLst/>
              <a:latin typeface="-apple-system"/>
            </a:endParaRPr>
          </a:p>
          <a:p>
            <a:pPr fontAlgn="base"/>
            <a:r>
              <a:rPr lang="en-US" sz="1700" dirty="0">
                <a:solidFill>
                  <a:srgbClr val="FF0000"/>
                </a:solidFill>
                <a:latin typeface="-apple-system"/>
              </a:rPr>
              <a:t>I’d like to set up a </a:t>
            </a:r>
            <a:r>
              <a:rPr lang="en-US" sz="1700" dirty="0">
                <a:latin typeface="-apple-system"/>
              </a:rPr>
              <a:t>brief meeting with you for further discussion if you’re interested. </a:t>
            </a:r>
            <a:r>
              <a:rPr lang="en-US" sz="1700" dirty="0">
                <a:solidFill>
                  <a:srgbClr val="FF0000"/>
                </a:solidFill>
                <a:latin typeface="-apple-system"/>
              </a:rPr>
              <a:t>I will be available from </a:t>
            </a:r>
            <a:r>
              <a:rPr lang="en-US" sz="1700" dirty="0">
                <a:latin typeface="-apple-system"/>
              </a:rPr>
              <a:t>10am to 5pm any day for the rest of the week. </a:t>
            </a:r>
            <a:r>
              <a:rPr lang="en-US" sz="1700" dirty="0">
                <a:solidFill>
                  <a:srgbClr val="FF0000"/>
                </a:solidFill>
                <a:latin typeface="-apple-system"/>
              </a:rPr>
              <a:t>Please let me know your </a:t>
            </a:r>
            <a:r>
              <a:rPr lang="en-US" sz="1700" b="1" dirty="0">
                <a:solidFill>
                  <a:srgbClr val="0432FF"/>
                </a:solidFill>
                <a:latin typeface="-apple-system"/>
              </a:rPr>
              <a:t>availabilities.</a:t>
            </a:r>
          </a:p>
          <a:p>
            <a:pPr fontAlgn="base"/>
            <a:endParaRPr lang="en-US" sz="1700" b="0" i="0" u="none" strike="noStrike" dirty="0">
              <a:effectLst/>
              <a:latin typeface="-apple-system"/>
            </a:endParaRPr>
          </a:p>
          <a:p>
            <a:pPr fontAlgn="base"/>
            <a:r>
              <a:rPr lang="en-US" sz="1700" b="0" i="0" u="none" strike="noStrike" dirty="0">
                <a:solidFill>
                  <a:srgbClr val="FF0000"/>
                </a:solidFill>
                <a:effectLst/>
                <a:latin typeface="-apple-system"/>
              </a:rPr>
              <a:t>Thank you for your time.</a:t>
            </a:r>
          </a:p>
          <a:p>
            <a:pPr fontAlgn="base"/>
            <a:r>
              <a:rPr lang="en-US" sz="1700" dirty="0">
                <a:latin typeface="-apple-system"/>
              </a:rPr>
              <a:t>Have a beautiful day.</a:t>
            </a:r>
          </a:p>
          <a:p>
            <a:pPr fontAlgn="base"/>
            <a:endParaRPr lang="en-US" sz="1700" b="0" i="0" u="none" strike="noStrike" dirty="0">
              <a:effectLst/>
              <a:latin typeface="-apple-system"/>
            </a:endParaRPr>
          </a:p>
          <a:p>
            <a:pPr fontAlgn="base"/>
            <a:r>
              <a:rPr lang="en-US" sz="1700" dirty="0">
                <a:latin typeface="-apple-system"/>
              </a:rPr>
              <a:t>Sincerely,</a:t>
            </a:r>
          </a:p>
          <a:p>
            <a:pPr fontAlgn="base"/>
            <a:r>
              <a:rPr lang="en-US" sz="1700" dirty="0">
                <a:latin typeface="-apple-system"/>
              </a:rPr>
              <a:t>Maggie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B7F4B-962E-C941-BD14-12CE2E7C34B9}"/>
              </a:ext>
            </a:extLst>
          </p:cNvPr>
          <p:cNvSpPr/>
          <p:nvPr/>
        </p:nvSpPr>
        <p:spPr>
          <a:xfrm>
            <a:off x="6261100" y="2534369"/>
            <a:ext cx="5930900" cy="34932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1700" b="0" i="0" u="none" strike="noStrike" dirty="0">
                <a:effectLst/>
                <a:latin typeface="-apple-system"/>
              </a:rPr>
              <a:t>Hi Karen,</a:t>
            </a:r>
          </a:p>
          <a:p>
            <a:pPr fontAlgn="base"/>
            <a:endParaRPr lang="en-US" sz="1700" b="0" i="0" u="none" strike="noStrike" dirty="0">
              <a:effectLst/>
              <a:latin typeface="-apple-system"/>
            </a:endParaRPr>
          </a:p>
          <a:p>
            <a:pPr fontAlgn="base"/>
            <a:r>
              <a:rPr lang="en-US" sz="1700" dirty="0">
                <a:latin typeface="-apple-system"/>
              </a:rPr>
              <a:t>I’m drafting the new project we talked about today’s meeting. </a:t>
            </a:r>
            <a:r>
              <a:rPr lang="en-US" sz="1700" b="1" dirty="0">
                <a:solidFill>
                  <a:srgbClr val="0432FF"/>
                </a:solidFill>
                <a:latin typeface="-apple-system"/>
              </a:rPr>
              <a:t>I was wondering if you could send me </a:t>
            </a:r>
            <a:r>
              <a:rPr lang="en-US" sz="1700" dirty="0">
                <a:latin typeface="-apple-system"/>
              </a:rPr>
              <a:t>the sales summary in the fiscal year 2015 to 2016.</a:t>
            </a:r>
          </a:p>
          <a:p>
            <a:pPr fontAlgn="base"/>
            <a:endParaRPr lang="en-US" sz="1700" b="0" i="0" u="none" strike="noStrike" dirty="0">
              <a:effectLst/>
              <a:latin typeface="-apple-system"/>
            </a:endParaRPr>
          </a:p>
          <a:p>
            <a:pPr fontAlgn="base"/>
            <a:r>
              <a:rPr lang="en-US" sz="1700" dirty="0">
                <a:solidFill>
                  <a:srgbClr val="FF0000"/>
                </a:solidFill>
                <a:latin typeface="-apple-system"/>
              </a:rPr>
              <a:t>My deadline is EOB this Friday, so </a:t>
            </a:r>
            <a:r>
              <a:rPr lang="en-US" sz="1700" b="1" dirty="0">
                <a:solidFill>
                  <a:srgbClr val="0432FF"/>
                </a:solidFill>
                <a:latin typeface="-apple-system"/>
              </a:rPr>
              <a:t>I would really appreciate it if you could </a:t>
            </a:r>
            <a:r>
              <a:rPr lang="en-US" sz="1700" dirty="0">
                <a:solidFill>
                  <a:srgbClr val="FF0000"/>
                </a:solidFill>
                <a:latin typeface="-apple-system"/>
              </a:rPr>
              <a:t>send it to me by the end of the day tomorrow.</a:t>
            </a:r>
          </a:p>
          <a:p>
            <a:pPr fontAlgn="base"/>
            <a:endParaRPr lang="en-US" sz="1700" b="0" i="0" u="none" strike="noStrike" dirty="0">
              <a:effectLst/>
              <a:latin typeface="-apple-system"/>
            </a:endParaRPr>
          </a:p>
          <a:p>
            <a:pPr fontAlgn="base"/>
            <a:r>
              <a:rPr lang="en-US" sz="1700" dirty="0">
                <a:latin typeface="-apple-system"/>
              </a:rPr>
              <a:t>Thank you very much for you help.</a:t>
            </a:r>
          </a:p>
          <a:p>
            <a:pPr fontAlgn="base"/>
            <a:r>
              <a:rPr lang="en-US" sz="1700" b="0" i="0" u="none" strike="noStrike" dirty="0">
                <a:effectLst/>
                <a:latin typeface="-apple-system"/>
              </a:rPr>
              <a:t>Have a wonderful day.</a:t>
            </a:r>
          </a:p>
          <a:p>
            <a:pPr fontAlgn="base"/>
            <a:endParaRPr lang="en-US" sz="1700" dirty="0">
              <a:latin typeface="-apple-system"/>
            </a:endParaRPr>
          </a:p>
          <a:p>
            <a:pPr fontAlgn="base"/>
            <a:r>
              <a:rPr lang="en-US" sz="1700" b="0" i="0" u="none" strike="noStrike" dirty="0">
                <a:effectLst/>
                <a:latin typeface="-apple-system"/>
              </a:rPr>
              <a:t>Best regards,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A303D0-1697-0B41-B4BA-7A7AB41DCC58}"/>
              </a:ext>
            </a:extLst>
          </p:cNvPr>
          <p:cNvSpPr/>
          <p:nvPr/>
        </p:nvSpPr>
        <p:spPr>
          <a:xfrm>
            <a:off x="6261100" y="-1"/>
            <a:ext cx="5930900" cy="24468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1700" b="0" i="0" u="none" strike="noStrike" dirty="0">
                <a:effectLst/>
                <a:latin typeface="-apple-system"/>
              </a:rPr>
              <a:t>Hi Maggie,</a:t>
            </a:r>
          </a:p>
          <a:p>
            <a:pPr fontAlgn="base"/>
            <a:endParaRPr lang="en-US" sz="1700" b="0" i="0" u="none" strike="noStrike" dirty="0">
              <a:effectLst/>
              <a:latin typeface="-apple-system"/>
            </a:endParaRPr>
          </a:p>
          <a:p>
            <a:pPr fontAlgn="base"/>
            <a:r>
              <a:rPr lang="en-US" sz="1700" dirty="0">
                <a:solidFill>
                  <a:srgbClr val="FF0000"/>
                </a:solidFill>
                <a:latin typeface="-apple-system"/>
              </a:rPr>
              <a:t>Thank you for your email. </a:t>
            </a:r>
          </a:p>
          <a:p>
            <a:pPr fontAlgn="base"/>
            <a:r>
              <a:rPr lang="en-US" sz="1700" dirty="0">
                <a:solidFill>
                  <a:srgbClr val="FF0000"/>
                </a:solidFill>
                <a:latin typeface="-apple-system"/>
              </a:rPr>
              <a:t>I’m very interested in</a:t>
            </a:r>
            <a:r>
              <a:rPr lang="en-US" sz="1700" dirty="0">
                <a:latin typeface="-apple-system"/>
              </a:rPr>
              <a:t> the collaboration.</a:t>
            </a:r>
          </a:p>
          <a:p>
            <a:pPr fontAlgn="base"/>
            <a:endParaRPr lang="en-US" sz="1700" b="0" i="0" u="none" strike="noStrike" dirty="0">
              <a:effectLst/>
              <a:latin typeface="-apple-system"/>
            </a:endParaRPr>
          </a:p>
          <a:p>
            <a:pPr fontAlgn="base"/>
            <a:r>
              <a:rPr lang="en-US" sz="1700" dirty="0">
                <a:solidFill>
                  <a:srgbClr val="FF0000"/>
                </a:solidFill>
                <a:latin typeface="-apple-system"/>
              </a:rPr>
              <a:t>I will be available at </a:t>
            </a:r>
            <a:r>
              <a:rPr lang="en-US" sz="1700" dirty="0">
                <a:latin typeface="-apple-system"/>
              </a:rPr>
              <a:t>3pm </a:t>
            </a:r>
            <a:r>
              <a:rPr lang="en-US" sz="1700" dirty="0" err="1">
                <a:latin typeface="-apple-system"/>
              </a:rPr>
              <a:t>est</a:t>
            </a:r>
            <a:r>
              <a:rPr lang="en-US" sz="1700" dirty="0">
                <a:latin typeface="-apple-system"/>
              </a:rPr>
              <a:t> tomorrow. You can reach me at 111-222-333 or </a:t>
            </a:r>
            <a:r>
              <a:rPr lang="en-US" sz="1700" b="1" dirty="0">
                <a:solidFill>
                  <a:srgbClr val="0432FF"/>
                </a:solidFill>
                <a:latin typeface="-apple-system"/>
              </a:rPr>
              <a:t>email me back if you need to reschedule.</a:t>
            </a:r>
          </a:p>
          <a:p>
            <a:pPr fontAlgn="base"/>
            <a:endParaRPr lang="en-US" sz="1700" b="0" i="0" u="none" strike="noStrike" dirty="0">
              <a:effectLst/>
              <a:latin typeface="-apple-system"/>
            </a:endParaRPr>
          </a:p>
          <a:p>
            <a:pPr fontAlgn="base"/>
            <a:r>
              <a:rPr lang="en-US" sz="1700" dirty="0">
                <a:latin typeface="-apple-system"/>
              </a:rPr>
              <a:t>Have a wonderful day.</a:t>
            </a:r>
            <a:endParaRPr lang="en-US" sz="1700" b="0" i="0" u="none" strike="noStrike" dirty="0">
              <a:effectLst/>
              <a:latin typeface="-apple-syste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9A3323-20FB-3C4D-83BA-87E06FDA3CE8}"/>
              </a:ext>
            </a:extLst>
          </p:cNvPr>
          <p:cNvSpPr/>
          <p:nvPr/>
        </p:nvSpPr>
        <p:spPr>
          <a:xfrm>
            <a:off x="6261100" y="6115179"/>
            <a:ext cx="4715522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-apple-system"/>
              </a:rPr>
              <a:t>Attached please find our company brochure.</a:t>
            </a:r>
          </a:p>
          <a:p>
            <a:r>
              <a:rPr lang="en-US" dirty="0">
                <a:latin typeface="-apple-system"/>
              </a:rPr>
              <a:t>It was really great to meet you at XXX on Sunday.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9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8E8635-76D1-0E4F-BC2D-120C952DD0A4}"/>
              </a:ext>
            </a:extLst>
          </p:cNvPr>
          <p:cNvSpPr/>
          <p:nvPr/>
        </p:nvSpPr>
        <p:spPr>
          <a:xfrm>
            <a:off x="0" y="108669"/>
            <a:ext cx="5930900" cy="61093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1700" dirty="0">
                <a:latin typeface="-apple-system"/>
              </a:rPr>
              <a:t>Hua’s speaking. May I ask who is calling?</a:t>
            </a:r>
          </a:p>
          <a:p>
            <a:pPr fontAlgn="base"/>
            <a:r>
              <a:rPr lang="en-US" sz="1700" dirty="0">
                <a:latin typeface="-apple-system"/>
              </a:rPr>
              <a:t>This is her.</a:t>
            </a:r>
          </a:p>
          <a:p>
            <a:pPr fontAlgn="base"/>
            <a:endParaRPr lang="en-US" sz="1700" dirty="0">
              <a:latin typeface="-apple-system"/>
            </a:endParaRPr>
          </a:p>
          <a:p>
            <a:pPr fontAlgn="base"/>
            <a:r>
              <a:rPr lang="en-US" sz="1700" b="0" i="0" u="none" strike="noStrike" dirty="0">
                <a:effectLst/>
                <a:latin typeface="-apple-system"/>
              </a:rPr>
              <a:t>I’m </a:t>
            </a:r>
            <a:r>
              <a:rPr lang="en-US" sz="1700" b="0" i="0" u="none" strike="noStrike" dirty="0" err="1">
                <a:effectLst/>
                <a:latin typeface="-apple-system"/>
              </a:rPr>
              <a:t>HuaMei</a:t>
            </a:r>
            <a:r>
              <a:rPr lang="en-US" sz="1700" b="0" i="0" u="none" strike="noStrike" dirty="0">
                <a:effectLst/>
                <a:latin typeface="-apple-system"/>
              </a:rPr>
              <a:t>, </a:t>
            </a:r>
            <a:r>
              <a:rPr lang="en-US" sz="1700" b="1" i="0" u="none" strike="noStrike" dirty="0">
                <a:solidFill>
                  <a:srgbClr val="0432FF"/>
                </a:solidFill>
                <a:effectLst/>
                <a:latin typeface="-apple-system"/>
              </a:rPr>
              <a:t>calling from </a:t>
            </a:r>
            <a:r>
              <a:rPr lang="en-US" sz="1700" b="0" i="0" u="none" strike="noStrike" dirty="0" err="1">
                <a:effectLst/>
                <a:latin typeface="-apple-system"/>
              </a:rPr>
              <a:t>xyx</a:t>
            </a:r>
            <a:r>
              <a:rPr lang="en-US" sz="1700" b="0" i="0" u="none" strike="noStrike" dirty="0">
                <a:effectLst/>
                <a:latin typeface="-apple-system"/>
              </a:rPr>
              <a:t> company. </a:t>
            </a:r>
          </a:p>
          <a:p>
            <a:pPr fontAlgn="base"/>
            <a:r>
              <a:rPr lang="en-US" sz="1700" b="1" i="0" u="none" strike="noStrike" dirty="0">
                <a:solidFill>
                  <a:srgbClr val="0432FF"/>
                </a:solidFill>
                <a:effectLst/>
                <a:latin typeface="-apple-system"/>
              </a:rPr>
              <a:t>Can I speak to</a:t>
            </a:r>
            <a:r>
              <a:rPr lang="en-US" sz="1700" b="0" i="0" u="none" strike="noStrike" dirty="0">
                <a:effectLst/>
                <a:latin typeface="-apple-system"/>
              </a:rPr>
              <a:t> Maggie, please?</a:t>
            </a:r>
          </a:p>
          <a:p>
            <a:pPr fontAlgn="base"/>
            <a:endParaRPr lang="en-US" sz="1700" b="0" i="0" u="none" strike="noStrike" dirty="0">
              <a:effectLst/>
              <a:latin typeface="-apple-system"/>
            </a:endParaRPr>
          </a:p>
          <a:p>
            <a:pPr fontAlgn="base"/>
            <a:r>
              <a:rPr lang="en-US" sz="1700" b="1" dirty="0">
                <a:solidFill>
                  <a:srgbClr val="0432FF"/>
                </a:solidFill>
                <a:latin typeface="-apple-system"/>
              </a:rPr>
              <a:t>I’m so glad to hear from you. </a:t>
            </a:r>
          </a:p>
          <a:p>
            <a:pPr fontAlgn="base"/>
            <a:r>
              <a:rPr lang="en-US" sz="1700" dirty="0">
                <a:latin typeface="-apple-system"/>
              </a:rPr>
              <a:t>How are you doing?/ How thing going? / How’s your day going so far?</a:t>
            </a:r>
          </a:p>
          <a:p>
            <a:pPr fontAlgn="base"/>
            <a:r>
              <a:rPr lang="en-US" sz="1700" dirty="0">
                <a:latin typeface="-apple-system"/>
              </a:rPr>
              <a:t>I’m doing great. How about yourself?</a:t>
            </a:r>
          </a:p>
          <a:p>
            <a:pPr fontAlgn="base"/>
            <a:r>
              <a:rPr lang="en-US" sz="1700" dirty="0">
                <a:latin typeface="-apple-system"/>
              </a:rPr>
              <a:t>I’m doing awesome. </a:t>
            </a:r>
            <a:r>
              <a:rPr lang="en-US" sz="1700" b="1" dirty="0">
                <a:solidFill>
                  <a:srgbClr val="0432FF"/>
                </a:solidFill>
                <a:latin typeface="-apple-system"/>
              </a:rPr>
              <a:t>Thanks for asking</a:t>
            </a:r>
            <a:r>
              <a:rPr lang="en-US" sz="1700" dirty="0">
                <a:latin typeface="-apple-system"/>
              </a:rPr>
              <a:t>.</a:t>
            </a:r>
          </a:p>
          <a:p>
            <a:pPr fontAlgn="base"/>
            <a:endParaRPr lang="en-US" sz="1700" dirty="0">
              <a:latin typeface="-apple-system"/>
            </a:endParaRPr>
          </a:p>
          <a:p>
            <a:pPr fontAlgn="base"/>
            <a:r>
              <a:rPr lang="en-US" sz="1700" dirty="0">
                <a:latin typeface="-apple-system"/>
              </a:rPr>
              <a:t>May I ask what this is </a:t>
            </a:r>
            <a:r>
              <a:rPr lang="en-US" sz="1700" b="1" dirty="0">
                <a:solidFill>
                  <a:srgbClr val="0432FF"/>
                </a:solidFill>
                <a:latin typeface="-apple-system"/>
              </a:rPr>
              <a:t>regarding</a:t>
            </a:r>
            <a:r>
              <a:rPr lang="en-US" sz="1700" dirty="0">
                <a:latin typeface="-apple-system"/>
              </a:rPr>
              <a:t>?</a:t>
            </a:r>
          </a:p>
          <a:p>
            <a:pPr fontAlgn="base"/>
            <a:endParaRPr lang="en-US" sz="1700" dirty="0">
              <a:latin typeface="-apple-system"/>
            </a:endParaRPr>
          </a:p>
          <a:p>
            <a:pPr fontAlgn="base"/>
            <a:r>
              <a:rPr lang="en-US" sz="1700" dirty="0">
                <a:latin typeface="-apple-system"/>
              </a:rPr>
              <a:t>I’m not interested. Please </a:t>
            </a:r>
            <a:r>
              <a:rPr lang="en-US" sz="1700" b="1" dirty="0">
                <a:solidFill>
                  <a:srgbClr val="0432FF"/>
                </a:solidFill>
                <a:latin typeface="-apple-system"/>
              </a:rPr>
              <a:t>take </a:t>
            </a:r>
            <a:r>
              <a:rPr lang="en-US" sz="1700" dirty="0">
                <a:latin typeface="-apple-system"/>
              </a:rPr>
              <a:t>me </a:t>
            </a:r>
            <a:r>
              <a:rPr lang="en-US" sz="1700" b="1" dirty="0">
                <a:solidFill>
                  <a:srgbClr val="0432FF"/>
                </a:solidFill>
                <a:latin typeface="-apple-system"/>
              </a:rPr>
              <a:t>off </a:t>
            </a:r>
            <a:r>
              <a:rPr lang="en-US" sz="1700" dirty="0">
                <a:latin typeface="-apple-system"/>
              </a:rPr>
              <a:t>the list, please.</a:t>
            </a:r>
          </a:p>
          <a:p>
            <a:pPr fontAlgn="base"/>
            <a:r>
              <a:rPr lang="en-US" sz="1700" dirty="0">
                <a:latin typeface="-apple-system"/>
              </a:rPr>
              <a:t>You’re breaking up. / I’m having really bad reception. </a:t>
            </a:r>
          </a:p>
          <a:p>
            <a:pPr fontAlgn="base"/>
            <a:r>
              <a:rPr lang="en-US" sz="1700" dirty="0">
                <a:latin typeface="-apple-system"/>
              </a:rPr>
              <a:t>Can you repeat that?</a:t>
            </a:r>
          </a:p>
          <a:p>
            <a:pPr fontAlgn="base"/>
            <a:endParaRPr lang="en-US" sz="1700" dirty="0">
              <a:latin typeface="-apple-system"/>
            </a:endParaRPr>
          </a:p>
          <a:p>
            <a:pPr fontAlgn="base"/>
            <a:r>
              <a:rPr lang="en-US" sz="1700" dirty="0">
                <a:latin typeface="-apple-system"/>
              </a:rPr>
              <a:t>Would you mind </a:t>
            </a:r>
            <a:r>
              <a:rPr lang="en-US" sz="1700" b="1" dirty="0">
                <a:solidFill>
                  <a:srgbClr val="0432FF"/>
                </a:solidFill>
                <a:latin typeface="-apple-system"/>
              </a:rPr>
              <a:t>hold on a moment</a:t>
            </a:r>
            <a:r>
              <a:rPr lang="en-US" sz="1700" dirty="0">
                <a:latin typeface="-apple-system"/>
              </a:rPr>
              <a:t>, please?</a:t>
            </a:r>
          </a:p>
          <a:p>
            <a:pPr fontAlgn="base"/>
            <a:r>
              <a:rPr lang="en-US" sz="1700" dirty="0">
                <a:latin typeface="-apple-system"/>
              </a:rPr>
              <a:t>Would you mind </a:t>
            </a:r>
            <a:r>
              <a:rPr lang="en-US" sz="1700" b="1" dirty="0">
                <a:solidFill>
                  <a:srgbClr val="0432FF"/>
                </a:solidFill>
                <a:latin typeface="-apple-system"/>
              </a:rPr>
              <a:t>spelling that </a:t>
            </a:r>
            <a:r>
              <a:rPr lang="en-US" sz="1700" dirty="0">
                <a:latin typeface="-apple-system"/>
              </a:rPr>
              <a:t>for me?</a:t>
            </a:r>
          </a:p>
          <a:p>
            <a:pPr fontAlgn="base"/>
            <a:r>
              <a:rPr lang="en-US" sz="1700" dirty="0">
                <a:latin typeface="-apple-system"/>
              </a:rPr>
              <a:t>Would you mind </a:t>
            </a:r>
            <a:r>
              <a:rPr lang="en-US" sz="1700" b="1" dirty="0">
                <a:solidFill>
                  <a:srgbClr val="0432FF"/>
                </a:solidFill>
                <a:latin typeface="-apple-system"/>
              </a:rPr>
              <a:t>speaking  up</a:t>
            </a:r>
            <a:r>
              <a:rPr lang="en-US" sz="1700" dirty="0">
                <a:latin typeface="-apple-system"/>
              </a:rPr>
              <a:t>?</a:t>
            </a:r>
          </a:p>
          <a:p>
            <a:pPr fontAlgn="base"/>
            <a:endParaRPr lang="en-US" sz="1700" dirty="0">
              <a:latin typeface="-apple-system"/>
            </a:endParaRPr>
          </a:p>
          <a:p>
            <a:pPr fontAlgn="base"/>
            <a:r>
              <a:rPr lang="en-US" sz="1700" dirty="0">
                <a:latin typeface="-apple-system"/>
              </a:rPr>
              <a:t>I’m calling to ask / change / cancel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F5FFED-2F0E-B346-9511-C27D684469F8}"/>
              </a:ext>
            </a:extLst>
          </p:cNvPr>
          <p:cNvSpPr/>
          <p:nvPr/>
        </p:nvSpPr>
        <p:spPr>
          <a:xfrm>
            <a:off x="6261100" y="108669"/>
            <a:ext cx="5930900" cy="21852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1700" dirty="0">
                <a:latin typeface="-apple-system"/>
              </a:rPr>
              <a:t>Can I leave a message?</a:t>
            </a:r>
          </a:p>
          <a:p>
            <a:pPr fontAlgn="base"/>
            <a:endParaRPr lang="en-US" sz="1700" dirty="0">
              <a:latin typeface="-apple-system"/>
            </a:endParaRPr>
          </a:p>
          <a:p>
            <a:pPr fontAlgn="base"/>
            <a:r>
              <a:rPr lang="en-US" sz="1700" dirty="0">
                <a:latin typeface="-apple-system"/>
              </a:rPr>
              <a:t>I’m busy at the moment, would you mind </a:t>
            </a:r>
            <a:r>
              <a:rPr lang="en-US" sz="1700" b="1" dirty="0">
                <a:solidFill>
                  <a:srgbClr val="0432FF"/>
                </a:solidFill>
                <a:latin typeface="-apple-system"/>
              </a:rPr>
              <a:t>calling back</a:t>
            </a:r>
            <a:r>
              <a:rPr lang="en-US" sz="1700" dirty="0">
                <a:latin typeface="-apple-system"/>
              </a:rPr>
              <a:t>?</a:t>
            </a:r>
          </a:p>
          <a:p>
            <a:pPr fontAlgn="base"/>
            <a:r>
              <a:rPr lang="en-US" sz="1700" dirty="0">
                <a:latin typeface="-apple-system"/>
              </a:rPr>
              <a:t>What is a good time to call?</a:t>
            </a:r>
          </a:p>
          <a:p>
            <a:pPr fontAlgn="base"/>
            <a:endParaRPr lang="en-US" sz="1700" dirty="0">
              <a:latin typeface="-apple-system"/>
            </a:endParaRPr>
          </a:p>
          <a:p>
            <a:pPr fontAlgn="base"/>
            <a:r>
              <a:rPr lang="en-US" sz="1700" b="1" dirty="0">
                <a:solidFill>
                  <a:srgbClr val="0432FF"/>
                </a:solidFill>
                <a:latin typeface="-apple-system"/>
              </a:rPr>
              <a:t>It’s be great talking to you. </a:t>
            </a:r>
          </a:p>
          <a:p>
            <a:pPr fontAlgn="base"/>
            <a:r>
              <a:rPr lang="en-US" sz="1700" dirty="0">
                <a:latin typeface="-apple-system"/>
              </a:rPr>
              <a:t>Have a nice day. </a:t>
            </a:r>
          </a:p>
          <a:p>
            <a:pPr fontAlgn="base"/>
            <a:endParaRPr lang="en-US" sz="17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9818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758989" cy="4962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Letter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496266"/>
            <a:ext cx="581770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Thanks for </a:t>
            </a:r>
            <a:r>
              <a:rPr lang="en-US" sz="1600" dirty="0"/>
              <a:t>registering Ricky Li for Red Apple Summer Camp.</a:t>
            </a:r>
          </a:p>
          <a:p>
            <a:r>
              <a:rPr lang="en-US" sz="1600" dirty="0"/>
              <a:t>Your camp time are ['July 8-12'] (8:00AM-1:00PM).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Regarding </a:t>
            </a:r>
            <a:r>
              <a:rPr lang="en-US" sz="1600" dirty="0"/>
              <a:t>the morning camp, </a:t>
            </a:r>
            <a:r>
              <a:rPr lang="en-US" sz="1600" b="1" dirty="0">
                <a:solidFill>
                  <a:srgbClr val="FF0000"/>
                </a:solidFill>
              </a:rPr>
              <a:t>you don’t need to </a:t>
            </a:r>
            <a:r>
              <a:rPr lang="en-US" sz="1600" dirty="0"/>
              <a:t>choose afternoon activities. It will be Chinese cultural class and field trip in the morning.</a:t>
            </a:r>
          </a:p>
          <a:p>
            <a:endParaRPr lang="en-US" sz="1600" dirty="0"/>
          </a:p>
          <a:p>
            <a:r>
              <a:rPr lang="en-US" sz="1600" dirty="0"/>
              <a:t>Registration Fee is $35. Your payment is $170+35=$205.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Please make your check payable to</a:t>
            </a:r>
            <a:r>
              <a:rPr lang="en-US" sz="1600" dirty="0"/>
              <a:t> Red Apple, deliver or mail the check to Morrisville. 133D </a:t>
            </a:r>
            <a:r>
              <a:rPr lang="en-US" sz="1600" dirty="0" err="1"/>
              <a:t>Keybridge</a:t>
            </a:r>
            <a:r>
              <a:rPr lang="en-US" sz="1600" dirty="0"/>
              <a:t> Dr., Morrisville NC 27560,</a:t>
            </a:r>
          </a:p>
          <a:p>
            <a:r>
              <a:rPr lang="en-US" sz="1600" dirty="0"/>
              <a:t>to complete your registration.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Please let me know if you have any questions.</a:t>
            </a:r>
          </a:p>
          <a:p>
            <a:endParaRPr lang="en-US" sz="1600" dirty="0"/>
          </a:p>
          <a:p>
            <a:r>
              <a:rPr lang="en-US" sz="1600" dirty="0"/>
              <a:t>Best,</a:t>
            </a:r>
          </a:p>
          <a:p>
            <a:r>
              <a:rPr lang="en-US" sz="1600" dirty="0"/>
              <a:t>Red Apple School</a:t>
            </a:r>
          </a:p>
          <a:p>
            <a:endParaRPr lang="en-US" sz="1600" dirty="0"/>
          </a:p>
          <a:p>
            <a:r>
              <a:rPr lang="en-US" sz="1600" b="1" dirty="0">
                <a:solidFill>
                  <a:srgbClr val="FF0000"/>
                </a:solidFill>
              </a:rPr>
              <a:t>Note: Do not reply to this message, it is being sent by an automated system that cannot receive replies.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/>
              <a:t>This email is sent to inform you that we moved to new location now.</a:t>
            </a:r>
          </a:p>
        </p:txBody>
      </p:sp>
    </p:spTree>
    <p:extLst>
      <p:ext uri="{BB962C8B-B14F-4D97-AF65-F5344CB8AC3E}">
        <p14:creationId xmlns:p14="http://schemas.microsoft.com/office/powerpoint/2010/main" val="153933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043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07468" y="1319720"/>
            <a:ext cx="39182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solidFill>
                  <a:srgbClr val="373A3C"/>
                </a:solidFill>
                <a:effectLst/>
                <a:latin typeface="OpenSans" charset="0"/>
              </a:rPr>
              <a:t>Exchanging Business Cards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i="0" u="none" strike="noStrike" dirty="0">
                <a:solidFill>
                  <a:srgbClr val="0432FF"/>
                </a:solidFill>
                <a:effectLst/>
                <a:latin typeface="OpenSans" charset="0"/>
              </a:rPr>
              <a:t>What’s the best way to contact you?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i="0" u="none" strike="noStrike" dirty="0">
                <a:solidFill>
                  <a:srgbClr val="0432FF"/>
                </a:solidFill>
                <a:effectLst/>
                <a:latin typeface="OpenSans" charset="0"/>
              </a:rPr>
              <a:t>Is there a good way to reach you?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i="0" u="none" strike="noStrike" dirty="0">
                <a:solidFill>
                  <a:srgbClr val="0432FF"/>
                </a:solidFill>
                <a:effectLst/>
                <a:latin typeface="OpenSans" charset="0"/>
              </a:rPr>
              <a:t>What’s the best way to get in touch?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i="0" u="none" strike="noStrike" dirty="0">
                <a:solidFill>
                  <a:srgbClr val="373A3C"/>
                </a:solidFill>
                <a:effectLst/>
                <a:latin typeface="OpenSans" charset="0"/>
              </a:rPr>
              <a:t>Do you have a card?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432FF"/>
                </a:solidFill>
                <a:latin typeface="OpenSans" charset="0"/>
              </a:rPr>
              <a:t>Is this a good phone number to call you at?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i="0" u="none" strike="noStrike" dirty="0">
                <a:solidFill>
                  <a:srgbClr val="0432FF"/>
                </a:solidFill>
                <a:effectLst/>
                <a:latin typeface="OpenSans" charset="0"/>
              </a:rPr>
              <a:t>Actually, email would be better.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i="0" u="none" strike="noStrike" dirty="0">
                <a:solidFill>
                  <a:srgbClr val="373A3C"/>
                </a:solidFill>
                <a:effectLst/>
                <a:latin typeface="OpenSans" charset="0"/>
              </a:rPr>
              <a:t>Why don’t I give you my card?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i="0" u="none" strike="noStrike" dirty="0">
                <a:solidFill>
                  <a:srgbClr val="373A3C"/>
                </a:solidFill>
                <a:effectLst/>
                <a:latin typeface="OpenSans" charset="0"/>
              </a:rPr>
              <a:t>May I give you my card?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i="0" u="none" strike="noStrike" dirty="0">
                <a:solidFill>
                  <a:srgbClr val="373A3C"/>
                </a:solidFill>
                <a:effectLst/>
                <a:latin typeface="OpenSans" charset="0"/>
              </a:rPr>
              <a:t>Here. Let me give you my card.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i="0" u="none" strike="noStrike" dirty="0">
                <a:solidFill>
                  <a:srgbClr val="373A3C"/>
                </a:solidFill>
                <a:effectLst/>
                <a:latin typeface="OpenSans" charset="0"/>
              </a:rPr>
              <a:t>Here’s my card.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i="0" u="none" strike="noStrike" dirty="0">
                <a:solidFill>
                  <a:srgbClr val="373A3C"/>
                </a:solidFill>
                <a:effectLst/>
                <a:latin typeface="OpenSans" charset="0"/>
              </a:rPr>
              <a:t>Here you are.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i="0" u="none" strike="noStrike" dirty="0">
                <a:solidFill>
                  <a:srgbClr val="373A3C"/>
                </a:solidFill>
                <a:effectLst/>
                <a:latin typeface="OpenSans" charset="0"/>
              </a:rPr>
              <a:t>And here’s mine.</a:t>
            </a:r>
          </a:p>
        </p:txBody>
      </p:sp>
      <p:sp>
        <p:nvSpPr>
          <p:cNvPr id="6" name="Rectangle 5"/>
          <p:cNvSpPr/>
          <p:nvPr/>
        </p:nvSpPr>
        <p:spPr>
          <a:xfrm>
            <a:off x="7696200" y="1319720"/>
            <a:ext cx="449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solidFill>
                  <a:srgbClr val="373A3C"/>
                </a:solidFill>
                <a:effectLst/>
                <a:latin typeface="OpenSans" charset="0"/>
              </a:rPr>
              <a:t>Creating a Good Network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i="0" u="none" strike="noStrike" dirty="0">
                <a:solidFill>
                  <a:srgbClr val="373A3C"/>
                </a:solidFill>
                <a:effectLst/>
                <a:latin typeface="OpenSans" charset="0"/>
              </a:rPr>
              <a:t>So </a:t>
            </a:r>
            <a:r>
              <a:rPr lang="en-US" b="0" i="0" u="none" strike="noStrike" dirty="0">
                <a:solidFill>
                  <a:srgbClr val="0432FF"/>
                </a:solidFill>
                <a:effectLst/>
                <a:latin typeface="OpenSans" charset="0"/>
              </a:rPr>
              <a:t>how’s business going?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i="0" u="none" strike="noStrike" dirty="0">
                <a:solidFill>
                  <a:srgbClr val="373A3C"/>
                </a:solidFill>
                <a:effectLst/>
                <a:latin typeface="OpenSans" charset="0"/>
              </a:rPr>
              <a:t>Listen, I know someone who…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i="0" u="none" strike="noStrike" dirty="0">
                <a:solidFill>
                  <a:srgbClr val="0432FF"/>
                </a:solidFill>
                <a:effectLst/>
                <a:latin typeface="OpenSans" charset="0"/>
              </a:rPr>
              <a:t>(She) might be able to give you some tips.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i="0" u="none" strike="noStrike" dirty="0">
                <a:solidFill>
                  <a:srgbClr val="373A3C"/>
                </a:solidFill>
                <a:effectLst/>
                <a:latin typeface="OpenSans" charset="0"/>
              </a:rPr>
              <a:t>That would be very helpful.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i="0" u="none" strike="noStrike" dirty="0">
                <a:solidFill>
                  <a:srgbClr val="373A3C"/>
                </a:solidFill>
                <a:effectLst/>
                <a:latin typeface="OpenSans" charset="0"/>
              </a:rPr>
              <a:t>Can I </a:t>
            </a:r>
            <a:r>
              <a:rPr lang="en-US" b="0" i="0" u="none" strike="noStrike" dirty="0">
                <a:solidFill>
                  <a:srgbClr val="0432FF"/>
                </a:solidFill>
                <a:effectLst/>
                <a:latin typeface="OpenSans" charset="0"/>
              </a:rPr>
              <a:t>pass on </a:t>
            </a:r>
            <a:r>
              <a:rPr lang="en-US" b="0" i="0" u="none" strike="noStrike" dirty="0">
                <a:solidFill>
                  <a:srgbClr val="373A3C"/>
                </a:solidFill>
                <a:effectLst/>
                <a:latin typeface="OpenSans" charset="0"/>
              </a:rPr>
              <a:t>your contact details </a:t>
            </a:r>
            <a:r>
              <a:rPr lang="en-US" b="0" i="0" u="none" strike="noStrike" dirty="0">
                <a:solidFill>
                  <a:srgbClr val="0432FF"/>
                </a:solidFill>
                <a:effectLst/>
                <a:latin typeface="OpenSans" charset="0"/>
              </a:rPr>
              <a:t>to</a:t>
            </a:r>
            <a:r>
              <a:rPr lang="en-US" b="0" i="0" u="none" strike="noStrike" dirty="0">
                <a:solidFill>
                  <a:srgbClr val="373A3C"/>
                </a:solidFill>
                <a:effectLst/>
                <a:latin typeface="OpenSans" charset="0"/>
              </a:rPr>
              <a:t> her?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i="0" u="none" strike="noStrike" dirty="0">
                <a:solidFill>
                  <a:srgbClr val="373A3C"/>
                </a:solidFill>
                <a:effectLst/>
                <a:latin typeface="OpenSans" charset="0"/>
              </a:rPr>
              <a:t>I appreciate it.</a:t>
            </a:r>
            <a:endParaRPr lang="en-US" dirty="0">
              <a:solidFill>
                <a:srgbClr val="373A3C"/>
              </a:solidFill>
              <a:latin typeface="OpenSans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0" i="0" u="none" strike="noStrike" dirty="0">
                <a:solidFill>
                  <a:srgbClr val="373A3C"/>
                </a:solidFill>
                <a:effectLst/>
                <a:latin typeface="OpenSans" charset="0"/>
              </a:rPr>
              <a:t>I’d </a:t>
            </a:r>
            <a:r>
              <a:rPr lang="en-US" dirty="0">
                <a:solidFill>
                  <a:srgbClr val="373A3C"/>
                </a:solidFill>
                <a:latin typeface="OpenSans" charset="0"/>
              </a:rPr>
              <a:t>like to invite you to connect with me.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i="0" u="none" strike="noStrike" dirty="0">
                <a:solidFill>
                  <a:srgbClr val="373A3C"/>
                </a:solidFill>
                <a:effectLst/>
                <a:latin typeface="OpenSans" charset="0"/>
              </a:rPr>
              <a:t>Thanks for the retweet.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319720"/>
            <a:ext cx="343702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solidFill>
                  <a:srgbClr val="373A3C"/>
                </a:solidFill>
                <a:effectLst/>
                <a:latin typeface="OpenSans" charset="0"/>
              </a:rPr>
              <a:t>Introduce</a:t>
            </a:r>
            <a:endParaRPr lang="en-US" b="0" i="0" u="none" strike="noStrike" dirty="0">
              <a:solidFill>
                <a:srgbClr val="373A3C"/>
              </a:solidFill>
              <a:effectLst/>
              <a:latin typeface="OpenSans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0" i="0" u="none" strike="noStrike" dirty="0">
                <a:solidFill>
                  <a:srgbClr val="373A3C"/>
                </a:solidFill>
                <a:effectLst/>
                <a:latin typeface="OpenSans" charset="0"/>
              </a:rPr>
              <a:t>He is </a:t>
            </a:r>
            <a:r>
              <a:rPr lang="en-US" b="0" i="0" u="none" strike="noStrike" dirty="0">
                <a:solidFill>
                  <a:srgbClr val="0432FF"/>
                </a:solidFill>
                <a:effectLst/>
                <a:latin typeface="OpenSans" charset="0"/>
              </a:rPr>
              <a:t>based in</a:t>
            </a:r>
            <a:r>
              <a:rPr lang="en-US" b="0" i="0" u="none" strike="noStrike" dirty="0">
                <a:solidFill>
                  <a:srgbClr val="373A3C"/>
                </a:solidFill>
                <a:effectLst/>
                <a:latin typeface="OpenSans" charset="0"/>
              </a:rPr>
              <a:t>…</a:t>
            </a:r>
            <a:r>
              <a:rPr lang="zh-CN" altLang="en-US" b="0" i="0" u="none" strike="noStrike" dirty="0">
                <a:solidFill>
                  <a:srgbClr val="373A3C"/>
                </a:solidFill>
                <a:effectLst/>
                <a:latin typeface="OpenSans" charset="0"/>
              </a:rPr>
              <a:t>总部</a:t>
            </a:r>
            <a:endParaRPr lang="en-US" b="0" i="0" u="none" strike="noStrike" dirty="0">
              <a:solidFill>
                <a:srgbClr val="373A3C"/>
              </a:solidFill>
              <a:effectLst/>
              <a:latin typeface="OpenSans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0" i="0" u="none" strike="noStrike" dirty="0">
                <a:solidFill>
                  <a:srgbClr val="373A3C"/>
                </a:solidFill>
                <a:effectLst/>
                <a:latin typeface="OpenSans" charset="0"/>
              </a:rPr>
              <a:t>Do you know…?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i="0" u="none" strike="noStrike" dirty="0">
                <a:solidFill>
                  <a:srgbClr val="373A3C"/>
                </a:solidFill>
                <a:effectLst/>
                <a:latin typeface="OpenSans" charset="0"/>
              </a:rPr>
              <a:t>That’s interesting.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i="0" u="none" strike="noStrike" dirty="0">
                <a:solidFill>
                  <a:srgbClr val="373A3C"/>
                </a:solidFill>
                <a:effectLst/>
                <a:latin typeface="OpenSans" charset="0"/>
              </a:rPr>
              <a:t>I’m sorry?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i="0" u="none" strike="noStrike" dirty="0">
                <a:solidFill>
                  <a:srgbClr val="373A3C"/>
                </a:solidFill>
                <a:effectLst/>
                <a:latin typeface="OpenSans" charset="0"/>
              </a:rPr>
              <a:t>You mean…?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i="0" u="none" strike="noStrike" dirty="0">
                <a:solidFill>
                  <a:srgbClr val="373A3C"/>
                </a:solidFill>
                <a:effectLst/>
                <a:latin typeface="OpenSans" charset="0"/>
              </a:rPr>
              <a:t>Could you say that again?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i="0" u="none" strike="noStrike" dirty="0">
                <a:solidFill>
                  <a:srgbClr val="0432FF"/>
                </a:solidFill>
                <a:effectLst/>
                <a:latin typeface="OpenSans" charset="0"/>
              </a:rPr>
              <a:t>I’d better get going.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OpenSans" charset="0"/>
              </a:rPr>
              <a:t>Oh, look at the time, </a:t>
            </a:r>
            <a:r>
              <a:rPr lang="en-US" dirty="0">
                <a:solidFill>
                  <a:srgbClr val="0432FF"/>
                </a:solidFill>
                <a:latin typeface="OpenSans" charset="0"/>
              </a:rPr>
              <a:t>I have to rush.</a:t>
            </a:r>
            <a:endParaRPr lang="en-US" b="0" i="0" u="none" strike="noStrike" dirty="0">
              <a:solidFill>
                <a:srgbClr val="0432FF"/>
              </a:solidFill>
              <a:effectLst/>
              <a:latin typeface="OpenSans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0" i="0" u="none" strike="noStrike" dirty="0">
                <a:solidFill>
                  <a:srgbClr val="373A3C"/>
                </a:solidFill>
                <a:effectLst/>
                <a:latin typeface="OpenSans" charset="0"/>
              </a:rPr>
              <a:t>I have to meet someone.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i="0" u="none" strike="noStrike" dirty="0">
                <a:solidFill>
                  <a:srgbClr val="0432FF"/>
                </a:solidFill>
                <a:effectLst/>
                <a:latin typeface="OpenSans" charset="0"/>
              </a:rPr>
              <a:t>(It was) nice to meet you (too).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i="0" u="none" strike="noStrike" dirty="0">
                <a:solidFill>
                  <a:srgbClr val="373A3C"/>
                </a:solidFill>
                <a:effectLst/>
                <a:latin typeface="OpenSans" charset="0"/>
              </a:rPr>
              <a:t>Nice to see you (again).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373A3C"/>
                </a:solidFill>
                <a:latin typeface="OpenSans" charset="0"/>
              </a:rPr>
              <a:t>How do you like it?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i="0" u="none" strike="noStrike" dirty="0">
                <a:solidFill>
                  <a:srgbClr val="373A3C"/>
                </a:solidFill>
                <a:effectLst/>
                <a:latin typeface="OpenSans" charset="0"/>
              </a:rPr>
              <a:t>This is my first visit to Seattle.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373A3C"/>
                </a:solidFill>
                <a:latin typeface="OpenSans" charset="0"/>
              </a:rPr>
              <a:t>I just </a:t>
            </a:r>
            <a:r>
              <a:rPr lang="en-US" dirty="0">
                <a:solidFill>
                  <a:srgbClr val="0432FF"/>
                </a:solidFill>
                <a:latin typeface="OpenSans" charset="0"/>
              </a:rPr>
              <a:t>started a new job.</a:t>
            </a:r>
            <a:endParaRPr lang="en-US" b="0" i="0" u="none" strike="noStrike" dirty="0">
              <a:solidFill>
                <a:srgbClr val="0432FF"/>
              </a:solidFill>
              <a:effectLst/>
              <a:latin typeface="Open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34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6088"/>
            <a:ext cx="58232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Describing a City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373A3C"/>
                </a:solidFill>
                <a:latin typeface="OpenSans" charset="0"/>
              </a:rPr>
              <a:t>(Seattle) is home to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373A3C"/>
                </a:solidFill>
                <a:latin typeface="OpenSans" charset="0"/>
              </a:rPr>
              <a:t>(Seattle) has good connections to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373A3C"/>
                </a:solidFill>
                <a:latin typeface="OpenSans" charset="0"/>
              </a:rPr>
              <a:t>(Seattle) is a global trade hub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373A3C"/>
                </a:solidFill>
                <a:latin typeface="OpenSans" charset="0"/>
              </a:rPr>
              <a:t>(Seattle) is a major technology hub 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373A3C"/>
                </a:solidFill>
                <a:latin typeface="OpenSans" charset="0"/>
              </a:rPr>
              <a:t>(Seattle) is a port 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373A3C"/>
                </a:solidFill>
                <a:latin typeface="OpenSans" charset="0"/>
              </a:rPr>
              <a:t>(Seattle) has a highly skilled and educated workforce 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373A3C"/>
                </a:solidFill>
                <a:latin typeface="OpenSans" charset="0"/>
              </a:rPr>
              <a:t>(Seattle) is a center for innovation and entrepreneurship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373A3C"/>
                </a:solidFill>
                <a:latin typeface="OpenSans" charset="0"/>
              </a:rPr>
              <a:t>(Seattle) has a thriving cultural scene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373A3C"/>
                </a:solidFill>
                <a:latin typeface="OpenSans" charset="0"/>
              </a:rPr>
              <a:t>(Seattle) is an attractive place to live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91608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373A3C"/>
                </a:solidFill>
                <a:latin typeface="Arial" charset="0"/>
                <a:ea typeface="Arial" charset="0"/>
                <a:cs typeface="Arial" charset="0"/>
              </a:rPr>
              <a:t>Useful Business Vocabulary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373A3C"/>
                </a:solidFill>
                <a:latin typeface="OpenSans" charset="0"/>
              </a:rPr>
              <a:t>leading research center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373A3C"/>
                </a:solidFill>
                <a:latin typeface="OpenSans" charset="0"/>
              </a:rPr>
              <a:t>a recipient of investment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373A3C"/>
                </a:solidFill>
                <a:latin typeface="OpenSans" charset="0"/>
              </a:rPr>
              <a:t>a startup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373A3C"/>
                </a:solidFill>
                <a:latin typeface="OpenSans" charset="0"/>
              </a:rPr>
              <a:t>a venture capitalist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373A3C"/>
                </a:solidFill>
                <a:latin typeface="OpenSans" charset="0"/>
              </a:rPr>
              <a:t>develop new products and technologies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373A3C"/>
                </a:solidFill>
                <a:latin typeface="OpenSans" charset="0"/>
              </a:rPr>
              <a:t>opportunities for (outdoor recreation)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373A3C"/>
                </a:solidFill>
                <a:latin typeface="OpenSans" charset="0"/>
              </a:rPr>
              <a:t>opportunities to (do a lot of outdoor activities)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373A3C"/>
                </a:solidFill>
                <a:latin typeface="OpenSans" charset="0"/>
              </a:rPr>
              <a:t>quality of life</a:t>
            </a:r>
          </a:p>
        </p:txBody>
      </p:sp>
    </p:spTree>
    <p:extLst>
      <p:ext uri="{BB962C8B-B14F-4D97-AF65-F5344CB8AC3E}">
        <p14:creationId xmlns:p14="http://schemas.microsoft.com/office/powerpoint/2010/main" val="94033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C50ECB-D563-C943-9C10-6CED96327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582103"/>
              </p:ext>
            </p:extLst>
          </p:nvPr>
        </p:nvGraphicFramePr>
        <p:xfrm>
          <a:off x="0" y="0"/>
          <a:ext cx="121920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419724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I’m trying to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get through to </a:t>
                      </a:r>
                      <a:r>
                        <a:rPr lang="en-US" sz="1600" b="0" dirty="0"/>
                        <a:t>the bank but I’ve been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on hold </a:t>
                      </a:r>
                      <a:r>
                        <a:rPr lang="en-US" sz="1600" b="0" dirty="0"/>
                        <a:t>for ages.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017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This happened to me last week, and then when I finally got through, the person I needed was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not available.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68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Oh no,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how annoying! </a:t>
                      </a:r>
                      <a:r>
                        <a:rPr lang="en-US" sz="1600" dirty="0"/>
                        <a:t>The problem is I have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low battery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42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Is there an option to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leave a message</a:t>
                      </a:r>
                      <a:r>
                        <a:rPr lang="en-US" sz="1600" dirty="0"/>
                        <a:t>? Maybe someone could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call back </a:t>
                      </a:r>
                      <a:r>
                        <a:rPr lang="en-US" sz="1600" dirty="0"/>
                        <a:t>when they’re less busy?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95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 didn’t get that option at the beginning. I don’t think. Maybe I should just send them an email and ask them to call me themselves.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00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 agree. What is it that you want to talk to them about anyway?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796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 got a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text message </a:t>
                      </a:r>
                      <a:r>
                        <a:rPr lang="en-US" sz="1600" dirty="0"/>
                        <a:t>from them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saying that</a:t>
                      </a:r>
                      <a:r>
                        <a:rPr lang="en-US" sz="1600" dirty="0"/>
                        <a:t> I was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eligible to </a:t>
                      </a:r>
                      <a:r>
                        <a:rPr lang="en-US" sz="1600" dirty="0"/>
                        <a:t>open a new saving account.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53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Oh really? That might help you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save up for </a:t>
                      </a:r>
                      <a:r>
                        <a:rPr lang="en-US" sz="1600" dirty="0"/>
                        <a:t>that new bike that you want.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71126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293872-F992-5843-BE4C-3874C4285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72263"/>
              </p:ext>
            </p:extLst>
          </p:nvPr>
        </p:nvGraphicFramePr>
        <p:xfrm>
          <a:off x="0" y="3683000"/>
          <a:ext cx="12192000" cy="3175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419724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The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financial crisis</a:t>
                      </a:r>
                      <a:r>
                        <a:rPr lang="en-US" sz="1600" b="0" dirty="0"/>
                        <a:t> has been making the headlines again recently. What do you think is going to happen?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017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I’m really not sure,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to be honest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Supposedly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按说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, the rate of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inflation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is steady but unemployment has gone up again. How are things where you work?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68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Well, a few people were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made redundant </a:t>
                      </a:r>
                      <a:r>
                        <a:rPr lang="en-US" sz="1600" dirty="0"/>
                        <a:t>last month, so my workload’s nearly doubled.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42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 don’t know how you cope, John! Although since my husband, Mark, lost his job. we’ve also been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struggling to</a:t>
                      </a:r>
                      <a:r>
                        <a:rPr lang="en-US" sz="1600" dirty="0"/>
                        <a:t> pay the mortgage.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95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How’s he been coping? It must be very stressful to lose your job.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00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Yes, he’s not very well really. He’s been thinking of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setting up </a:t>
                      </a:r>
                      <a:r>
                        <a:rPr lang="en-US" sz="1600" dirty="0"/>
                        <a:t>his own business, but getting a loan from the bank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these days</a:t>
                      </a:r>
                      <a:r>
                        <a:rPr lang="en-US" sz="1600" dirty="0"/>
                        <a:t> is impossible.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796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Yes and if they do give you one, the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interest rates </a:t>
                      </a:r>
                      <a:r>
                        <a:rPr lang="en-US" sz="1600" dirty="0"/>
                        <a:t>are really high!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53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 just hope things start getting better soon. I don’t know what we’ll do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711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44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3653</TotalTime>
  <Words>1588</Words>
  <Application>Microsoft Macintosh PowerPoint</Application>
  <PresentationFormat>Widescreen</PresentationFormat>
  <Paragraphs>182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OpenSans</vt:lpstr>
      <vt:lpstr>Arial</vt:lpstr>
      <vt:lpstr>Calibri</vt:lpstr>
      <vt:lpstr>Calibri Light</vt:lpstr>
      <vt:lpstr>Wingdings</vt:lpstr>
      <vt:lpstr>Office Theme</vt:lpstr>
      <vt:lpstr>Interview QA</vt:lpstr>
      <vt:lpstr>Interview</vt:lpstr>
      <vt:lpstr>PowerPoint Presentation</vt:lpstr>
      <vt:lpstr>PowerPoint Presentation</vt:lpstr>
      <vt:lpstr>Letter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QA</dc:title>
  <dc:creator>Microsoft Office User</dc:creator>
  <cp:lastModifiedBy>Microsoft Office User</cp:lastModifiedBy>
  <cp:revision>34</cp:revision>
  <dcterms:created xsi:type="dcterms:W3CDTF">2019-03-25T13:33:36Z</dcterms:created>
  <dcterms:modified xsi:type="dcterms:W3CDTF">2019-06-11T17:54:50Z</dcterms:modified>
</cp:coreProperties>
</file>