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59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4"/>
    <p:restoredTop sz="92857"/>
  </p:normalViewPr>
  <p:slideViewPr>
    <p:cSldViewPr snapToGrid="0" snapToObjects="1">
      <p:cViewPr varScale="1">
        <p:scale>
          <a:sx n="114" d="100"/>
          <a:sy n="114" d="100"/>
        </p:scale>
        <p:origin x="184" y="304"/>
      </p:cViewPr>
      <p:guideLst/>
    </p:cSldViewPr>
  </p:slideViewPr>
  <p:outlineViewPr>
    <p:cViewPr>
      <p:scale>
        <a:sx n="33" d="100"/>
        <a:sy n="33" d="100"/>
      </p:scale>
      <p:origin x="0" y="-43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88605-135F-BA4D-9278-B39BD0299ACB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CDF97-A448-CF47-8B1D-170ABE03E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8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terminal to run </a:t>
            </a:r>
            <a:r>
              <a:rPr lang="en-US" dirty="0" err="1"/>
              <a:t>pygame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Put the folder on the desktop for easy finding</a:t>
            </a:r>
          </a:p>
          <a:p>
            <a:pPr marL="228600" indent="-228600">
              <a:buAutoNum type="arabicPeriod"/>
            </a:pPr>
            <a:r>
              <a:rPr lang="en-US" dirty="0"/>
              <a:t>% cd </a:t>
            </a:r>
            <a:r>
              <a:rPr lang="en-US" dirty="0" err="1"/>
              <a:t>Flybee</a:t>
            </a:r>
            <a:r>
              <a:rPr lang="en-US" dirty="0"/>
              <a:t>     (go to the </a:t>
            </a:r>
            <a:r>
              <a:rPr lang="en-US" dirty="0" err="1"/>
              <a:t>pygame</a:t>
            </a:r>
            <a:r>
              <a:rPr lang="en-US" dirty="0"/>
              <a:t> folder)</a:t>
            </a:r>
          </a:p>
          <a:p>
            <a:pPr marL="228600" indent="-228600">
              <a:buAutoNum type="arabicPeriod"/>
            </a:pPr>
            <a:r>
              <a:rPr lang="en-US" dirty="0"/>
              <a:t>% python3 </a:t>
            </a:r>
            <a:r>
              <a:rPr lang="en-US" dirty="0" err="1"/>
              <a:t>main.py</a:t>
            </a:r>
            <a:r>
              <a:rPr lang="en-US" dirty="0"/>
              <a:t>    (run the code)</a:t>
            </a:r>
          </a:p>
          <a:p>
            <a:pPr marL="228600" indent="-228600">
              <a:buAutoNum type="arabicPeriod"/>
            </a:pPr>
            <a:r>
              <a:rPr lang="en-US" dirty="0"/>
              <a:t>Path for </a:t>
            </a:r>
            <a:r>
              <a:rPr lang="en-US" dirty="0" err="1"/>
              <a:t>pygame</a:t>
            </a:r>
            <a:r>
              <a:rPr lang="en-US" dirty="0"/>
              <a:t>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CDF97-A448-CF47-8B1D-170ABE03E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2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CDF97-A448-CF47-8B1D-170ABE03E4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CDF97-A448-CF47-8B1D-170ABE03E4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7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836D-07EB-634C-B2F7-90703A4F0C96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86F4-6B13-524D-B6BE-7897C785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5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836D-07EB-634C-B2F7-90703A4F0C96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86F4-6B13-524D-B6BE-7897C785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836D-07EB-634C-B2F7-90703A4F0C96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86F4-6B13-524D-B6BE-7897C785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836D-07EB-634C-B2F7-90703A4F0C96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86F4-6B13-524D-B6BE-7897C785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836D-07EB-634C-B2F7-90703A4F0C96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86F4-6B13-524D-B6BE-7897C785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836D-07EB-634C-B2F7-90703A4F0C96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86F4-6B13-524D-B6BE-7897C785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9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836D-07EB-634C-B2F7-90703A4F0C96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86F4-6B13-524D-B6BE-7897C785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0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836D-07EB-634C-B2F7-90703A4F0C96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86F4-6B13-524D-B6BE-7897C785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836D-07EB-634C-B2F7-90703A4F0C96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86F4-6B13-524D-B6BE-7897C785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9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836D-07EB-634C-B2F7-90703A4F0C96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86F4-6B13-524D-B6BE-7897C785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836D-07EB-634C-B2F7-90703A4F0C96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A86F4-6B13-524D-B6BE-7897C785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2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836D-07EB-634C-B2F7-90703A4F0C96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86F4-6B13-524D-B6BE-7897C785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beginners-guide-python-turtl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hepythongamebook.com/en:start" TargetMode="External"/><Relationship Id="rId4" Type="http://schemas.openxmlformats.org/officeDocument/2006/relationships/hyperlink" Target="https://www.pygame.org/tags/pygam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59BDA-BFCF-2A48-967B-1D6442532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b="1" dirty="0"/>
              <a:t>Python for Kids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D1BFB-3936-2B47-AFDD-5F242ED0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500" dirty="0" err="1"/>
              <a:t>Repl.it</a:t>
            </a:r>
            <a:endParaRPr lang="en-US" sz="1500" dirty="0"/>
          </a:p>
          <a:p>
            <a:r>
              <a:rPr lang="en-US" sz="1500" dirty="0" err="1"/>
              <a:t>Usename</a:t>
            </a:r>
            <a:r>
              <a:rPr lang="en-US" sz="1500" dirty="0"/>
              <a:t>: </a:t>
            </a:r>
            <a:r>
              <a:rPr lang="en-US" sz="1500" dirty="0" err="1"/>
              <a:t>yugangyuhan@gmail.com</a:t>
            </a:r>
            <a:endParaRPr lang="en-US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8B1F-519A-0D4B-BF93-E43B007280C1}"/>
              </a:ext>
            </a:extLst>
          </p:cNvPr>
          <p:cNvSpPr/>
          <p:nvPr/>
        </p:nvSpPr>
        <p:spPr>
          <a:xfrm>
            <a:off x="0" y="0"/>
            <a:ext cx="54206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https://realpython.com/beginners-guide-python-turtle/</a:t>
            </a:r>
            <a:endParaRPr lang="en-US" dirty="0"/>
          </a:p>
          <a:p>
            <a:r>
              <a:rPr lang="en-US" dirty="0">
                <a:hlinkClick r:id="rId4"/>
              </a:rPr>
              <a:t>https://www.pygame.org/tags/pygame</a:t>
            </a:r>
            <a:endParaRPr lang="en-US" dirty="0"/>
          </a:p>
          <a:p>
            <a:r>
              <a:rPr lang="en-US" dirty="0">
                <a:hlinkClick r:id="rId5"/>
              </a:rPr>
              <a:t>http://thepythongamebook.com/en:start</a:t>
            </a:r>
            <a:r>
              <a:rPr lang="en-US" dirty="0"/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F81DE-102E-E54E-BABE-F4338C0CD6BD}"/>
              </a:ext>
            </a:extLst>
          </p:cNvPr>
          <p:cNvSpPr txBox="1"/>
          <p:nvPr/>
        </p:nvSpPr>
        <p:spPr>
          <a:xfrm>
            <a:off x="7239" y="1016262"/>
            <a:ext cx="7917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location:</a:t>
            </a:r>
          </a:p>
          <a:p>
            <a:r>
              <a:rPr lang="en-US" dirty="0"/>
              <a:t>/Users/</a:t>
            </a:r>
            <a:r>
              <a:rPr lang="en-US" dirty="0" err="1"/>
              <a:t>meihua</a:t>
            </a:r>
            <a:r>
              <a:rPr lang="en-US" dirty="0"/>
              <a:t>/Documents/</a:t>
            </a:r>
            <a:r>
              <a:rPr lang="en-US" dirty="0" err="1"/>
              <a:t>MyHomePage</a:t>
            </a:r>
            <a:r>
              <a:rPr lang="en-US" dirty="0"/>
              <a:t>/</a:t>
            </a:r>
            <a:r>
              <a:rPr lang="en-US" dirty="0" err="1"/>
              <a:t>arielmei.github.io</a:t>
            </a:r>
            <a:r>
              <a:rPr lang="en-US" dirty="0"/>
              <a:t>/Python/Python4Kids</a:t>
            </a:r>
          </a:p>
          <a:p>
            <a:endParaRPr lang="en-US" dirty="0"/>
          </a:p>
          <a:p>
            <a:r>
              <a:rPr lang="en-US" dirty="0"/>
              <a:t>% python3 </a:t>
            </a:r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57899-7F4C-ED46-BE2A-54404CAE3987}"/>
              </a:ext>
            </a:extLst>
          </p:cNvPr>
          <p:cNvSpPr txBox="1"/>
          <p:nvPr/>
        </p:nvSpPr>
        <p:spPr>
          <a:xfrm>
            <a:off x="7239" y="6488668"/>
            <a:ext cx="439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</a:t>
            </a:r>
            <a:r>
              <a:rPr lang="en-US" dirty="0" err="1"/>
              <a:t>Dpygame.py</a:t>
            </a:r>
            <a:r>
              <a:rPr lang="en-US" dirty="0"/>
              <a:t> at root </a:t>
            </a:r>
            <a:r>
              <a:rPr lang="en-US" dirty="0" err="1"/>
              <a:t>dir</a:t>
            </a:r>
            <a:r>
              <a:rPr lang="en-US" dirty="0"/>
              <a:t>, no work now</a:t>
            </a:r>
          </a:p>
        </p:txBody>
      </p:sp>
    </p:spTree>
    <p:extLst>
      <p:ext uri="{BB962C8B-B14F-4D97-AF65-F5344CB8AC3E}">
        <p14:creationId xmlns:p14="http://schemas.microsoft.com/office/powerpoint/2010/main" val="395033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2B1-6649-CC46-BE64-55119401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54314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3BBA-6FFD-874B-A8CE-7402DBB8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543146"/>
            <a:ext cx="10905066" cy="6314853"/>
          </a:xfrm>
        </p:spPr>
        <p:txBody>
          <a:bodyPr>
            <a:normAutofit/>
          </a:bodyPr>
          <a:lstStyle/>
          <a:p>
            <a:r>
              <a:rPr lang="en-US" sz="2000" dirty="0"/>
              <a:t>Sequence is the order that commands are executed by a computer.</a:t>
            </a:r>
          </a:p>
          <a:p>
            <a:r>
              <a:rPr lang="en-US" sz="2000" dirty="0"/>
              <a:t>Putting code in the correct order allows us to carry out tasks that have multiple steps.</a:t>
            </a:r>
          </a:p>
          <a:p>
            <a:pPr lvl="1"/>
            <a:r>
              <a:rPr lang="en-US" sz="1600" dirty="0"/>
              <a:t>In programming, computers can only carry out tasks that are in the correct order.</a:t>
            </a:r>
          </a:p>
          <a:p>
            <a:pPr lvl="1"/>
            <a:r>
              <a:rPr lang="en-US" sz="1600" dirty="0"/>
              <a:t>Computers are machines and they have to do things the way they were built to do.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9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C42B1-6649-CC46-BE64-55119401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54314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3BBA-6FFD-874B-A8CE-7402DBB8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543146"/>
            <a:ext cx="10905066" cy="6314853"/>
          </a:xfrm>
        </p:spPr>
        <p:txBody>
          <a:bodyPr>
            <a:normAutofit/>
          </a:bodyPr>
          <a:lstStyle/>
          <a:p>
            <a:r>
              <a:rPr lang="en-US" sz="2000" dirty="0"/>
              <a:t>Dictionary consists of a collection of key-value pairs.</a:t>
            </a:r>
          </a:p>
          <a:p>
            <a:pPr marL="457200" lvl="1" indent="0">
              <a:buNone/>
            </a:pPr>
            <a:r>
              <a:rPr lang="en-US" sz="1600" dirty="0"/>
              <a:t>Each key-value pair maps the key to its associated value.</a:t>
            </a:r>
          </a:p>
          <a:p>
            <a:pPr lvl="1"/>
            <a:r>
              <a:rPr lang="en-US" sz="1600" dirty="0">
                <a:solidFill>
                  <a:srgbClr val="0432FF"/>
                </a:solidFill>
                <a:latin typeface="Courier" pitchFamily="2" charset="0"/>
              </a:rPr>
              <a:t>d={&lt;key&gt;:&lt;value&gt;, &lt;key&gt;:&lt;value&gt;,….&lt;key&gt;:&lt;value&gt; }</a:t>
            </a:r>
          </a:p>
          <a:p>
            <a:pPr lvl="1"/>
            <a:r>
              <a:rPr lang="en-US" sz="1600" dirty="0">
                <a:solidFill>
                  <a:srgbClr val="0432FF"/>
                </a:solidFill>
                <a:latin typeface="Courier" pitchFamily="2" charset="0"/>
              </a:rPr>
              <a:t>d=</a:t>
            </a:r>
            <a:r>
              <a:rPr lang="en-US" sz="1600" dirty="0" err="1">
                <a:solidFill>
                  <a:srgbClr val="0432FF"/>
                </a:solidFill>
                <a:latin typeface="Courier" pitchFamily="2" charset="0"/>
              </a:rPr>
              <a:t>dict</a:t>
            </a:r>
            <a:r>
              <a:rPr lang="en-US" sz="1600" dirty="0">
                <a:solidFill>
                  <a:srgbClr val="0432FF"/>
                </a:solidFill>
                <a:latin typeface="Courier" pitchFamily="2" charset="0"/>
              </a:rPr>
              <a:t>([(&lt;key&gt;,&lt;value&gt;), (&lt;key&gt;,&lt;value&gt;)….., (&lt;key&gt;,&lt;value&gt;)])</a:t>
            </a:r>
          </a:p>
          <a:p>
            <a:r>
              <a:rPr lang="en-US" sz="2000" dirty="0"/>
              <a:t>Properties</a:t>
            </a:r>
          </a:p>
          <a:p>
            <a:pPr lvl="1"/>
            <a:r>
              <a:rPr lang="en-US" sz="1600" dirty="0"/>
              <a:t>A value is retrieved from a dictionary by specifying its corresponding key in square brackets([])</a:t>
            </a:r>
          </a:p>
          <a:p>
            <a:pPr lvl="1"/>
            <a:r>
              <a:rPr lang="en-US" sz="1600" dirty="0"/>
              <a:t>Access to items in a dictionary does not depend on order.</a:t>
            </a:r>
          </a:p>
          <a:p>
            <a:pPr lvl="1"/>
            <a:r>
              <a:rPr lang="en-US" sz="1600" dirty="0"/>
              <a:t>The values contained in the dictionary don’t need to be the same type, the keys don’t either.</a:t>
            </a:r>
          </a:p>
          <a:p>
            <a:pPr lvl="1"/>
            <a:r>
              <a:rPr lang="en-US" sz="1600" dirty="0"/>
              <a:t>A given key can appear in a dictionary only once.</a:t>
            </a:r>
          </a:p>
          <a:p>
            <a:r>
              <a:rPr lang="en-US" sz="2000" dirty="0"/>
              <a:t>Built-in dictionary methods:</a:t>
            </a:r>
          </a:p>
          <a:p>
            <a:pPr lvl="1"/>
            <a:r>
              <a:rPr lang="en-US" sz="1600" dirty="0" err="1">
                <a:solidFill>
                  <a:srgbClr val="0432FF"/>
                </a:solidFill>
                <a:latin typeface="Courier" pitchFamily="2" charset="0"/>
              </a:rPr>
              <a:t>d.clear</a:t>
            </a:r>
            <a:r>
              <a:rPr lang="en-US" sz="1600" dirty="0">
                <a:solidFill>
                  <a:srgbClr val="0432FF"/>
                </a:solidFill>
                <a:latin typeface="Courier" pitchFamily="2" charset="0"/>
              </a:rPr>
              <a:t>(): </a:t>
            </a:r>
            <a:r>
              <a:rPr lang="en-US" sz="1600" dirty="0"/>
              <a:t>empties dictionary d of all key-value pairs.</a:t>
            </a:r>
          </a:p>
          <a:p>
            <a:pPr lvl="1"/>
            <a:r>
              <a:rPr lang="en-US" sz="1600" dirty="0" err="1">
                <a:solidFill>
                  <a:srgbClr val="0432FF"/>
                </a:solidFill>
                <a:latin typeface="Courier" pitchFamily="2" charset="0"/>
              </a:rPr>
              <a:t>d.get</a:t>
            </a:r>
            <a:r>
              <a:rPr lang="en-US" sz="1600" dirty="0">
                <a:solidFill>
                  <a:srgbClr val="0432FF"/>
                </a:solidFill>
                <a:latin typeface="Courier" pitchFamily="2" charset="0"/>
              </a:rPr>
              <a:t>(&lt;key&gt;): </a:t>
            </a:r>
            <a:r>
              <a:rPr lang="en-US" sz="1600" dirty="0"/>
              <a:t>search and return the associated value.</a:t>
            </a:r>
          </a:p>
          <a:p>
            <a:pPr lvl="1"/>
            <a:r>
              <a:rPr lang="en-US" sz="1600" dirty="0" err="1">
                <a:solidFill>
                  <a:srgbClr val="0432FF"/>
                </a:solidFill>
                <a:latin typeface="Courier" pitchFamily="2" charset="0"/>
              </a:rPr>
              <a:t>d.items</a:t>
            </a:r>
            <a:r>
              <a:rPr lang="en-US" sz="1600" dirty="0">
                <a:solidFill>
                  <a:srgbClr val="0432FF"/>
                </a:solidFill>
                <a:latin typeface="Courier" pitchFamily="2" charset="0"/>
              </a:rPr>
              <a:t>(): </a:t>
            </a:r>
            <a:r>
              <a:rPr lang="en-US" sz="1600" dirty="0"/>
              <a:t>returns a list of tuples containing the key-value pair in dictionary.</a:t>
            </a:r>
          </a:p>
          <a:p>
            <a:pPr lvl="1"/>
            <a:r>
              <a:rPr lang="en-US" sz="1600" dirty="0" err="1">
                <a:solidFill>
                  <a:srgbClr val="0432FF"/>
                </a:solidFill>
                <a:latin typeface="Courier" pitchFamily="2" charset="0"/>
              </a:rPr>
              <a:t>d.keys</a:t>
            </a:r>
            <a:r>
              <a:rPr lang="en-US" sz="1600" dirty="0">
                <a:solidFill>
                  <a:srgbClr val="0432FF"/>
                </a:solidFill>
                <a:latin typeface="Courier" pitchFamily="2" charset="0"/>
              </a:rPr>
              <a:t>(): </a:t>
            </a:r>
            <a:r>
              <a:rPr lang="en-US" sz="1600" dirty="0"/>
              <a:t>return a list of all keys in dictionary.</a:t>
            </a:r>
          </a:p>
          <a:p>
            <a:pPr lvl="1"/>
            <a:r>
              <a:rPr lang="en-US" sz="1600" dirty="0" err="1">
                <a:solidFill>
                  <a:srgbClr val="0432FF"/>
                </a:solidFill>
                <a:latin typeface="Courier" pitchFamily="2" charset="0"/>
              </a:rPr>
              <a:t>d.values</a:t>
            </a:r>
            <a:r>
              <a:rPr lang="en-US" sz="1600" dirty="0">
                <a:solidFill>
                  <a:srgbClr val="0432FF"/>
                </a:solidFill>
                <a:latin typeface="Courier" pitchFamily="2" charset="0"/>
              </a:rPr>
              <a:t>(): </a:t>
            </a:r>
            <a:r>
              <a:rPr lang="en-US" sz="1600" dirty="0"/>
              <a:t>return a list of all values in dictionary.</a:t>
            </a:r>
          </a:p>
          <a:p>
            <a:pPr lvl="1"/>
            <a:r>
              <a:rPr lang="en-US" sz="1600" dirty="0" err="1">
                <a:solidFill>
                  <a:srgbClr val="0432FF"/>
                </a:solidFill>
                <a:latin typeface="Courier" pitchFamily="2" charset="0"/>
              </a:rPr>
              <a:t>d.pop</a:t>
            </a:r>
            <a:r>
              <a:rPr lang="en-US" sz="1600" dirty="0">
                <a:solidFill>
                  <a:srgbClr val="0432FF"/>
                </a:solidFill>
                <a:latin typeface="Courier" pitchFamily="2" charset="0"/>
              </a:rPr>
              <a:t>(&lt;key&gt;):</a:t>
            </a:r>
            <a:r>
              <a:rPr lang="en-US" sz="1600" dirty="0"/>
              <a:t> removes a key and associated value from dictionary.</a:t>
            </a:r>
          </a:p>
          <a:p>
            <a:pPr lvl="1"/>
            <a:r>
              <a:rPr lang="en-US" sz="1600" dirty="0" err="1">
                <a:solidFill>
                  <a:srgbClr val="0432FF"/>
                </a:solidFill>
                <a:latin typeface="Courier" pitchFamily="2" charset="0"/>
              </a:rPr>
              <a:t>d.popitem</a:t>
            </a:r>
            <a:r>
              <a:rPr lang="en-US" sz="1600" dirty="0">
                <a:solidFill>
                  <a:srgbClr val="0432FF"/>
                </a:solidFill>
                <a:latin typeface="Courier" pitchFamily="2" charset="0"/>
              </a:rPr>
              <a:t>(): </a:t>
            </a:r>
            <a:r>
              <a:rPr lang="en-US" sz="1600" dirty="0"/>
              <a:t>removes a last key-value pair from a dictionary.</a:t>
            </a:r>
          </a:p>
          <a:p>
            <a:pPr lvl="1"/>
            <a:r>
              <a:rPr lang="en-US" sz="1600" dirty="0" err="1">
                <a:solidFill>
                  <a:srgbClr val="0432FF"/>
                </a:solidFill>
                <a:latin typeface="Courier" pitchFamily="2" charset="0"/>
              </a:rPr>
              <a:t>d.update</a:t>
            </a:r>
            <a:r>
              <a:rPr lang="en-US" sz="1600" dirty="0">
                <a:solidFill>
                  <a:srgbClr val="0432FF"/>
                </a:solidFill>
                <a:latin typeface="Courier" pitchFamily="2" charset="0"/>
              </a:rPr>
              <a:t>(&lt;obj&gt;): </a:t>
            </a:r>
            <a:r>
              <a:rPr lang="en-US" sz="1600" dirty="0"/>
              <a:t>Merge a dictionary with another dictionary or an </a:t>
            </a:r>
            <a:r>
              <a:rPr lang="en-US" sz="1600" dirty="0" err="1"/>
              <a:t>iterable</a:t>
            </a:r>
            <a:r>
              <a:rPr lang="en-US" sz="1600" dirty="0"/>
              <a:t> of key-value pairs.</a:t>
            </a:r>
          </a:p>
          <a:p>
            <a:r>
              <a:rPr lang="en-US" sz="2000" dirty="0"/>
              <a:t>Lists elements are accessed by numerical index </a:t>
            </a:r>
            <a:r>
              <a:rPr lang="en-US" sz="2000" dirty="0">
                <a:solidFill>
                  <a:srgbClr val="FF0000"/>
                </a:solidFill>
              </a:rPr>
              <a:t>based on order.</a:t>
            </a:r>
          </a:p>
          <a:p>
            <a:r>
              <a:rPr lang="en-US" sz="2000" dirty="0"/>
              <a:t>Dictionary elements are accessed </a:t>
            </a:r>
            <a:r>
              <a:rPr lang="en-US" sz="2000" dirty="0">
                <a:solidFill>
                  <a:srgbClr val="FF0000"/>
                </a:solidFill>
              </a:rPr>
              <a:t>by key</a:t>
            </a:r>
            <a:r>
              <a:rPr lang="en-US" sz="20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1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2B1-6649-CC46-BE64-55119401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54314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What are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3BBA-6FFD-874B-A8CE-7402DBB8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543146"/>
            <a:ext cx="10905066" cy="6314853"/>
          </a:xfrm>
        </p:spPr>
        <p:txBody>
          <a:bodyPr>
            <a:normAutofit/>
          </a:bodyPr>
          <a:lstStyle/>
          <a:p>
            <a:r>
              <a:rPr lang="en-US" sz="2000" dirty="0"/>
              <a:t>A variable is a container that stores information. It can change or vary. The information or data stored in a variable is called the value.</a:t>
            </a:r>
          </a:p>
          <a:p>
            <a:r>
              <a:rPr lang="en-US" sz="2000" dirty="0"/>
              <a:t>There are ?? types of variables in python: </a:t>
            </a:r>
          </a:p>
          <a:p>
            <a:pPr lvl="1"/>
            <a:r>
              <a:rPr lang="en-US" sz="1600" dirty="0"/>
              <a:t>strings, </a:t>
            </a:r>
          </a:p>
          <a:p>
            <a:pPr lvl="1"/>
            <a:r>
              <a:rPr lang="en-US" sz="1600" dirty="0"/>
              <a:t>integers, </a:t>
            </a:r>
          </a:p>
          <a:p>
            <a:pPr lvl="1"/>
            <a:r>
              <a:rPr lang="en-US" sz="1600" dirty="0"/>
              <a:t>list</a:t>
            </a:r>
          </a:p>
          <a:p>
            <a:pPr lvl="1"/>
            <a:r>
              <a:rPr lang="en-US" sz="1600" dirty="0"/>
              <a:t>dictionary</a:t>
            </a:r>
          </a:p>
          <a:p>
            <a:r>
              <a:rPr lang="en-US" sz="2000" dirty="0"/>
              <a:t>Why are variables important in programming?</a:t>
            </a:r>
          </a:p>
        </p:txBody>
      </p:sp>
    </p:spTree>
    <p:extLst>
      <p:ext uri="{BB962C8B-B14F-4D97-AF65-F5344CB8AC3E}">
        <p14:creationId xmlns:p14="http://schemas.microsoft.com/office/powerpoint/2010/main" val="213237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2B1-6649-CC46-BE64-55119401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54314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What are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3BBA-6FFD-874B-A8CE-7402DBB8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543146"/>
            <a:ext cx="10905066" cy="6314853"/>
          </a:xfrm>
        </p:spPr>
        <p:txBody>
          <a:bodyPr>
            <a:normAutofit/>
          </a:bodyPr>
          <a:lstStyle/>
          <a:p>
            <a:r>
              <a:rPr lang="en-US" sz="2000" dirty="0"/>
              <a:t>A function is a block of code made up of a set of steps that result in a single, specific action. </a:t>
            </a:r>
          </a:p>
          <a:p>
            <a:r>
              <a:rPr lang="en-US" sz="2000" dirty="0"/>
              <a:t>Give the function a simple name.</a:t>
            </a:r>
          </a:p>
          <a:p>
            <a:r>
              <a:rPr lang="en-US" sz="2000" dirty="0"/>
              <a:t>The set of steps can be used again and again.</a:t>
            </a:r>
          </a:p>
        </p:txBody>
      </p:sp>
    </p:spTree>
    <p:extLst>
      <p:ext uri="{BB962C8B-B14F-4D97-AF65-F5344CB8AC3E}">
        <p14:creationId xmlns:p14="http://schemas.microsoft.com/office/powerpoint/2010/main" val="356903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2B1-6649-CC46-BE64-55119401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54314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What are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3BBA-6FFD-874B-A8CE-7402DBB8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543146"/>
            <a:ext cx="10905066" cy="6314853"/>
          </a:xfrm>
        </p:spPr>
        <p:txBody>
          <a:bodyPr>
            <a:normAutofit/>
          </a:bodyPr>
          <a:lstStyle/>
          <a:p>
            <a:r>
              <a:rPr lang="en-US" sz="2000" dirty="0"/>
              <a:t>Classes are a way of ‘defining” what an object is, what it’s characteristics are, and how it behaves.</a:t>
            </a:r>
          </a:p>
        </p:txBody>
      </p:sp>
    </p:spTree>
    <p:extLst>
      <p:ext uri="{BB962C8B-B14F-4D97-AF65-F5344CB8AC3E}">
        <p14:creationId xmlns:p14="http://schemas.microsoft.com/office/powerpoint/2010/main" val="360976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2B1-6649-CC46-BE64-55119401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54314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Indentations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3BBA-6FFD-874B-A8CE-7402DBB8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543146"/>
            <a:ext cx="10905066" cy="568620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Indentations</a:t>
            </a:r>
            <a:r>
              <a:rPr lang="en-US" sz="2000" dirty="0"/>
              <a:t> are used to </a:t>
            </a:r>
            <a:r>
              <a:rPr lang="en-US" sz="2000" b="1" dirty="0">
                <a:solidFill>
                  <a:srgbClr val="FF0000"/>
                </a:solidFill>
              </a:rPr>
              <a:t>define blocks </a:t>
            </a:r>
            <a:r>
              <a:rPr lang="en-US" sz="2000" dirty="0"/>
              <a:t>of code, especially when using loops and conditional statements. </a:t>
            </a:r>
          </a:p>
          <a:p>
            <a:r>
              <a:rPr lang="en-US" sz="2000" dirty="0"/>
              <a:t>In general, you create an indentation by tapping the </a:t>
            </a:r>
            <a:r>
              <a:rPr lang="en-US" sz="2000" dirty="0" err="1"/>
              <a:t>Tabkey</a:t>
            </a:r>
            <a:r>
              <a:rPr lang="en-US" sz="2000" dirty="0"/>
              <a:t>                   on the keyboard.</a:t>
            </a:r>
          </a:p>
        </p:txBody>
      </p: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5970FDF0-A532-4644-860B-B94F279A7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806" y="1086788"/>
            <a:ext cx="914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5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2B1-6649-CC46-BE64-55119401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54314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3BBA-6FFD-874B-A8CE-7402DBB8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543146"/>
            <a:ext cx="10905066" cy="5686203"/>
          </a:xfrm>
        </p:spPr>
        <p:txBody>
          <a:bodyPr>
            <a:normAutofit/>
          </a:bodyPr>
          <a:lstStyle/>
          <a:p>
            <a:r>
              <a:rPr lang="en-US" sz="2000" dirty="0"/>
              <a:t>Iteration means executing the same block of code over and over, potentially many times. A programming structure that implements iteration is called a loop.</a:t>
            </a:r>
          </a:p>
          <a:p>
            <a:r>
              <a:rPr lang="en-US" sz="2000" dirty="0"/>
              <a:t>Two types of iteration</a:t>
            </a:r>
          </a:p>
          <a:p>
            <a:pPr lvl="1"/>
            <a:r>
              <a:rPr lang="en-US" sz="1600" dirty="0"/>
              <a:t>With </a:t>
            </a:r>
            <a:r>
              <a:rPr lang="en-US" sz="1600" b="1" dirty="0">
                <a:solidFill>
                  <a:srgbClr val="0432FF"/>
                </a:solidFill>
              </a:rPr>
              <a:t>indefinite iteration</a:t>
            </a:r>
            <a:r>
              <a:rPr lang="en-US" sz="1600" dirty="0"/>
              <a:t>, the number of times the loop is executed isn’t specified explicitly in advance. Rather, the designated block is executed repeatedly </a:t>
            </a:r>
            <a:r>
              <a:rPr lang="en-US" sz="1600" b="1" dirty="0">
                <a:solidFill>
                  <a:srgbClr val="0432FF"/>
                </a:solidFill>
              </a:rPr>
              <a:t>as long as some condition is met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With </a:t>
            </a:r>
            <a:r>
              <a:rPr lang="en-US" sz="1600" b="1" dirty="0">
                <a:solidFill>
                  <a:srgbClr val="0432FF"/>
                </a:solidFill>
              </a:rPr>
              <a:t>definite iteration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432FF"/>
                </a:solidFill>
              </a:rPr>
              <a:t>the number of times the designated </a:t>
            </a:r>
            <a:r>
              <a:rPr lang="en-US" sz="1600" dirty="0"/>
              <a:t>block will be executed is specified explicitly at the time the loop starts.</a:t>
            </a:r>
            <a:endParaRPr lang="en-US" sz="2000" dirty="0"/>
          </a:p>
          <a:p>
            <a:r>
              <a:rPr lang="en-US" sz="2000" dirty="0"/>
              <a:t>Loops are a set of instructions that are continuously repeated until a particular condition is satisfied.</a:t>
            </a:r>
          </a:p>
          <a:p>
            <a:r>
              <a:rPr lang="en-US" sz="2000" b="1" dirty="0">
                <a:solidFill>
                  <a:srgbClr val="0432FF"/>
                </a:solidFill>
              </a:rPr>
              <a:t>for loop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0432FF"/>
                </a:solidFill>
              </a:rPr>
              <a:t>while loop</a:t>
            </a:r>
            <a:r>
              <a:rPr lang="en-US" sz="2000" dirty="0">
                <a:solidFill>
                  <a:srgbClr val="0432FF"/>
                </a:solidFill>
              </a:rPr>
              <a:t> </a:t>
            </a:r>
            <a:r>
              <a:rPr lang="en-US" sz="2000" dirty="0"/>
              <a:t>is used to perform a certain task </a:t>
            </a:r>
            <a:r>
              <a:rPr lang="en-US" sz="2000" dirty="0">
                <a:solidFill>
                  <a:srgbClr val="FF0000"/>
                </a:solidFill>
              </a:rPr>
              <a:t>while a condition is still satisfied</a:t>
            </a:r>
            <a:r>
              <a:rPr lang="en-US" sz="2000" dirty="0"/>
              <a:t>. If the condition is no longer satisfied, then your code will terminate the process.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B5877-2378-2145-99DE-7AA21732353D}"/>
              </a:ext>
            </a:extLst>
          </p:cNvPr>
          <p:cNvSpPr/>
          <p:nvPr/>
        </p:nvSpPr>
        <p:spPr>
          <a:xfrm>
            <a:off x="1938571" y="3200091"/>
            <a:ext cx="266611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for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 in range(4):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t.fd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(100)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t.rt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(90)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08981-45C8-CF49-AA69-6470336829AA}"/>
              </a:ext>
            </a:extLst>
          </p:cNvPr>
          <p:cNvSpPr/>
          <p:nvPr/>
        </p:nvSpPr>
        <p:spPr>
          <a:xfrm>
            <a:off x="851752" y="4873511"/>
            <a:ext cx="216277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n = 10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while n &lt;= 40: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t.circle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(n)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n = n + 10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EC031-E3C1-924A-933B-A3294F0E9CE1}"/>
              </a:ext>
            </a:extLst>
          </p:cNvPr>
          <p:cNvSpPr/>
          <p:nvPr/>
        </p:nvSpPr>
        <p:spPr>
          <a:xfrm>
            <a:off x="3125939" y="4873511"/>
            <a:ext cx="335540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a = [‘foo’,’bar’,’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baz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’]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while a: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print(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a.pop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(-1))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CF74A-9662-3848-B4BC-30A8C92EDC7F}"/>
              </a:ext>
            </a:extLst>
          </p:cNvPr>
          <p:cNvSpPr/>
          <p:nvPr/>
        </p:nvSpPr>
        <p:spPr>
          <a:xfrm>
            <a:off x="7159828" y="4596512"/>
            <a:ext cx="3127779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n = 5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while n &gt; 0: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n -= 1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print(n)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else: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print(‘Loop done’)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56EC7-65F1-D344-B663-C41F7CF5AB27}"/>
              </a:ext>
            </a:extLst>
          </p:cNvPr>
          <p:cNvSpPr/>
          <p:nvPr/>
        </p:nvSpPr>
        <p:spPr>
          <a:xfrm>
            <a:off x="3125939" y="6132705"/>
            <a:ext cx="230063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while True: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print(‘foo’)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B44256-5CC3-DB44-9925-3095DEEA43DD}"/>
              </a:ext>
            </a:extLst>
          </p:cNvPr>
          <p:cNvSpPr/>
          <p:nvPr/>
        </p:nvSpPr>
        <p:spPr>
          <a:xfrm>
            <a:off x="7159828" y="6483838"/>
            <a:ext cx="4388705" cy="3741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while n &gt; 0: n -=1; print(n)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6621B-1DB2-CF44-B06E-E11D2F04BB32}"/>
              </a:ext>
            </a:extLst>
          </p:cNvPr>
          <p:cNvSpPr/>
          <p:nvPr/>
        </p:nvSpPr>
        <p:spPr>
          <a:xfrm>
            <a:off x="4604685" y="2990053"/>
            <a:ext cx="73883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like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 starts from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keeps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increasing by 1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range(4)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value of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should be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than 4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will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terminate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program before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reaches 4. </a:t>
            </a:r>
          </a:p>
        </p:txBody>
      </p:sp>
    </p:spTree>
    <p:extLst>
      <p:ext uri="{BB962C8B-B14F-4D97-AF65-F5344CB8AC3E}">
        <p14:creationId xmlns:p14="http://schemas.microsoft.com/office/powerpoint/2010/main" val="239224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2B1-6649-CC46-BE64-55119401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0"/>
            <a:ext cx="10905066" cy="54314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3BBA-6FFD-874B-A8CE-7402DBB8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543146"/>
            <a:ext cx="10905066" cy="6314853"/>
          </a:xfrm>
        </p:spPr>
        <p:txBody>
          <a:bodyPr>
            <a:normAutofit/>
          </a:bodyPr>
          <a:lstStyle/>
          <a:p>
            <a:r>
              <a:rPr lang="en-US" sz="2000" dirty="0"/>
              <a:t>Conditional statements is used to check if a given condition is true. If it is, then the corresponding command is executed.</a:t>
            </a:r>
          </a:p>
          <a:p>
            <a:r>
              <a:rPr lang="en-US" sz="2000" dirty="0"/>
              <a:t>Conditional statements carry out a certain task based on a condition that’s satisfied.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9DE7C4-AA8B-8646-BDC9-5FA21BB82C34}"/>
              </a:ext>
            </a:extLst>
          </p:cNvPr>
          <p:cNvSpPr/>
          <p:nvPr/>
        </p:nvSpPr>
        <p:spPr>
          <a:xfrm>
            <a:off x="967529" y="1560705"/>
            <a:ext cx="230063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if u == “yes”: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t.circle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(50)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92EA3-BE14-CF4E-9A25-2CB86F495E2D}"/>
              </a:ext>
            </a:extLst>
          </p:cNvPr>
          <p:cNvSpPr/>
          <p:nvPr/>
        </p:nvSpPr>
        <p:spPr>
          <a:xfrm>
            <a:off x="3592221" y="1560705"/>
            <a:ext cx="73883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operator ==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a comparison. It’s used to check if the value of something is equal to something else.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operator =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used to assign a value to something.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FB039-35C1-D24A-B8C9-E6C3B8508D02}"/>
              </a:ext>
            </a:extLst>
          </p:cNvPr>
          <p:cNvSpPr/>
          <p:nvPr/>
        </p:nvSpPr>
        <p:spPr>
          <a:xfrm>
            <a:off x="967529" y="2844268"/>
            <a:ext cx="2438488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if u == “yes”: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t.circle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(50)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else: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print(“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OKay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”)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5578B-CD6A-A640-A238-E5FFB9FFB72A}"/>
              </a:ext>
            </a:extLst>
          </p:cNvPr>
          <p:cNvSpPr/>
          <p:nvPr/>
        </p:nvSpPr>
        <p:spPr>
          <a:xfrm>
            <a:off x="3592220" y="3048673"/>
            <a:ext cx="7388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an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clause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an if statement, you can specify two results based on whether the condition is true or false.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87B89F-9AF3-424E-B85C-16F091A18800}"/>
              </a:ext>
            </a:extLst>
          </p:cNvPr>
          <p:cNvSpPr/>
          <p:nvPr/>
        </p:nvSpPr>
        <p:spPr>
          <a:xfrm>
            <a:off x="967529" y="4698458"/>
            <a:ext cx="3679212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if u == “yes”: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t.circle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(50)</a:t>
            </a:r>
          </a:p>
          <a:p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elif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 u == “no”: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print(“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OKay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”)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else: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print(“Invalid reply”)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119498-6996-F943-8C71-7BC73D8E98A4}"/>
              </a:ext>
            </a:extLst>
          </p:cNvPr>
          <p:cNvSpPr/>
          <p:nvPr/>
        </p:nvSpPr>
        <p:spPr>
          <a:xfrm>
            <a:off x="4646741" y="4698457"/>
            <a:ext cx="7388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clause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provide the program with several conditions and their respective outputs.</a:t>
            </a:r>
          </a:p>
        </p:txBody>
      </p:sp>
    </p:spTree>
    <p:extLst>
      <p:ext uri="{BB962C8B-B14F-4D97-AF65-F5344CB8AC3E}">
        <p14:creationId xmlns:p14="http://schemas.microsoft.com/office/powerpoint/2010/main" val="17325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1062</Words>
  <Application>Microsoft Macintosh PowerPoint</Application>
  <PresentationFormat>Widescreen</PresentationFormat>
  <Paragraphs>113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Office Theme</vt:lpstr>
      <vt:lpstr>Python for Kids</vt:lpstr>
      <vt:lpstr>Sequence</vt:lpstr>
      <vt:lpstr>Dictionary</vt:lpstr>
      <vt:lpstr>What are variables?</vt:lpstr>
      <vt:lpstr>What are functions?</vt:lpstr>
      <vt:lpstr>What are classes?</vt:lpstr>
      <vt:lpstr>Indentations</vt:lpstr>
      <vt:lpstr>Loops</vt:lpstr>
      <vt:lpstr>Conditional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Kids</dc:title>
  <dc:creator>Microsoft Office User</dc:creator>
  <cp:lastModifiedBy>MEI, Hua-EXT</cp:lastModifiedBy>
  <cp:revision>57</cp:revision>
  <dcterms:created xsi:type="dcterms:W3CDTF">2020-07-08T17:24:32Z</dcterms:created>
  <dcterms:modified xsi:type="dcterms:W3CDTF">2021-04-08T15:11:30Z</dcterms:modified>
</cp:coreProperties>
</file>