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858"/>
  </p:normalViewPr>
  <p:slideViewPr>
    <p:cSldViewPr snapToGrid="0" snapToObjects="1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XML file: Cannot realize on Mac excel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8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0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row_index_num,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150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755ABD-B28D-EB4D-98BD-4E718CD59098}"/>
              </a:ext>
            </a:extLst>
          </p:cNvPr>
          <p:cNvSpPr txBox="1">
            <a:spLocks/>
          </p:cNvSpPr>
          <p:nvPr/>
        </p:nvSpPr>
        <p:spPr>
          <a:xfrm>
            <a:off x="0" y="2526679"/>
            <a:ext cx="12192000" cy="64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4 Grabbing Data from External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69507-713B-9B40-8803-B8536647D345}"/>
              </a:ext>
            </a:extLst>
          </p:cNvPr>
          <p:cNvSpPr txBox="1">
            <a:spLocks/>
          </p:cNvSpPr>
          <p:nvPr/>
        </p:nvSpPr>
        <p:spPr>
          <a:xfrm>
            <a:off x="0" y="3175689"/>
            <a:ext cx="12192000" cy="368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Import data from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Word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Text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Web page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XML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External Databases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473146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5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1341"/>
            <a:ext cx="12192000" cy="6858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CLEAN(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</a:t>
            </a:r>
            <a:r>
              <a:rPr lang="en-US" sz="1600" b="1" dirty="0">
                <a:solidFill>
                  <a:srgbClr val="FF40FF"/>
                </a:solidFill>
              </a:rPr>
              <a:t> remove nonprintable characters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TRIM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remove extra spaces, line feeds, carriage returns and tabs from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CONCAT(</a:t>
            </a:r>
            <a:r>
              <a:rPr lang="en-US" sz="1600" dirty="0"/>
              <a:t>[text], [text]…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join two or more chunks of text into a single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TEXTJOIN(</a:t>
            </a:r>
            <a:r>
              <a:rPr lang="en-US" sz="1600" dirty="0"/>
              <a:t>[delimiter],[ignore_empty],[text1]…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combine two or more string into s single string </a:t>
            </a:r>
            <a:r>
              <a:rPr lang="en-US" sz="1600" b="1" dirty="0"/>
              <a:t>with the specified delimiter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EXACT</a:t>
            </a:r>
            <a:r>
              <a:rPr lang="en-US" sz="1800" b="1" dirty="0">
                <a:solidFill>
                  <a:srgbClr val="0432FF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[text], [text]</a:t>
            </a:r>
            <a:r>
              <a:rPr lang="en-US" sz="18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compare two strings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count the number of characters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FIND(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find the starting character position of one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SEARCH(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the starting position of a specified string within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LEFT(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left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RIGHT(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MID(</a:t>
            </a:r>
            <a:r>
              <a:rPr lang="en-US" sz="1600" dirty="0"/>
              <a:t>[text],[start_num],[num_chars]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</a:t>
            </a:r>
            <a:r>
              <a:rPr lang="en-US" sz="1600" b="1" dirty="0"/>
              <a:t>chunk of text </a:t>
            </a:r>
            <a:r>
              <a:rPr lang="en-US" sz="1600" b="1" dirty="0">
                <a:solidFill>
                  <a:srgbClr val="FF40FF"/>
                </a:solidFill>
              </a:rPr>
              <a:t>from inside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LOWER(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all-lowercase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UPPER(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all-uppercase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PROPER(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en-US" sz="1600" b="1" dirty="0">
                <a:solidFill>
                  <a:srgbClr val="FF40FF"/>
                </a:solidFill>
              </a:rPr>
              <a:t>: capitalize the first letter of every word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NUMBERVALUE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[text],[decimal_separator],[group_separator]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 digits formatted as a string to a </a:t>
            </a:r>
            <a:r>
              <a:rPr lang="en-US" sz="1600" b="1" dirty="0"/>
              <a:t>true numeric value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VALUE(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converts a string that looks like a numeric value to an </a:t>
            </a:r>
            <a:r>
              <a:rPr lang="en-US" sz="1600" b="1" dirty="0"/>
              <a:t>actual number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REPLACE (</a:t>
            </a:r>
            <a:r>
              <a:rPr lang="en-US" sz="1600" dirty="0"/>
              <a:t>[old_text],[start_num],[num_chars],[new_text]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a portion of a string with new text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SUBSTITUTE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[text],[old_text],[new_text],[instance_num]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occurrences of text in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2CF01-4FBC-F848-BFF1-246EEE1D1AC8}"/>
              </a:ext>
            </a:extLst>
          </p:cNvPr>
          <p:cNvSpPr/>
          <p:nvPr/>
        </p:nvSpPr>
        <p:spPr>
          <a:xfrm>
            <a:off x="5929511" y="162009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Data: disorganized, inconsistent, inaccurate, etc. </a:t>
            </a:r>
          </a:p>
        </p:txBody>
      </p:sp>
    </p:spTree>
    <p:extLst>
      <p:ext uri="{BB962C8B-B14F-4D97-AF65-F5344CB8AC3E}">
        <p14:creationId xmlns:p14="http://schemas.microsoft.com/office/powerpoint/2010/main" val="7664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6 Analyzing Table Data with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3445"/>
            <a:ext cx="5914137" cy="438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Database functions: special set functions especially for the </a:t>
            </a:r>
            <a:r>
              <a:rPr lang="en-US" sz="1800" b="1" u="sng" dirty="0">
                <a:solidFill>
                  <a:srgbClr val="FF0000"/>
                </a:solidFill>
              </a:rPr>
              <a:t>statistical analysis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DGET(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DSUM(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DCOUNT(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DAVERAGE(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DMAX/DMIN(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DPRODUCT(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DSTDEV(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DVAR(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6947D-8129-1D4B-880F-463F498D8C22}"/>
              </a:ext>
            </a:extLst>
          </p:cNvPr>
          <p:cNvSpPr/>
          <p:nvPr/>
        </p:nvSpPr>
        <p:spPr>
          <a:xfrm>
            <a:off x="5914137" y="1474724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40FF"/>
                </a:solidFill>
              </a:rPr>
              <a:t>returns the sum/count/average…. of values from a set of records that match criteria. 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database : </a:t>
            </a:r>
            <a:r>
              <a:rPr lang="en-US" dirty="0"/>
              <a:t>The range of cells that make up the table you want to work with, it </a:t>
            </a:r>
            <a:r>
              <a:rPr lang="en-US" b="1" u="sng" dirty="0">
                <a:solidFill>
                  <a:srgbClr val="0432FF"/>
                </a:solidFill>
              </a:rPr>
              <a:t>includes headers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field 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 </a:t>
            </a:r>
            <a:r>
              <a:rPr lang="en-US" b="1" u="sng" dirty="0">
                <a:solidFill>
                  <a:srgbClr val="0432FF"/>
                </a:solidFill>
              </a:rPr>
              <a:t>reference to the table column </a:t>
            </a:r>
            <a:r>
              <a:rPr lang="en-US" dirty="0"/>
              <a:t>on which you want to perform the operation.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criteria : </a:t>
            </a:r>
            <a:r>
              <a:rPr lang="en-US" dirty="0"/>
              <a:t>Criteria range</a:t>
            </a:r>
            <a:r>
              <a:rPr lang="en-US" b="1" u="sng" dirty="0">
                <a:solidFill>
                  <a:srgbClr val="0432FF"/>
                </a:solidFill>
              </a:rPr>
              <a:t> including headers</a:t>
            </a:r>
            <a:r>
              <a:rPr lang="en-US" b="1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70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7 Creating and Using 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4"/>
            <a:ext cx="12191999" cy="61274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Pivot table </a:t>
            </a:r>
            <a:r>
              <a:rPr lang="en-US" sz="1800" dirty="0"/>
              <a:t>can take records  and summarize them into </a:t>
            </a:r>
            <a:r>
              <a:rPr lang="en-US" sz="1800" b="1" u="sng" dirty="0">
                <a:solidFill>
                  <a:srgbClr val="0432FF"/>
                </a:solidFill>
              </a:rPr>
              <a:t>a compact, comprehensible report.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PivotTable: </a:t>
            </a:r>
            <a:r>
              <a:rPr lang="en-US" sz="1800" dirty="0"/>
              <a:t>performing three operations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Grouping</a:t>
            </a:r>
            <a:r>
              <a:rPr lang="en-US" sz="1600" b="1" dirty="0"/>
              <a:t> the data into categories;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Summarizing</a:t>
            </a:r>
            <a:r>
              <a:rPr lang="en-US" sz="1600" b="1" dirty="0"/>
              <a:t> the data using calculations;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400" dirty="0"/>
              <a:t>The default summary calculation for Text values is Count.</a:t>
            </a:r>
            <a:endParaRPr lang="en-US" sz="1200" b="1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Filtering</a:t>
            </a:r>
            <a:r>
              <a:rPr lang="en-US" sz="1600" b="1" dirty="0"/>
              <a:t> the data to show just the records you want to work with</a:t>
            </a:r>
            <a:endParaRPr lang="en-US" sz="16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Grouping PivotTable Values: </a:t>
            </a:r>
            <a:r>
              <a:rPr lang="en-US" sz="1800" dirty="0">
                <a:solidFill>
                  <a:srgbClr val="002060"/>
                </a:solidFill>
              </a:rPr>
              <a:t>reducing the number of items</a:t>
            </a:r>
            <a:endParaRPr lang="en-US" sz="2000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numeric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date and time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text values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Filtering PivotTable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Report filter:</a:t>
            </a:r>
            <a:r>
              <a:rPr lang="en-US" sz="1600" dirty="0"/>
              <a:t> applies to the entire PivotTable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Label filter &amp; Date filter &amp; Value filter: </a:t>
            </a:r>
            <a:r>
              <a:rPr lang="en-US" sz="1600" dirty="0"/>
              <a:t>applies only to the filter field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Value filter: restrict the values that shown in the value area.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Slicer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Independent </a:t>
            </a:r>
            <a:r>
              <a:rPr lang="en-US" sz="1600" dirty="0"/>
              <a:t>of any PivotTable. It can be used to filter multiple PivotTables.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5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8 Performing PivotTable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4"/>
            <a:ext cx="12191999" cy="61274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Summary Calculations </a:t>
            </a:r>
            <a:r>
              <a:rPr lang="en-US" sz="1800" b="1" dirty="0">
                <a:solidFill>
                  <a:srgbClr val="FF0000"/>
                </a:solidFill>
              </a:rPr>
              <a:t>apply over an entire field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Count:</a:t>
            </a:r>
            <a:r>
              <a:rPr lang="en-US" sz="1400" dirty="0">
                <a:solidFill>
                  <a:srgbClr val="002060"/>
                </a:solidFill>
              </a:rPr>
              <a:t> the total number of cells in the source field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Count numbers: </a:t>
            </a:r>
            <a:r>
              <a:rPr lang="en-US" sz="1400" dirty="0">
                <a:solidFill>
                  <a:srgbClr val="002060"/>
                </a:solidFill>
              </a:rPr>
              <a:t>the total number of numeric values in the source field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 err="1">
                <a:solidFill>
                  <a:srgbClr val="0432FF"/>
                </a:solidFill>
              </a:rPr>
              <a:t>StdDev</a:t>
            </a:r>
            <a:r>
              <a:rPr lang="en-US" sz="1400" b="1" u="sng" dirty="0">
                <a:solidFill>
                  <a:srgbClr val="0432FF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the standard deviation of a population sample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 err="1">
                <a:solidFill>
                  <a:srgbClr val="0432FF"/>
                </a:solidFill>
              </a:rPr>
              <a:t>StdDevp</a:t>
            </a:r>
            <a:r>
              <a:rPr lang="en-US" sz="1400" b="1" u="sng" dirty="0">
                <a:solidFill>
                  <a:srgbClr val="0432FF"/>
                </a:solidFill>
              </a:rPr>
              <a:t>: </a:t>
            </a:r>
            <a:r>
              <a:rPr lang="en-US" sz="1400" dirty="0">
                <a:solidFill>
                  <a:srgbClr val="002060"/>
                </a:solidFill>
              </a:rPr>
              <a:t>the standard deviation when the values in the data field represent the entire population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Var: </a:t>
            </a:r>
            <a:r>
              <a:rPr lang="en-US" sz="1400" dirty="0">
                <a:solidFill>
                  <a:srgbClr val="002060"/>
                </a:solidFill>
              </a:rPr>
              <a:t>the variance of a population sample</a:t>
            </a:r>
            <a:endParaRPr lang="en-US" sz="1400" b="1" u="sng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b="1" u="sng" dirty="0" err="1">
                <a:solidFill>
                  <a:srgbClr val="0432FF"/>
                </a:solidFill>
              </a:rPr>
              <a:t>Varp</a:t>
            </a:r>
            <a:r>
              <a:rPr lang="en-US" sz="1400" b="1" u="sng" dirty="0">
                <a:solidFill>
                  <a:srgbClr val="0432FF"/>
                </a:solidFill>
              </a:rPr>
              <a:t>:</a:t>
            </a:r>
            <a:r>
              <a:rPr lang="en-US" sz="1400" dirty="0">
                <a:solidFill>
                  <a:srgbClr val="002060"/>
                </a:solidFill>
              </a:rPr>
              <a:t> the variance when the values in the data field represent the entire population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Average, Max, Min, Product, Sum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Summary Calculations </a:t>
            </a:r>
            <a:r>
              <a:rPr lang="en-US" sz="1800" b="1" dirty="0">
                <a:solidFill>
                  <a:srgbClr val="FF0000"/>
                </a:solidFill>
              </a:rPr>
              <a:t>comparing one item with another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Difference From: </a:t>
            </a:r>
            <a:r>
              <a:rPr lang="en-US" sz="1400" dirty="0"/>
              <a:t>comparing one numeric item with another and returns the </a:t>
            </a:r>
            <a:r>
              <a:rPr lang="en-US" sz="1400" b="1" dirty="0">
                <a:solidFill>
                  <a:srgbClr val="FF40FF"/>
                </a:solidFill>
              </a:rPr>
              <a:t>difference between them</a:t>
            </a:r>
          </a:p>
          <a:p>
            <a:pPr lvl="1">
              <a:lnSpc>
                <a:spcPct val="100000"/>
              </a:lnSpc>
            </a:pPr>
            <a:r>
              <a:rPr lang="en-US" sz="1400" b="1" u="sng" dirty="0">
                <a:solidFill>
                  <a:srgbClr val="0432FF"/>
                </a:solidFill>
              </a:rPr>
              <a:t>%Difference From: </a:t>
            </a:r>
            <a:r>
              <a:rPr lang="en-US" sz="1400" dirty="0"/>
              <a:t>comparing one numeric item with another and returns the </a:t>
            </a:r>
            <a:r>
              <a:rPr lang="en-US" sz="1400" b="1" dirty="0">
                <a:solidFill>
                  <a:srgbClr val="FF0000"/>
                </a:solidFill>
              </a:rPr>
              <a:t>percentage </a:t>
            </a:r>
            <a:r>
              <a:rPr lang="en-US" sz="1400" b="1" dirty="0">
                <a:solidFill>
                  <a:srgbClr val="FF40FF"/>
                </a:solidFill>
              </a:rPr>
              <a:t>difference between them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Base field:</a:t>
            </a:r>
            <a:r>
              <a:rPr lang="en-US" sz="1600" dirty="0"/>
              <a:t> which field in your </a:t>
            </a:r>
            <a:r>
              <a:rPr lang="en-US" sz="1600" dirty="0" err="1"/>
              <a:t>PivoTable</a:t>
            </a:r>
            <a:r>
              <a:rPr lang="en-US" sz="1600" dirty="0"/>
              <a:t> to use as the comparison field</a:t>
            </a:r>
          </a:p>
          <a:p>
            <a:pPr lvl="2">
              <a:lnSpc>
                <a:spcPct val="100000"/>
              </a:lnSpc>
            </a:pPr>
            <a:r>
              <a:rPr lang="en-US" sz="1600" b="1" dirty="0">
                <a:solidFill>
                  <a:srgbClr val="0432FF"/>
                </a:solidFill>
              </a:rPr>
              <a:t>Base item: </a:t>
            </a:r>
            <a:r>
              <a:rPr lang="en-US" sz="1600" dirty="0"/>
              <a:t>which item within that field to use as the basis for all the comparison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0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9843</TotalTime>
  <Words>1251</Words>
  <Application>Microsoft Macintosh PowerPoint</Application>
  <PresentationFormat>Widescreen</PresentationFormat>
  <Paragraphs>140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Excel Data Analysis for dummies</vt:lpstr>
      <vt:lpstr>PowerPoint Presentation</vt:lpstr>
      <vt:lpstr>Chapter 1 Learning Basic Data-analysis Techniques</vt:lpstr>
      <vt:lpstr>Chapter 2 Working with Data-Analysis Tools</vt:lpstr>
      <vt:lpstr>Chapter 3 Introducing Excel Tables</vt:lpstr>
      <vt:lpstr>Chapter 5 Cleaning Data</vt:lpstr>
      <vt:lpstr>Chapter 6 Analyzing Table Data with Function</vt:lpstr>
      <vt:lpstr>Chapter 7 Creating and Using PivotTables</vt:lpstr>
      <vt:lpstr>Chapter 8 Performing PivotTable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111</cp:revision>
  <dcterms:created xsi:type="dcterms:W3CDTF">2019-04-19T14:02:58Z</dcterms:created>
  <dcterms:modified xsi:type="dcterms:W3CDTF">2019-04-29T15:03:56Z</dcterms:modified>
</cp:coreProperties>
</file>