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AA2-F265-C14A-BF81-1ECED31D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305B5-F539-9645-BEC6-EDCB52B2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6B31-7739-2440-93D3-D27F258E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E137-3055-4344-BFC9-4E4D019B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2FF7-F708-AF45-9B90-8A9559E9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7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C40A-A161-A94F-9E81-B5BAA7AA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40AAD-D03F-BD40-AF31-810B9FFC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C14-FD7C-594A-9EB1-438B0C5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83E1-7634-0846-9819-E2C9B9A7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23EF5-1F01-954A-A7EC-DC91931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38BE-AB5F-9347-B9B2-5B194E9A6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7B58-A96C-9F41-82DE-43966FE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732F-7BA6-314B-A2DA-9FC98E1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5A17-A97B-A541-9283-7A763DF2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3716-D9CF-A247-B7C3-222ADB5B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E189-607A-994C-AEC9-89F82D1A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040C-8180-8247-9A4E-5E8667D3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B24B-28C6-C64F-B50D-4793E98E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5245-8CE7-FA42-B89E-561E39C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FD22-7AFB-574C-A92B-4C32338B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7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781F-4718-7349-8ED9-2237B2AA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BE86-337A-D648-A0FD-D475EFF6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30C2-4B9D-C04D-A4F4-F4CE36CF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A691-7A6F-6C49-8CF3-07F46F9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A931-DF2C-0A48-81AD-904B404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56C1-AE7B-8D4A-9075-09A54455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426-C940-D44E-8782-FE6CEDE7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9AECE-C8BD-1845-9979-EC50B36D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4686-A80D-554D-AB98-F20C6800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9E78-F713-0641-8895-CF423FA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CFE7-70B4-7F4A-8042-ED96839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3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A719-3F91-774D-89FD-EBFE1260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B7BA-CC8B-D148-A293-D53AC3BF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5FB92-CD08-3744-B2E9-5289C385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F9BDE-021D-2345-8CF8-B5F8E49F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99FEB-F2DB-2149-A9AF-3ADB928FF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84779-CF8C-C149-9EF9-BD6B13F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3E4B5-049A-E946-8501-7952CDBA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F1386-0373-BD4F-8A16-F32F705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9E3-5152-5B47-BFFF-AE4A32CC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62D7C-976B-784B-80F3-4E3C64B0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FA56-4D75-FC4A-AE8F-537E9D2C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DA933-B493-D243-80C6-C8A7194B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A748-1734-8C40-8732-185A0AD4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10735-14C7-3B41-9554-7A2044E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B3BA0-8FD3-7D4F-B452-CC84060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967B-8021-B244-AE54-B6C3FD66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CC87-8D87-5E4F-B4E9-656BAB38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71B8-0368-6A4E-B3A9-C809E0C3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3C3F-39E6-4C40-8D6E-BD615A1D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9781-3563-1540-9EC1-17D986B3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A5B26-849E-2640-80C1-F023B407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884D-6A39-A04B-BDDA-A2EB3B8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81BCB-350E-984F-9017-6A6E5F77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B9C68-5F25-B048-95AD-30E7DB98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BFFC-02AF-4745-ACC9-58304C4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E0B27-02F2-C94D-B93E-88F168A1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BD6E-F1AB-3D45-9BD7-F5E5822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D0A73-FA53-1743-AD59-4DA25F1D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FD05-BC70-304B-B519-3757D2E1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8222-67F2-8D4B-B15C-7DC5A131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140B-BE43-6B43-80DE-813F5D70E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E3EB-14FF-334E-9F9C-59C2CE395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cfedries.com/books/book.php?title=excel-data-analysis-f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5226907" cy="68580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Shortcut key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prstClr val="black"/>
                </a:solidFill>
              </a:rPr>
              <a:t>Command + shift + arrow</a:t>
            </a:r>
            <a:endParaRPr lang="en-US" sz="1200" b="1" dirty="0">
              <a:solidFill>
                <a:srgbClr val="00B050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36DD4C-E007-9545-A54E-356E0A74475C}"/>
              </a:ext>
            </a:extLst>
          </p:cNvPr>
          <p:cNvSpPr txBox="1">
            <a:spLocks/>
          </p:cNvSpPr>
          <p:nvPr/>
        </p:nvSpPr>
        <p:spPr>
          <a:xfrm>
            <a:off x="5226908" y="0"/>
            <a:ext cx="6965091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</a:rPr>
              <a:t>= </a:t>
            </a:r>
            <a:r>
              <a:rPr lang="en-US" sz="1600" b="1" dirty="0">
                <a:solidFill>
                  <a:srgbClr val="0432FF"/>
                </a:solidFill>
              </a:rPr>
              <a:t>SUMIF</a:t>
            </a:r>
            <a:r>
              <a:rPr lang="en-US" sz="1600" b="1" dirty="0">
                <a:solidFill>
                  <a:prstClr val="black"/>
                </a:solidFill>
              </a:rPr>
              <a:t>(A1:A10,”User”,B1:B10)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</a:t>
            </a:r>
            <a:r>
              <a:rPr lang="en-US" sz="1600" b="1" dirty="0"/>
              <a:t>(logical_test, [value_if_true], [value_if_false])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IF(</a:t>
            </a:r>
            <a:r>
              <a:rPr lang="en-US" sz="1600" b="1" dirty="0"/>
              <a:t>A1&lt;10, “low”, </a:t>
            </a:r>
            <a:r>
              <a:rPr lang="en-US" sz="1600" b="1" dirty="0">
                <a:solidFill>
                  <a:srgbClr val="00B050"/>
                </a:solidFill>
              </a:rPr>
              <a:t>IF(</a:t>
            </a:r>
            <a:r>
              <a:rPr lang="en-US" sz="1600" b="1" dirty="0"/>
              <a:t>A1&lt;20, “middle”, “high”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VLOOKUP(</a:t>
            </a:r>
            <a:r>
              <a:rPr lang="en-US" sz="1600" b="1" dirty="0"/>
              <a:t>lookup_value, table_array, col_index_num,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HLOOKUP(</a:t>
            </a:r>
            <a:r>
              <a:rPr lang="en-US" sz="1600" b="1" dirty="0"/>
              <a:t>lookup_value, table_array, </a:t>
            </a:r>
            <a:r>
              <a:rPr lang="en-US" sz="1600" b="1" dirty="0" err="1"/>
              <a:t>row_index_num</a:t>
            </a:r>
            <a:r>
              <a:rPr lang="en-US" sz="1600" b="1" dirty="0"/>
              <a:t>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RANDBETWEEN</a:t>
            </a:r>
            <a:r>
              <a:rPr lang="en-US" sz="1600" b="1" dirty="0"/>
              <a:t>(1,4)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122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08E-F1DA-5145-B7EB-73ED8DA6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596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Excel Data Analysis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for dummies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CBDA-481D-7B4E-AC08-6BFE05528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92" y="1770128"/>
            <a:ext cx="9844216" cy="28109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hlinkClick r:id="rId2"/>
              </a:rPr>
              <a:t>https://www.mcfedries.com/books/book.php?title=excel-data-analysis-fd</a:t>
            </a:r>
            <a:r>
              <a:rPr lang="en-US" sz="1600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2441B3-E60E-944B-AD0C-C079FED42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44216" cy="4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</a:rPr>
              <a:t>Studying Note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6BD41-F902-144F-9444-ED14BE07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23" y="2184036"/>
            <a:ext cx="7372203" cy="46739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8A8ACA-8E2E-174E-83B2-CB87B6410020}"/>
              </a:ext>
            </a:extLst>
          </p:cNvPr>
          <p:cNvCxnSpPr/>
          <p:nvPr/>
        </p:nvCxnSpPr>
        <p:spPr>
          <a:xfrm flipH="1">
            <a:off x="8452026" y="6363730"/>
            <a:ext cx="2100649" cy="407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3C6887-FC6F-DF42-9852-74146C64045B}"/>
              </a:ext>
            </a:extLst>
          </p:cNvPr>
          <p:cNvSpPr/>
          <p:nvPr/>
        </p:nvSpPr>
        <p:spPr>
          <a:xfrm>
            <a:off x="10610340" y="5848173"/>
            <a:ext cx="1536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here to download the practice data</a:t>
            </a:r>
          </a:p>
        </p:txBody>
      </p:sp>
    </p:spTree>
    <p:extLst>
      <p:ext uri="{BB962C8B-B14F-4D97-AF65-F5344CB8AC3E}">
        <p14:creationId xmlns:p14="http://schemas.microsoft.com/office/powerpoint/2010/main" val="29294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1 Learning Basic Data-analysis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Analyzing Data with Conditional Formatting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cells that meet some criteria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Showing pesky duplicate values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the top or bottom values in a range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data bars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color scales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icon sets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Summarizing Data with Subtotals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Grouping Related Data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Consolidating Data from Multiple Worksheets (</a:t>
            </a:r>
            <a:r>
              <a:rPr lang="en-US" sz="1900" b="1" dirty="0">
                <a:solidFill>
                  <a:srgbClr val="00B050"/>
                </a:solidFill>
              </a:rPr>
              <a:t>Combining multiple worksheets into a summary report.</a:t>
            </a:r>
            <a:r>
              <a:rPr lang="en-US" sz="24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position: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an identical layout.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category: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different layouts but common labels.</a:t>
            </a:r>
          </a:p>
        </p:txBody>
      </p:sp>
    </p:spTree>
    <p:extLst>
      <p:ext uri="{BB962C8B-B14F-4D97-AF65-F5344CB8AC3E}">
        <p14:creationId xmlns:p14="http://schemas.microsoft.com/office/powerpoint/2010/main" val="304223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2 Working with Data-Analysis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Working with Data Tables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/>
              <a:t>Data table is special range that excel uses to calculate multiple solutions to a formula.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/>
              <a:t>One-input data table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Analyzing Data with Goal Seek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Analyzing Data with Scenarios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Optimizing Data with Solver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/>
              <a:t>Con</a:t>
            </a:r>
            <a:endParaRPr lang="en-US" sz="1900" b="1" dirty="0">
              <a:solidFill>
                <a:srgbClr val="00B050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/>
              <a:t>Co</a:t>
            </a:r>
            <a:endParaRPr lang="en-US" sz="19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7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281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Excel Data Analysis for dummies</vt:lpstr>
      <vt:lpstr>Chapter 1 Learning Basic Data-analysis Techniques</vt:lpstr>
      <vt:lpstr>Chapter 2 Working with Data-Analysis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Data Analysis for dummies</dc:title>
  <dc:creator>Microsoft Office User</dc:creator>
  <cp:lastModifiedBy>Microsoft Office User</cp:lastModifiedBy>
  <cp:revision>24</cp:revision>
  <dcterms:created xsi:type="dcterms:W3CDTF">2019-04-19T14:02:58Z</dcterms:created>
  <dcterms:modified xsi:type="dcterms:W3CDTF">2019-04-20T19:31:23Z</dcterms:modified>
</cp:coreProperties>
</file>