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ED261-E082-4698-9383-D5F4B9D6FFCF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2EFD-82C3-493E-B6F5-155A971A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we're going to looking at the coxcomb Graph.  The coxcomb graph looks like a twist pie chart. But it have more than one measure visualized on this type of chart. The first measure controls the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measure controls the width.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1543-B087-4887-BDC7-436549B1B0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7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28D5-367D-4BC7-B955-115F5D50A57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0306-D964-47BB-BDE1-15BBA7439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263314" y="1533172"/>
            <a:ext cx="3761667" cy="3292071"/>
            <a:chOff x="389100" y="1507035"/>
            <a:chExt cx="5151088" cy="450804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100" y="1507035"/>
              <a:ext cx="5151088" cy="450804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 rot="20897788">
              <a:off x="2128690" y="4053923"/>
              <a:ext cx="632187" cy="10875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b="1" dirty="0" smtClean="0"/>
                <a:t>depth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2991888">
              <a:off x="4234832" y="3769361"/>
              <a:ext cx="632187" cy="11315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b="1" dirty="0" smtClean="0"/>
                <a:t>width</a:t>
              </a:r>
              <a:endParaRPr lang="en-US" b="1" dirty="0"/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15" y="-8213"/>
            <a:ext cx="10678375" cy="85550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Coxcomb Graph/Astor Plot in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PBI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6640" y="687557"/>
            <a:ext cx="47987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A twist on the standard Pie/Donut Chart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second measure can be used to drive the sweep angel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4964" y="837124"/>
            <a:ext cx="9042535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altLang="zh-CN" sz="16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Open </a:t>
            </a:r>
            <a:r>
              <a:rPr lang="en-US" sz="1600" dirty="0" smtClean="0"/>
              <a:t>with Legacy Connection &gt;&gt; Data &gt;&gt; Convert to Custom SQL</a:t>
            </a:r>
            <a:endParaRPr lang="en-US" sz="16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 smtClean="0"/>
              <a:t>[SQL]  </a:t>
            </a:r>
            <a:r>
              <a:rPr lang="en-US" sz="1600" dirty="0"/>
              <a:t>0</a:t>
            </a:r>
            <a:r>
              <a:rPr lang="en-US" altLang="zh-CN" sz="1600" dirty="0" smtClean="0"/>
              <a:t> </a:t>
            </a:r>
            <a:r>
              <a:rPr lang="en-US" sz="1600" dirty="0" smtClean="0"/>
              <a:t>as </a:t>
            </a:r>
            <a:r>
              <a:rPr lang="en-US" sz="1600" dirty="0" err="1" smtClean="0"/>
              <a:t>ToPad</a:t>
            </a:r>
            <a:r>
              <a:rPr lang="en-US" sz="1600" dirty="0" smtClean="0"/>
              <a:t>                    Union All                     [</a:t>
            </a:r>
            <a:r>
              <a:rPr lang="en-US" sz="1600" dirty="0"/>
              <a:t>SQL] </a:t>
            </a:r>
            <a:r>
              <a:rPr lang="en-US" sz="1600" dirty="0" smtClean="0"/>
              <a:t>100 as </a:t>
            </a:r>
            <a:r>
              <a:rPr lang="en-US" sz="1600" dirty="0" err="1" smtClean="0"/>
              <a:t>ToPad</a:t>
            </a:r>
            <a:r>
              <a:rPr lang="en-US" sz="1600" dirty="0" smtClean="0"/>
              <a:t> </a:t>
            </a:r>
            <a:endParaRPr lang="en-US" sz="1600" dirty="0"/>
          </a:p>
          <a:p>
            <a:pPr marL="342900" indent="-342900">
              <a:spcAft>
                <a:spcPts val="600"/>
              </a:spcAft>
              <a:buAutoNum type="arabicPeriod" startAt="3"/>
            </a:pPr>
            <a:r>
              <a:rPr lang="en-US" sz="1600" dirty="0" smtClean="0">
                <a:solidFill>
                  <a:srgbClr val="ED7422"/>
                </a:solidFill>
              </a:rPr>
              <a:t>[</a:t>
            </a:r>
            <a:r>
              <a:rPr lang="en-US" sz="1600" dirty="0" err="1" smtClean="0">
                <a:solidFill>
                  <a:srgbClr val="ED7422"/>
                </a:solidFill>
              </a:rPr>
              <a:t>ToPad</a:t>
            </a:r>
            <a:r>
              <a:rPr lang="en-US" sz="1600" dirty="0" smtClean="0">
                <a:solidFill>
                  <a:srgbClr val="ED7422"/>
                </a:solidFill>
              </a:rPr>
              <a:t>] </a:t>
            </a:r>
            <a:r>
              <a:rPr lang="en-US" sz="1600" dirty="0" smtClean="0"/>
              <a:t>Create Bin &gt;&gt; </a:t>
            </a:r>
            <a:r>
              <a:rPr lang="en-US" sz="1600" dirty="0" smtClean="0">
                <a:solidFill>
                  <a:srgbClr val="FF00FF"/>
                </a:solidFill>
              </a:rPr>
              <a:t>[Padded]</a:t>
            </a:r>
            <a:r>
              <a:rPr lang="en-US" sz="1600" dirty="0" smtClean="0"/>
              <a:t> with step 1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sz="1600" dirty="0" smtClean="0">
                <a:solidFill>
                  <a:srgbClr val="FF00FF"/>
                </a:solidFill>
              </a:rPr>
              <a:t>[</a:t>
            </a:r>
            <a:r>
              <a:rPr lang="en-US" altLang="zh-CN" sz="1600" dirty="0" smtClean="0">
                <a:solidFill>
                  <a:srgbClr val="FF00FF"/>
                </a:solidFill>
              </a:rPr>
              <a:t>Index</a:t>
            </a:r>
            <a:r>
              <a:rPr lang="en-US" sz="1600" dirty="0" smtClean="0">
                <a:solidFill>
                  <a:srgbClr val="FF00FF"/>
                </a:solidFill>
              </a:rPr>
              <a:t>] </a:t>
            </a:r>
            <a:r>
              <a:rPr lang="en-US" sz="1600" dirty="0" smtClean="0">
                <a:solidFill>
                  <a:srgbClr val="ED7422"/>
                </a:solidFill>
              </a:rPr>
              <a:t>       </a:t>
            </a:r>
            <a:r>
              <a:rPr lang="en-US" sz="1600" dirty="0" smtClean="0">
                <a:solidFill>
                  <a:srgbClr val="0070C0"/>
                </a:solidFill>
              </a:rPr>
              <a:t>Index()</a:t>
            </a:r>
            <a:r>
              <a:rPr lang="en-US" sz="1600" dirty="0" smtClean="0"/>
              <a:t>                                                                     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calculated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[Padded] 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sz="1600" dirty="0" smtClean="0">
                <a:solidFill>
                  <a:srgbClr val="FF00FF"/>
                </a:solidFill>
              </a:rPr>
              <a:t>[</a:t>
            </a:r>
            <a:r>
              <a:rPr lang="en-US" sz="1600" dirty="0" err="1" smtClean="0">
                <a:solidFill>
                  <a:srgbClr val="FF00FF"/>
                </a:solidFill>
              </a:rPr>
              <a:t>MaxSales</a:t>
            </a:r>
            <a:r>
              <a:rPr lang="en-US" sz="1600" dirty="0">
                <a:solidFill>
                  <a:srgbClr val="FF00FF"/>
                </a:solidFill>
              </a:rPr>
              <a:t>]</a:t>
            </a:r>
            <a:r>
              <a:rPr lang="en-US" sz="1600" dirty="0">
                <a:solidFill>
                  <a:srgbClr val="ED7422"/>
                </a:solidFill>
              </a:rPr>
              <a:t> </a:t>
            </a:r>
            <a:r>
              <a:rPr lang="en-US" sz="1600" dirty="0" smtClean="0">
                <a:solidFill>
                  <a:srgbClr val="ED7422"/>
                </a:solidFill>
              </a:rPr>
              <a:t>              </a:t>
            </a:r>
            <a:r>
              <a:rPr lang="en-US" sz="1600" dirty="0" smtClean="0">
                <a:solidFill>
                  <a:srgbClr val="0070C0"/>
                </a:solidFill>
              </a:rPr>
              <a:t>WINDOW_MAX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70C0"/>
                </a:solidFill>
              </a:rPr>
              <a:t>MAX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ED7422"/>
                </a:solidFill>
              </a:rPr>
              <a:t>[Sales</a:t>
            </a:r>
            <a:r>
              <a:rPr lang="en-US" sz="1600" dirty="0" smtClean="0">
                <a:solidFill>
                  <a:srgbClr val="ED7422"/>
                </a:solidFill>
              </a:rPr>
              <a:t>]</a:t>
            </a:r>
            <a:r>
              <a:rPr lang="en-US" sz="1600" dirty="0" smtClean="0"/>
              <a:t>))              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calculated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[Padded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ED7422"/>
                </a:solidFill>
              </a:rPr>
              <a:t>        </a:t>
            </a:r>
            <a:r>
              <a:rPr lang="en-US" sz="1600" dirty="0">
                <a:solidFill>
                  <a:srgbClr val="FF00FF"/>
                </a:solidFill>
              </a:rPr>
              <a:t>[</a:t>
            </a:r>
            <a:r>
              <a:rPr lang="en-US" sz="1600" dirty="0" err="1">
                <a:solidFill>
                  <a:srgbClr val="FF00FF"/>
                </a:solidFill>
              </a:rPr>
              <a:t>MaxQuantity</a:t>
            </a:r>
            <a:r>
              <a:rPr lang="en-US" sz="1600" dirty="0">
                <a:solidFill>
                  <a:srgbClr val="FF00FF"/>
                </a:solidFill>
              </a:rPr>
              <a:t>] </a:t>
            </a:r>
            <a:r>
              <a:rPr lang="en-US" sz="1600" dirty="0">
                <a:solidFill>
                  <a:srgbClr val="ED7422"/>
                </a:solidFill>
              </a:rPr>
              <a:t>       </a:t>
            </a:r>
            <a:r>
              <a:rPr lang="en-US" sz="1600" dirty="0">
                <a:solidFill>
                  <a:srgbClr val="0070C0"/>
                </a:solidFill>
              </a:rPr>
              <a:t>WINDOW_MAX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0C0"/>
                </a:solidFill>
              </a:rPr>
              <a:t>MAX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ED7422"/>
                </a:solidFill>
              </a:rPr>
              <a:t>[Quantity]</a:t>
            </a:r>
            <a:r>
              <a:rPr lang="en-US" sz="1600" dirty="0" smtClean="0"/>
              <a:t>))        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calculated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[Padded]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ED7422"/>
                </a:solidFill>
              </a:rPr>
              <a:t>6.    </a:t>
            </a:r>
            <a:r>
              <a:rPr lang="en-US" sz="1600" dirty="0" smtClean="0">
                <a:solidFill>
                  <a:srgbClr val="FF00FF"/>
                </a:solidFill>
              </a:rPr>
              <a:t>[Radius</a:t>
            </a:r>
            <a:r>
              <a:rPr lang="en-US" sz="1600" dirty="0">
                <a:solidFill>
                  <a:srgbClr val="FF00FF"/>
                </a:solidFill>
              </a:rPr>
              <a:t>]</a:t>
            </a:r>
            <a:r>
              <a:rPr lang="en-US" sz="1600" dirty="0">
                <a:solidFill>
                  <a:srgbClr val="ED7422"/>
                </a:solidFill>
              </a:rPr>
              <a:t> </a:t>
            </a:r>
            <a:r>
              <a:rPr lang="en-US" sz="1600" dirty="0" smtClean="0">
                <a:solidFill>
                  <a:srgbClr val="ED7422"/>
                </a:solidFill>
              </a:rPr>
              <a:t>         [</a:t>
            </a:r>
            <a:r>
              <a:rPr lang="en-US" sz="1600" dirty="0" err="1">
                <a:solidFill>
                  <a:srgbClr val="ED7422"/>
                </a:solidFill>
              </a:rPr>
              <a:t>MaxQuantity</a:t>
            </a:r>
            <a:r>
              <a:rPr lang="en-US" sz="1600" dirty="0">
                <a:solidFill>
                  <a:srgbClr val="ED7422"/>
                </a:solidFill>
              </a:rPr>
              <a:t>]/</a:t>
            </a:r>
            <a:r>
              <a:rPr lang="en-US" sz="1600" dirty="0"/>
              <a:t>WINDOW_SUM</a:t>
            </a:r>
            <a:r>
              <a:rPr lang="en-US" sz="1600" dirty="0">
                <a:solidFill>
                  <a:srgbClr val="ED7422"/>
                </a:solidFill>
              </a:rPr>
              <a:t>([</a:t>
            </a:r>
            <a:r>
              <a:rPr lang="en-US" sz="1600" dirty="0" err="1">
                <a:solidFill>
                  <a:srgbClr val="ED7422"/>
                </a:solidFill>
              </a:rPr>
              <a:t>MaxQuantity</a:t>
            </a:r>
            <a:r>
              <a:rPr lang="en-US" sz="1600" dirty="0">
                <a:solidFill>
                  <a:srgbClr val="ED7422"/>
                </a:solidFill>
              </a:rPr>
              <a:t>]/</a:t>
            </a:r>
            <a:r>
              <a:rPr lang="en-US" sz="1600" dirty="0"/>
              <a:t>101</a:t>
            </a:r>
            <a:r>
              <a:rPr lang="en-US" sz="1600" dirty="0">
                <a:solidFill>
                  <a:srgbClr val="ED7422"/>
                </a:solidFill>
              </a:rPr>
              <a:t>)</a:t>
            </a:r>
            <a:r>
              <a:rPr lang="en-US" sz="1600" dirty="0" smtClean="0"/>
              <a:t>      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calculated with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All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ED7422"/>
                </a:solidFill>
              </a:rPr>
              <a:t>      </a:t>
            </a:r>
            <a:r>
              <a:rPr lang="en-US" sz="1600" dirty="0" smtClean="0">
                <a:solidFill>
                  <a:srgbClr val="FF00FF"/>
                </a:solidFill>
              </a:rPr>
              <a:t> [</a:t>
            </a:r>
            <a:r>
              <a:rPr lang="en-US" sz="1600" dirty="0" err="1" smtClean="0">
                <a:solidFill>
                  <a:srgbClr val="FF00FF"/>
                </a:solidFill>
              </a:rPr>
              <a:t>SliceSize</a:t>
            </a:r>
            <a:r>
              <a:rPr lang="en-US" sz="1600" dirty="0" smtClean="0">
                <a:solidFill>
                  <a:srgbClr val="FF00FF"/>
                </a:solidFill>
              </a:rPr>
              <a:t>]</a:t>
            </a:r>
            <a:r>
              <a:rPr lang="en-US" sz="1600" dirty="0" smtClean="0">
                <a:solidFill>
                  <a:srgbClr val="ED7422"/>
                </a:solidFill>
              </a:rPr>
              <a:t>      [</a:t>
            </a:r>
            <a:r>
              <a:rPr lang="en-US" sz="1600" dirty="0" err="1">
                <a:solidFill>
                  <a:srgbClr val="ED7422"/>
                </a:solidFill>
              </a:rPr>
              <a:t>MaxSales</a:t>
            </a:r>
            <a:r>
              <a:rPr lang="en-US" sz="1600" dirty="0">
                <a:solidFill>
                  <a:srgbClr val="ED7422"/>
                </a:solidFill>
              </a:rPr>
              <a:t>]/</a:t>
            </a:r>
            <a:r>
              <a:rPr lang="en-US" sz="1600" dirty="0"/>
              <a:t>WINDOW_SUM</a:t>
            </a:r>
            <a:r>
              <a:rPr lang="en-US" sz="1600" dirty="0">
                <a:solidFill>
                  <a:srgbClr val="ED7422"/>
                </a:solidFill>
              </a:rPr>
              <a:t>([</a:t>
            </a:r>
            <a:r>
              <a:rPr lang="en-US" sz="1600" dirty="0" err="1">
                <a:solidFill>
                  <a:srgbClr val="ED7422"/>
                </a:solidFill>
              </a:rPr>
              <a:t>MaxSales</a:t>
            </a:r>
            <a:r>
              <a:rPr lang="en-US" sz="1600" dirty="0">
                <a:solidFill>
                  <a:srgbClr val="ED7422"/>
                </a:solidFill>
              </a:rPr>
              <a:t>]/</a:t>
            </a:r>
            <a:r>
              <a:rPr lang="en-US" sz="1600" dirty="0"/>
              <a:t>101</a:t>
            </a:r>
            <a:r>
              <a:rPr lang="en-US" sz="1600" dirty="0">
                <a:solidFill>
                  <a:srgbClr val="ED7422"/>
                </a:solidFill>
              </a:rPr>
              <a:t>) </a:t>
            </a:r>
            <a:r>
              <a:rPr lang="en-US" sz="1600" dirty="0" smtClean="0">
                <a:solidFill>
                  <a:srgbClr val="ED7422"/>
                </a:solidFill>
              </a:rPr>
              <a:t>                    </a:t>
            </a:r>
            <a:r>
              <a:rPr lang="en-US" altLang="zh-CN" sz="1600" dirty="0" smtClean="0">
                <a:solidFill>
                  <a:srgbClr val="549E39">
                    <a:lumMod val="75000"/>
                  </a:srgbClr>
                </a:solidFill>
              </a:rPr>
              <a:t>calculated with All</a:t>
            </a:r>
            <a:endParaRPr lang="en-US" sz="1600" dirty="0" smtClean="0">
              <a:solidFill>
                <a:srgbClr val="ED742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ED7422"/>
                </a:solidFill>
              </a:rPr>
              <a:t>7.    </a:t>
            </a:r>
            <a:r>
              <a:rPr lang="en-US" sz="1600" dirty="0" smtClean="0">
                <a:solidFill>
                  <a:srgbClr val="FF00FF"/>
                </a:solidFill>
              </a:rPr>
              <a:t>[</a:t>
            </a:r>
            <a:r>
              <a:rPr lang="en-US" altLang="zh-CN" sz="1600" dirty="0" smtClean="0">
                <a:solidFill>
                  <a:srgbClr val="FF00FF"/>
                </a:solidFill>
              </a:rPr>
              <a:t>Edges</a:t>
            </a:r>
            <a:r>
              <a:rPr lang="en-US" sz="1600" dirty="0" smtClean="0">
                <a:solidFill>
                  <a:srgbClr val="FF00FF"/>
                </a:solidFill>
              </a:rPr>
              <a:t>]</a:t>
            </a:r>
            <a:r>
              <a:rPr lang="en-US" sz="1600" dirty="0" smtClean="0">
                <a:solidFill>
                  <a:srgbClr val="ED7422"/>
                </a:solidFill>
              </a:rPr>
              <a:t>          </a:t>
            </a:r>
            <a:r>
              <a:rPr lang="en-US" sz="1600" dirty="0" smtClean="0">
                <a:solidFill>
                  <a:srgbClr val="ED7422"/>
                </a:solidFill>
              </a:rPr>
              <a:t>                                                                                    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calculated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without [Padded]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ED7422"/>
                </a:solidFill>
              </a:rPr>
              <a:t> </a:t>
            </a:r>
            <a:r>
              <a:rPr lang="en-US" sz="1600" dirty="0" smtClean="0">
                <a:solidFill>
                  <a:srgbClr val="ED7422"/>
                </a:solidFill>
              </a:rPr>
              <a:t>       </a:t>
            </a:r>
            <a:r>
              <a:rPr lang="en-US" sz="1600" dirty="0" smtClean="0"/>
              <a:t>if</a:t>
            </a:r>
            <a:r>
              <a:rPr lang="en-US" sz="1600" dirty="0" smtClean="0">
                <a:solidFill>
                  <a:srgbClr val="ED7422"/>
                </a:solidFill>
              </a:rPr>
              <a:t> </a:t>
            </a:r>
            <a:r>
              <a:rPr lang="en-US" sz="1600" dirty="0">
                <a:solidFill>
                  <a:srgbClr val="ED7422"/>
                </a:solidFill>
              </a:rPr>
              <a:t>FIRST()=0 </a:t>
            </a:r>
            <a:r>
              <a:rPr lang="en-US" sz="1600" dirty="0"/>
              <a:t>then </a:t>
            </a:r>
            <a:r>
              <a:rPr lang="en-US" sz="1600" dirty="0" smtClean="0"/>
              <a:t>0    else</a:t>
            </a:r>
            <a:r>
              <a:rPr lang="en-US" sz="1600" dirty="0" smtClean="0">
                <a:solidFill>
                  <a:srgbClr val="ED7422"/>
                </a:solidFill>
              </a:rPr>
              <a:t>  </a:t>
            </a:r>
            <a:r>
              <a:rPr lang="en-US" sz="1600" dirty="0">
                <a:solidFill>
                  <a:srgbClr val="0070C0"/>
                </a:solidFill>
              </a:rPr>
              <a:t>lookup</a:t>
            </a:r>
            <a:r>
              <a:rPr lang="en-US" sz="1600" dirty="0">
                <a:solidFill>
                  <a:srgbClr val="ED7422"/>
                </a:solidFill>
              </a:rPr>
              <a:t>(RUNNING_SUM([</a:t>
            </a:r>
            <a:r>
              <a:rPr lang="en-US" sz="1600" dirty="0" err="1">
                <a:solidFill>
                  <a:srgbClr val="ED7422"/>
                </a:solidFill>
              </a:rPr>
              <a:t>SliceSize</a:t>
            </a:r>
            <a:r>
              <a:rPr lang="en-US" sz="1600" dirty="0">
                <a:solidFill>
                  <a:srgbClr val="ED7422"/>
                </a:solidFill>
              </a:rPr>
              <a:t>]),-1</a:t>
            </a:r>
            <a:r>
              <a:rPr lang="en-US" sz="1600" dirty="0" smtClean="0">
                <a:solidFill>
                  <a:srgbClr val="ED7422"/>
                </a:solidFill>
              </a:rPr>
              <a:t>)    </a:t>
            </a:r>
            <a:r>
              <a:rPr lang="en-US" sz="1600" dirty="0" smtClean="0"/>
              <a:t>END</a:t>
            </a:r>
          </a:p>
          <a:p>
            <a:r>
              <a:rPr lang="en-US" sz="1600" dirty="0" smtClean="0"/>
              <a:t>8.    </a:t>
            </a:r>
            <a:r>
              <a:rPr lang="en-US" altLang="zh-CN" sz="1600" b="1" dirty="0" smtClean="0">
                <a:solidFill>
                  <a:srgbClr val="FF00FF"/>
                </a:solidFill>
              </a:rPr>
              <a:t>X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                                       </a:t>
            </a:r>
            <a:r>
              <a:rPr lang="en-US" sz="1600" dirty="0">
                <a:solidFill>
                  <a:srgbClr val="ED7422"/>
                </a:solidFill>
              </a:rPr>
              <a:t> </a:t>
            </a:r>
            <a:r>
              <a:rPr lang="en-US" altLang="zh-CN" sz="1600" dirty="0">
                <a:solidFill>
                  <a:srgbClr val="549E39">
                    <a:lumMod val="75000"/>
                  </a:srgbClr>
                </a:solidFill>
              </a:rPr>
              <a:t>calculated with All</a:t>
            </a:r>
            <a:endParaRPr lang="en-US" sz="1600" b="1" dirty="0">
              <a:solidFill>
                <a:srgbClr val="0000FF"/>
              </a:solidFill>
            </a:endParaRPr>
          </a:p>
          <a:p>
            <a:r>
              <a:rPr lang="en-US" sz="1600" dirty="0" smtClean="0"/>
              <a:t>       IF </a:t>
            </a:r>
            <a:r>
              <a:rPr lang="en-US" sz="1600" dirty="0">
                <a:solidFill>
                  <a:srgbClr val="ED7422"/>
                </a:solidFill>
              </a:rPr>
              <a:t>[Index]</a:t>
            </a:r>
            <a:r>
              <a:rPr lang="en-US" sz="1600" dirty="0"/>
              <a:t>=1 THEN 0</a:t>
            </a:r>
          </a:p>
          <a:p>
            <a:r>
              <a:rPr lang="en-US" sz="1600" dirty="0" smtClean="0"/>
              <a:t>       else </a:t>
            </a:r>
            <a:r>
              <a:rPr lang="en-US" sz="1600" dirty="0">
                <a:solidFill>
                  <a:srgbClr val="ED7422"/>
                </a:solidFill>
              </a:rPr>
              <a:t>[Radius]</a:t>
            </a:r>
            <a:r>
              <a:rPr lang="en-US" sz="1600" dirty="0"/>
              <a:t>*</a:t>
            </a:r>
            <a:r>
              <a:rPr lang="en-US" sz="1600" dirty="0">
                <a:solidFill>
                  <a:srgbClr val="0070C0"/>
                </a:solidFill>
              </a:rPr>
              <a:t>COS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0C0"/>
                </a:solidFill>
              </a:rPr>
              <a:t>WINDOW_MAX</a:t>
            </a:r>
            <a:r>
              <a:rPr lang="en-US" sz="1600" dirty="0"/>
              <a:t>(2*PI())*</a:t>
            </a:r>
            <a:r>
              <a:rPr lang="en-US" sz="1600" dirty="0">
                <a:solidFill>
                  <a:srgbClr val="ED7422"/>
                </a:solidFill>
              </a:rPr>
              <a:t>[Edges]</a:t>
            </a:r>
            <a:r>
              <a:rPr lang="en-US" sz="1600" dirty="0"/>
              <a:t> + (</a:t>
            </a:r>
            <a:r>
              <a:rPr lang="en-US" sz="1600" dirty="0">
                <a:solidFill>
                  <a:srgbClr val="ED7422"/>
                </a:solidFill>
              </a:rPr>
              <a:t>[Index]</a:t>
            </a:r>
            <a:r>
              <a:rPr lang="en-US" altLang="zh-CN" sz="1600" dirty="0">
                <a:solidFill>
                  <a:srgbClr val="ED7422"/>
                </a:solidFill>
              </a:rPr>
              <a:t>-</a:t>
            </a:r>
            <a:r>
              <a:rPr lang="en-US" sz="1600" dirty="0"/>
              <a:t>2)*</a:t>
            </a:r>
            <a:r>
              <a:rPr lang="en-US" sz="1600" dirty="0">
                <a:solidFill>
                  <a:srgbClr val="0070C0"/>
                </a:solidFill>
              </a:rPr>
              <a:t>WINDOW_MAX</a:t>
            </a:r>
            <a:r>
              <a:rPr lang="en-US" sz="1600" dirty="0"/>
              <a:t>(2*PI())*</a:t>
            </a:r>
            <a:r>
              <a:rPr lang="en-US" sz="1600" dirty="0">
                <a:solidFill>
                  <a:srgbClr val="ED7422"/>
                </a:solidFill>
              </a:rPr>
              <a:t>[</a:t>
            </a:r>
            <a:r>
              <a:rPr lang="en-US" sz="1600" dirty="0" err="1">
                <a:solidFill>
                  <a:srgbClr val="ED7422"/>
                </a:solidFill>
              </a:rPr>
              <a:t>SliceSize</a:t>
            </a:r>
            <a:r>
              <a:rPr lang="en-US" sz="1600" dirty="0">
                <a:solidFill>
                  <a:srgbClr val="ED7422"/>
                </a:solidFill>
              </a:rPr>
              <a:t>]</a:t>
            </a:r>
            <a:r>
              <a:rPr lang="en-US" sz="1600" dirty="0"/>
              <a:t>/99)</a:t>
            </a:r>
          </a:p>
          <a:p>
            <a:r>
              <a:rPr lang="en-US" sz="1600" dirty="0" smtClean="0"/>
              <a:t>       END</a:t>
            </a:r>
            <a:endParaRPr lang="en-US" sz="1600" dirty="0"/>
          </a:p>
          <a:p>
            <a:r>
              <a:rPr lang="en-US" sz="1600" b="1" dirty="0" smtClean="0">
                <a:solidFill>
                  <a:srgbClr val="0000FF"/>
                </a:solidFill>
              </a:rPr>
              <a:t>      </a:t>
            </a:r>
            <a:r>
              <a:rPr lang="en-US" sz="1600" b="1" dirty="0" smtClean="0">
                <a:solidFill>
                  <a:srgbClr val="FF00FF"/>
                </a:solidFill>
              </a:rPr>
              <a:t> Y</a:t>
            </a:r>
            <a:r>
              <a:rPr lang="en-US" sz="1600" b="1" dirty="0" smtClean="0">
                <a:solidFill>
                  <a:srgbClr val="0000FF"/>
                </a:solidFill>
              </a:rPr>
              <a:t>                                         </a:t>
            </a:r>
            <a:r>
              <a:rPr lang="en-US" sz="1600" dirty="0">
                <a:solidFill>
                  <a:srgbClr val="ED7422"/>
                </a:solidFill>
              </a:rPr>
              <a:t> </a:t>
            </a:r>
            <a:r>
              <a:rPr lang="en-US" altLang="zh-CN" sz="1600" dirty="0">
                <a:solidFill>
                  <a:srgbClr val="549E39">
                    <a:lumMod val="75000"/>
                  </a:srgbClr>
                </a:solidFill>
              </a:rPr>
              <a:t>calculated with All</a:t>
            </a:r>
            <a:endParaRPr lang="en-US" sz="1600" b="1" dirty="0">
              <a:solidFill>
                <a:srgbClr val="0000FF"/>
              </a:solidFill>
            </a:endParaRPr>
          </a:p>
          <a:p>
            <a:r>
              <a:rPr lang="en-US" sz="1600" dirty="0" smtClean="0"/>
              <a:t>       IF </a:t>
            </a:r>
            <a:r>
              <a:rPr lang="en-US" sz="1600" dirty="0">
                <a:solidFill>
                  <a:srgbClr val="ED7422"/>
                </a:solidFill>
              </a:rPr>
              <a:t>[Index]</a:t>
            </a:r>
            <a:r>
              <a:rPr lang="en-US" sz="1600" dirty="0"/>
              <a:t>=1 THEN 0</a:t>
            </a:r>
          </a:p>
          <a:p>
            <a:r>
              <a:rPr lang="en-US" sz="1600" dirty="0" smtClean="0"/>
              <a:t>       else </a:t>
            </a:r>
            <a:r>
              <a:rPr lang="en-US" sz="1600" dirty="0">
                <a:solidFill>
                  <a:srgbClr val="ED7422"/>
                </a:solidFill>
              </a:rPr>
              <a:t>[Radius]</a:t>
            </a:r>
            <a:r>
              <a:rPr lang="en-US" sz="1600" dirty="0"/>
              <a:t>*</a:t>
            </a:r>
            <a:r>
              <a:rPr lang="en-US" sz="1600" dirty="0">
                <a:solidFill>
                  <a:srgbClr val="0070C0"/>
                </a:solidFill>
              </a:rPr>
              <a:t>SIN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0C0"/>
                </a:solidFill>
              </a:rPr>
              <a:t>WINDOW_MAX</a:t>
            </a:r>
            <a:r>
              <a:rPr lang="en-US" sz="1600" dirty="0"/>
              <a:t>(2*PI())*</a:t>
            </a:r>
            <a:r>
              <a:rPr lang="en-US" sz="1600" dirty="0">
                <a:solidFill>
                  <a:srgbClr val="ED7422"/>
                </a:solidFill>
              </a:rPr>
              <a:t>[Edges]</a:t>
            </a:r>
            <a:r>
              <a:rPr lang="en-US" sz="1600" dirty="0"/>
              <a:t> + (</a:t>
            </a:r>
            <a:r>
              <a:rPr lang="en-US" sz="1600" dirty="0">
                <a:solidFill>
                  <a:srgbClr val="ED7422"/>
                </a:solidFill>
              </a:rPr>
              <a:t>[Index]</a:t>
            </a:r>
            <a:r>
              <a:rPr lang="en-US" altLang="zh-CN" sz="1600" dirty="0">
                <a:solidFill>
                  <a:srgbClr val="ED7422"/>
                </a:solidFill>
              </a:rPr>
              <a:t>-</a:t>
            </a:r>
            <a:r>
              <a:rPr lang="en-US" sz="1600" dirty="0"/>
              <a:t>2)*</a:t>
            </a:r>
            <a:r>
              <a:rPr lang="en-US" sz="1600" dirty="0">
                <a:solidFill>
                  <a:srgbClr val="0070C0"/>
                </a:solidFill>
              </a:rPr>
              <a:t>WINDOW_MAX</a:t>
            </a:r>
            <a:r>
              <a:rPr lang="en-US" sz="1600" dirty="0"/>
              <a:t>(2*PI())*</a:t>
            </a:r>
            <a:r>
              <a:rPr lang="en-US" sz="1600" dirty="0">
                <a:solidFill>
                  <a:srgbClr val="ED7422"/>
                </a:solidFill>
              </a:rPr>
              <a:t>[</a:t>
            </a:r>
            <a:r>
              <a:rPr lang="en-US" sz="1600" dirty="0" err="1">
                <a:solidFill>
                  <a:srgbClr val="ED7422"/>
                </a:solidFill>
              </a:rPr>
              <a:t>SliceSize</a:t>
            </a:r>
            <a:r>
              <a:rPr lang="en-US" sz="1600" dirty="0">
                <a:solidFill>
                  <a:srgbClr val="ED7422"/>
                </a:solidFill>
              </a:rPr>
              <a:t>]</a:t>
            </a:r>
            <a:r>
              <a:rPr lang="en-US" sz="1600" dirty="0"/>
              <a:t>/99)</a:t>
            </a:r>
          </a:p>
          <a:p>
            <a:r>
              <a:rPr lang="en-US" sz="1600" dirty="0" smtClean="0"/>
              <a:t>       END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934600" y="4634451"/>
            <a:ext cx="3892276" cy="3639189"/>
            <a:chOff x="7128979" y="343666"/>
            <a:chExt cx="3892276" cy="3639189"/>
          </a:xfrm>
        </p:grpSpPr>
        <p:grpSp>
          <p:nvGrpSpPr>
            <p:cNvPr id="16" name="Group 15"/>
            <p:cNvGrpSpPr/>
            <p:nvPr/>
          </p:nvGrpSpPr>
          <p:grpSpPr>
            <a:xfrm>
              <a:off x="7128979" y="343666"/>
              <a:ext cx="3892276" cy="3639189"/>
              <a:chOff x="6478467" y="49095"/>
              <a:chExt cx="3892276" cy="363918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579206" y="1562079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/>
                  <a:t>θ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128558" y="52998"/>
                <a:ext cx="3818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/>
                  <a:t>100</a:t>
                </a:r>
                <a:endParaRPr lang="en-US" sz="10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120353" y="1623635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/>
                  <a:t>1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659229" y="1821911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110181" y="1795643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O</a:t>
                </a:r>
                <a:endParaRPr lang="en-US" dirty="0"/>
              </a:p>
            </p:txBody>
          </p:sp>
          <p:sp>
            <p:nvSpPr>
              <p:cNvPr id="27" name="Block Arc 26"/>
              <p:cNvSpPr/>
              <p:nvPr/>
            </p:nvSpPr>
            <p:spPr>
              <a:xfrm>
                <a:off x="6478467" y="49095"/>
                <a:ext cx="3639189" cy="3639189"/>
              </a:xfrm>
              <a:prstGeom prst="blockArc">
                <a:avLst>
                  <a:gd name="adj1" fmla="val 17970355"/>
                  <a:gd name="adj2" fmla="val 16669"/>
                  <a:gd name="adj3" fmla="val 4879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9828404" y="877374"/>
                <a:ext cx="0" cy="95684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9797707" y="1312554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973708" y="929784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R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 flipV="1">
              <a:off x="8980664" y="1184675"/>
              <a:ext cx="1488850" cy="96168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10046876" y="614743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284492" y="5184574"/>
            <a:ext cx="144713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92422" y="5173879"/>
            <a:ext cx="127680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77575" y="5193067"/>
            <a:ext cx="81960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84492" y="5277327"/>
            <a:ext cx="1704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华文楷体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Coxcomb Graph/Astor Plot in PBI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Coxcomb Graph/Astor Plot in PBI</dc:title>
  <dc:creator>Microsoft</dc:creator>
  <cp:lastModifiedBy>Microsoft</cp:lastModifiedBy>
  <cp:revision>1</cp:revision>
  <dcterms:created xsi:type="dcterms:W3CDTF">2018-10-27T14:09:41Z</dcterms:created>
  <dcterms:modified xsi:type="dcterms:W3CDTF">2018-10-27T14:09:51Z</dcterms:modified>
</cp:coreProperties>
</file>