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4"/>
  </p:notesMasterIdLst>
  <p:handoutMasterIdLst>
    <p:handoutMasterId r:id="rId35"/>
  </p:handoutMasterIdLst>
  <p:sldIdLst>
    <p:sldId id="281" r:id="rId5"/>
    <p:sldId id="355" r:id="rId6"/>
    <p:sldId id="354" r:id="rId7"/>
    <p:sldId id="361" r:id="rId8"/>
    <p:sldId id="353" r:id="rId9"/>
    <p:sldId id="364" r:id="rId10"/>
    <p:sldId id="362" r:id="rId11"/>
    <p:sldId id="365" r:id="rId12"/>
    <p:sldId id="366" r:id="rId13"/>
    <p:sldId id="367" r:id="rId14"/>
    <p:sldId id="363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1" r:id="rId28"/>
    <p:sldId id="380" r:id="rId29"/>
    <p:sldId id="382" r:id="rId30"/>
    <p:sldId id="383" r:id="rId31"/>
    <p:sldId id="385" r:id="rId32"/>
    <p:sldId id="384" r:id="rId3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herond" initials="BT" lastIdx="2" clrIdx="0">
    <p:extLst>
      <p:ext uri="{19B8F6BF-5375-455C-9EA6-DF929625EA0E}">
        <p15:presenceInfo xmlns:p15="http://schemas.microsoft.com/office/powerpoint/2012/main" userId="c4a7773a51912a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328" autoAdjust="0"/>
  </p:normalViewPr>
  <p:slideViewPr>
    <p:cSldViewPr snapToGrid="0">
      <p:cViewPr varScale="1">
        <p:scale>
          <a:sx n="74" d="100"/>
          <a:sy n="74" d="100"/>
        </p:scale>
        <p:origin x="210" y="6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22:18:59.3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09/07/2021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09/07/2021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books/v1/volumes?q=title:Beloved%20(Plume%20Contemporary%20Fiction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books : limitation 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performedrequests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not too many requests had to be made in a short time.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Then it would have disabled our PCs for too long time.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1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4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books : limitation 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performedrequests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not too many requests had to be made in a short time.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Then it would have disabled our PCs for too long time.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083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following cleaning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on Book Crossing + Good Books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concatenation of both cleanings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 in another csv file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98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of handing (ISBN)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various file manipulations : through excel, which transform all the isbn_13 in string ending with '+12' or '+11’.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isbn_13 value has then been lost.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For those books, the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isbn_13 has been removed to 0.0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remains 613 kind of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92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 together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cleaning : quite the same information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 work by cutting off the end or the beginning of the word, taking into account a list of common prefixes and suffixes that can be found in an inflected 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For a search, we want to find also for the other possible forms of the words we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keep 95% of the most important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should keep the 3989 first categories (on 5010).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170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 with already available words embeddings data base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'glove-wiki-gigaword-50' and 'word2vec-google-news-300'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words categories are not inside.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not accept such huge data set loading.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training : cleaning of "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book_description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col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 of length &lt; 2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'...'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Word2Vec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gensim.models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Skip Gram version =&gt; numerical vector of length 50 for embedding.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model.wv.most_similar_to_given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500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4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First the 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i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bert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-base-uncased' pretrained tokenizer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transform our books description in tokens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each book's description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each sentence of the current book's description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encode_plus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method has been used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 attention masks and tokens indexes are concatenated</a:t>
            </a:r>
          </a:p>
          <a:p>
            <a:pPr marL="1828800" lvl="5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i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bert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-base-uncased’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Dimension has been reduced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several steps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one specific layer output has been used ([len(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input_ids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64 (size of sentence), 768]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average of tokens vectors of a same sentence ([len(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input_ids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768]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average of sentences vectors of a same book's description ([768])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=&gt; This final vector has been saved in a books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as a list of 768 strings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8812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mainly with the use of regular expressions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all the special characters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all single characters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Substituting multiple spaces with single space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to lowercase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Lemmatization with 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PorterStemmer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of punctuation with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word_punctuation_tokenizer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FastText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gensim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train a model from our book's description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wv</a:t>
            </a:r>
            <a:r>
              <a:rPr lang="en-GB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to find embedding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435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07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unique n-grams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n-gram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to B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8839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412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 with immediate-threshold loss : it ignores how many thresholds are crossed relative to the origin of the correct label.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Indeed, it is better to predict ‘4’ than ‘1’ if the true label is ‘5’.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library MORD (Multi-class classifier for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4154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systematically compare results of 4 algorithms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LogisticAT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OrdinalRidge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4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1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'1' of well-reviewed books : old 7, 8, 9 and 10 ratings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'0' of poorly rated books :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 1, 2, 3 and 4 ratings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 of old 0 ratings, the number needed to balance classes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Over / Under sampling 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i="0" u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SMOTETomek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(ratio='auto’) 	=&gt; large, balanced classes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oversampling with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small classes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GB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RandomUnderSampler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big classes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classes of about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2 000 /3 000 or 4 000 elements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7769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Incremental embeddings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||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||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versus (Title || Author || Categories)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Categories context embedding previously performed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87094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 improvements :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More than one embedded features as input is not so clear. But maybe it is due to the fact that results are highly biased because of the unbalanced classes.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In some cases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normalisation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all the embedding values slightly improve such previous results.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In case of balanced binary classes, the predictions are better distributed, and about of 45% of misclassified. It is very close to coin toss.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84710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4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application could keep in mind all the deleted books: Rating is set to 11.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Maybe it's a previous recommendation : Rating was 12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fr-FR" sz="11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triggered each time a book is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 of the 5 recommended books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it was not a previously deleted one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recommend an already read book !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into account trilogy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recommendations must also bring an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of surprise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not only deal with entries data.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0134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solutions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 with </a:t>
            </a:r>
            <a:r>
              <a:rPr lang="en-GB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term of web traffic handling (more simpler than AWS load balancer and auto scaler).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files will be imported into AWS s3 and the file will be processed with Lambda function and load(full load) data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master_book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function can be used to do the incremental load as the new files(new books released) arrive.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15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6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difficulty is to found data base with users ratings provided.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0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5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columns were already existing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 / Book-Title / Book-Author  / Year-Of-Publication / Publisher / Image-URL-S / Image-URL-M / Image-URL-L</a:t>
            </a: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those information have been saved in a csv file.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23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methods have been used =&gt; a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file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returned </a:t>
            </a: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https://www.googleapis.com/books/v1/volumes?q=isbn: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055321215X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https://www.googleapis.com/books/v1/volumes?q=title:</a:t>
            </a:r>
            <a:r>
              <a:rPr lang="en-GB" sz="18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Beloved%20(Plume%20Contemporary%20Fiction)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marL="0" lvl="0" indent="0" algn="just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issues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reliable : for ex the language information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available : for ex the author gender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with title =&gt; lots of books description sheets results, but sometimes none of them are even related to the title !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solved by an additional comp of author in the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obtained books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3502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on Kaggle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 from Good Reads web site (author gender…)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So we have performed scraping on Good Reads web site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urlopen from urllib.request (mainly to save web page during our tests session)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information like the author gender are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on another web page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 link was in the current books description sheets.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current book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part of a serie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there were URL links towards other books of the same series. But those links were specific format for Good Reads, and not directly usable.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27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5" name="Espace réservé d’image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2" name="Espace réservé d’image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33" name="Espace réservé d’image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7" name="Espace réservé du texte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8" name="Espace réservé du texte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9" name="Espace réservé du texte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0" name="Espace réservé du texte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1" name="Espace réservé du texte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971" y="1664208"/>
            <a:ext cx="9231086" cy="2176272"/>
          </a:xfrm>
        </p:spPr>
        <p:txBody>
          <a:bodyPr rtlCol="0">
            <a:normAutofit/>
          </a:bodyPr>
          <a:lstStyle/>
          <a:p>
            <a:pPr rtl="0"/>
            <a:r>
              <a:rPr lang="fr-FR" sz="6000" dirty="0"/>
              <a:t>Books’ </a:t>
            </a:r>
            <a:r>
              <a:rPr lang="fr-FR" sz="6000" dirty="0" err="1"/>
              <a:t>recommendation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237468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Carine THEROND </a:t>
            </a:r>
          </a:p>
          <a:p>
            <a:pPr rtl="0"/>
            <a:endParaRPr lang="fr-FR" sz="2000" dirty="0"/>
          </a:p>
          <a:p>
            <a:r>
              <a:rPr lang="en-US" sz="2000" dirty="0"/>
              <a:t>Asif SIDDIQUE </a:t>
            </a:r>
            <a:r>
              <a:rPr lang="fr-FR" sz="2000" dirty="0"/>
              <a:t>(</a:t>
            </a:r>
            <a:r>
              <a:rPr lang="en-US" sz="2000" dirty="0"/>
              <a:t>abandoned the project along the way</a:t>
            </a:r>
            <a:r>
              <a:rPr lang="fr-FR" sz="2000" dirty="0"/>
              <a:t>)</a:t>
            </a:r>
          </a:p>
          <a:p>
            <a:r>
              <a:rPr lang="fr-FR" sz="2000" dirty="0"/>
              <a:t>Ariel NATAF (</a:t>
            </a:r>
            <a:r>
              <a:rPr lang="en-US" sz="2000" dirty="0"/>
              <a:t>abandoned the project along the way</a:t>
            </a:r>
            <a:r>
              <a:rPr lang="fr-FR" sz="2000" dirty="0"/>
              <a:t>)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45304" y="1349827"/>
            <a:ext cx="10501668" cy="49986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Both web sites used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1</a:t>
            </a:r>
            <a:r>
              <a:rPr lang="en-US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search with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Google Books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ISBN found :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complementary search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Else : search with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	ISBN found : finished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 	Else : search with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title and author on Good Reads</a:t>
            </a:r>
          </a:p>
          <a:p>
            <a:pPr marL="457200" lvl="2">
              <a:spcBef>
                <a:spcPts val="0"/>
              </a:spcBef>
            </a:pP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AWS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The scraping was very long	=&gt;	Ubuntu EC2 instance opened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Anaconda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installed (use of jupyter notebooks)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services (use of scripts and files from our project GitHub)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Byobu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(continuous scraping)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sftp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connection (scraped information from remote computer to our PC)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Final solution</a:t>
            </a:r>
          </a:p>
        </p:txBody>
      </p:sp>
    </p:spTree>
    <p:extLst>
      <p:ext uri="{BB962C8B-B14F-4D97-AF65-F5344CB8AC3E}">
        <p14:creationId xmlns:p14="http://schemas.microsoft.com/office/powerpoint/2010/main" val="333265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First </a:t>
            </a:r>
            <a:r>
              <a:rPr lang="fr-FR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22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86" t="-1" r="-1193" b="326"/>
          <a:stretch/>
        </p:blipFill>
        <p:spPr>
          <a:xfrm rot="1211366">
            <a:off x="9172813" y="3194749"/>
            <a:ext cx="2358780" cy="335942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456618" y="375208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Publication between 1983 and 2006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English books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 number of awards for a same book : 27  !!!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2 033 kind’s of awards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5 010 book's categories (lots of fiction…)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Mainly…</a:t>
            </a:r>
          </a:p>
        </p:txBody>
      </p:sp>
    </p:spTree>
    <p:extLst>
      <p:ext uri="{BB962C8B-B14F-4D97-AF65-F5344CB8AC3E}">
        <p14:creationId xmlns:p14="http://schemas.microsoft.com/office/powerpoint/2010/main" val="37753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23737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89" y="319313"/>
            <a:ext cx="1735039" cy="77494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ISBN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096000" y="1481735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Coding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ISO 639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 words 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(ex. "Catalan; Valencian“ 	=&gt; 	ca)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25989" y="915590"/>
            <a:ext cx="2867153" cy="774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Removing of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"\n"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FAE9CDC-C136-4AB7-A334-328986D6E082}"/>
              </a:ext>
            </a:extLst>
          </p:cNvPr>
          <p:cNvSpPr txBox="1">
            <a:spLocks/>
          </p:cNvSpPr>
          <p:nvPr/>
        </p:nvSpPr>
        <p:spPr>
          <a:xfrm>
            <a:off x="6179313" y="706787"/>
            <a:ext cx="1876116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Language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9E4AD5BD-95EA-48E7-AB4D-09AE3CC2576A}"/>
              </a:ext>
            </a:extLst>
          </p:cNvPr>
          <p:cNvSpPr txBox="1">
            <a:spLocks/>
          </p:cNvSpPr>
          <p:nvPr/>
        </p:nvSpPr>
        <p:spPr>
          <a:xfrm>
            <a:off x="997857" y="2690921"/>
            <a:ext cx="1735039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Awards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584CA1E-F23E-4EFE-85F5-75A2A986CC8A}"/>
              </a:ext>
            </a:extLst>
          </p:cNvPr>
          <p:cNvSpPr txBox="1">
            <a:spLocks/>
          </p:cNvSpPr>
          <p:nvPr/>
        </p:nvSpPr>
        <p:spPr>
          <a:xfrm>
            <a:off x="786962" y="3106620"/>
            <a:ext cx="7127390" cy="19004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(list of awards)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"(“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(keep only name)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1 award name per book 	(most famous awards)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EA3DBD3-3043-4DA6-8C68-6F699D2A8C07}"/>
              </a:ext>
            </a:extLst>
          </p:cNvPr>
          <p:cNvSpPr txBox="1">
            <a:spLocks/>
          </p:cNvSpPr>
          <p:nvPr/>
        </p:nvSpPr>
        <p:spPr>
          <a:xfrm>
            <a:off x="6973823" y="5007091"/>
            <a:ext cx="2054063" cy="7566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Duplicates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DA01698-14E0-4884-9C31-C8FCE9040EAB}"/>
              </a:ext>
            </a:extLst>
          </p:cNvPr>
          <p:cNvSpPr txBox="1">
            <a:spLocks/>
          </p:cNvSpPr>
          <p:nvPr/>
        </p:nvSpPr>
        <p:spPr>
          <a:xfrm>
            <a:off x="6669315" y="5620589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 ISBN 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Then title + author.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(1/2)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1240388" y="1230493"/>
            <a:ext cx="10138812" cy="5627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First cleaning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Several words, separated by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"&amp;"</a:t>
            </a: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"(…)"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 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 	(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column created)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 				(PorterStemmer)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categories reduction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the first 1 953 categories… but only two books inside !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first 403 categories have at least 10 books inside 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9622075-45E5-4815-9BE1-7162CD7F5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04" y="3285875"/>
            <a:ext cx="4210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(2/2)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60637" y="1504246"/>
            <a:ext cx="5320069" cy="3849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CAT_SEL 			CAT_OTHER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cat_1			          - oth_1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cat_2			          - oth_2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…                                                         - …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 403                                               - …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9C54B04-A177-4F7E-9571-9E013A5DC262}"/>
              </a:ext>
            </a:extLst>
          </p:cNvPr>
          <p:cNvCxnSpPr>
            <a:cxnSpLocks/>
          </p:cNvCxnSpPr>
          <p:nvPr/>
        </p:nvCxnSpPr>
        <p:spPr>
          <a:xfrm>
            <a:off x="5513260" y="2713239"/>
            <a:ext cx="1865638" cy="15213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4735F7-326E-47D3-B215-F899681D16EA}"/>
              </a:ext>
            </a:extLst>
          </p:cNvPr>
          <p:cNvSpPr txBox="1">
            <a:spLocks/>
          </p:cNvSpPr>
          <p:nvPr/>
        </p:nvSpPr>
        <p:spPr>
          <a:xfrm rot="2324743">
            <a:off x="3189741" y="3512946"/>
            <a:ext cx="1748972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neighbour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E1E672-CF05-415D-9766-FD0A94880641}"/>
              </a:ext>
            </a:extLst>
          </p:cNvPr>
          <p:cNvCxnSpPr>
            <a:cxnSpLocks/>
          </p:cNvCxnSpPr>
          <p:nvPr/>
        </p:nvCxnSpPr>
        <p:spPr>
          <a:xfrm flipH="1" flipV="1">
            <a:off x="2263941" y="3119530"/>
            <a:ext cx="3832059" cy="307591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3BDFC9-C605-4CB1-8AB5-F5E8ABE9D805}"/>
              </a:ext>
            </a:extLst>
          </p:cNvPr>
          <p:cNvSpPr txBox="1">
            <a:spLocks/>
          </p:cNvSpPr>
          <p:nvPr/>
        </p:nvSpPr>
        <p:spPr>
          <a:xfrm rot="2320704">
            <a:off x="5067261" y="2434779"/>
            <a:ext cx="2757638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B1C578A-EF9E-4ABC-AD4A-6F66AE0EDA8E}"/>
              </a:ext>
            </a:extLst>
          </p:cNvPr>
          <p:cNvSpPr txBox="1">
            <a:spLocks/>
          </p:cNvSpPr>
          <p:nvPr/>
        </p:nvSpPr>
        <p:spPr>
          <a:xfrm>
            <a:off x="5680706" y="3554928"/>
            <a:ext cx="4247353" cy="33632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Word2Vec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trained with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"book_description"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"Category_other"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83911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211350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8" t="234" r="-342" b="126"/>
          <a:stretch/>
        </p:blipFill>
        <p:spPr>
          <a:xfrm>
            <a:off x="5254979" y="136649"/>
            <a:ext cx="6802051" cy="672135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96524" y="1219200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Transform in tokens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Pretrained BertModel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Outputs are of 4 dimensions :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- 13 layers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batch number (for us: nb of sentences per description)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- 64 (size of sentence)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- 768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768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(averaging and reduction)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6" y="298469"/>
            <a:ext cx="3522650" cy="9207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dirty="0"/>
              <a:t>BERT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5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406399"/>
            <a:ext cx="6176410" cy="4421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Book’s description cleaning + tokenization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Training of FastText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tokens embedding of dimension 60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60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(Tokens of same book's description averaged)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6" y="298469"/>
            <a:ext cx="3522650" cy="9207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dirty="0"/>
              <a:t>Fast Text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9F0110FD-3BEE-43FA-B483-10D748645E2D}"/>
              </a:ext>
            </a:extLst>
          </p:cNvPr>
          <p:cNvSpPr txBox="1">
            <a:spLocks/>
          </p:cNvSpPr>
          <p:nvPr/>
        </p:nvSpPr>
        <p:spPr>
          <a:xfrm>
            <a:off x="6627933" y="1829726"/>
            <a:ext cx="3522650" cy="9207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Text embedding  </a:t>
            </a:r>
          </a:p>
          <a:p>
            <a:r>
              <a:rPr lang="en-US" dirty="0"/>
              <a:t>- categories context -</a:t>
            </a:r>
            <a:endParaRPr lang="en-GB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E11BAC8-84B6-4ACF-9D4A-14BE10F271A6}"/>
              </a:ext>
            </a:extLst>
          </p:cNvPr>
          <p:cNvSpPr txBox="1">
            <a:spLocks/>
          </p:cNvSpPr>
          <p:nvPr/>
        </p:nvSpPr>
        <p:spPr>
          <a:xfrm>
            <a:off x="6176410" y="2305340"/>
            <a:ext cx="6176410" cy="3604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Sentence created with :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book_title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 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book_author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"Category_other"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23176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200" dirty="0">
                <a:latin typeface="+mj-lt"/>
              </a:rPr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721" y="3239734"/>
            <a:ext cx="5097127" cy="2740152"/>
          </a:xfrm>
        </p:spPr>
        <p:txBody>
          <a:bodyPr rtlCol="0">
            <a:normAutofit/>
          </a:bodyPr>
          <a:lstStyle/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First idea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for the project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handling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Recommendation algorithms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Project structure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10/07/2021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err="1"/>
              <a:t>Book’s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t>2</a:t>
            </a:fld>
            <a:endParaRPr lang="fr-FR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B102C749-7741-4838-96A4-36BE6EB48A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32" t="-29062" r="-1680" b="-19750"/>
          <a:stretch/>
        </p:blipFill>
        <p:spPr>
          <a:xfrm>
            <a:off x="457200" y="603504"/>
            <a:ext cx="4050792" cy="5577840"/>
          </a:xfr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537029" y="406399"/>
            <a:ext cx="6618514" cy="6451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Like Skip Gram : word =&gt; context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Center word treatment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E762F2-2552-41F1-9D3D-FEE1DAED68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0171" y="3126212"/>
            <a:ext cx="2305685" cy="8616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E43F39-5526-4583-A5CA-14B38A4585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4685" y="1775662"/>
            <a:ext cx="2305685" cy="423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3E8038-91AB-4A25-A3D6-48E7C7CBFDD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84685" y="4499346"/>
            <a:ext cx="4802505" cy="1847215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E390B852-2FA6-4EEF-A24E-99DF0D0E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779" y="266607"/>
            <a:ext cx="3522650" cy="920731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dirty="0"/>
              <a:t>Fast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75775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0421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80410" y="1358011"/>
            <a:ext cx="6176410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Extension of simple logistic regression model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losses used :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Immediate-threshold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6" y="298469"/>
            <a:ext cx="3522650" cy="92073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Ordinal regression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B3A3AC-A8DF-4CA0-A6B4-EE5E7F60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0" y="2323999"/>
            <a:ext cx="6216339" cy="5522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6C52BC-D3BF-482F-A413-AF3C6904C5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9042" y="4448880"/>
            <a:ext cx="2916776" cy="23083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C4A06C-5DE0-4783-B755-00E3FB7882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1658" y="4565095"/>
            <a:ext cx="2790056" cy="21920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BBAA8F5-B27D-48EE-9021-1C5BBE82C975}"/>
              </a:ext>
            </a:extLst>
          </p:cNvPr>
          <p:cNvSpPr txBox="1">
            <a:spLocks/>
          </p:cNvSpPr>
          <p:nvPr/>
        </p:nvSpPr>
        <p:spPr>
          <a:xfrm>
            <a:off x="5334474" y="3934160"/>
            <a:ext cx="3237266" cy="1008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All-threshold 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00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23954" y="1358011"/>
            <a:ext cx="7453667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 algorithms executed 3 times (3 embeddings)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unbalance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unbalanced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5 classes (over / under sampling)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embedded with Bert Model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100 components : 82% of variance explained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150 components : 87% of variance explained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One embedding only</a:t>
            </a:r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C216B3-6762-4E1E-9FCB-4B3B72796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111787">
            <a:off x="7883660" y="1862499"/>
            <a:ext cx="2247311" cy="24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93751" y="1880526"/>
            <a:ext cx="9448800" cy="45638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Bert || Categories context with fastText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|| Categories context with fastText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+ Categories context with fastText</a:t>
            </a:r>
          </a:p>
          <a:p>
            <a:pPr marL="1200150" lvl="3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Incremental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(over / under sampling) and fastText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and addition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Embed features one by one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Several embeddings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6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1190171"/>
            <a:ext cx="11868364" cy="58129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Results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LogisticAT in unbalanced case outputs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slightly better </a:t>
            </a:r>
          </a:p>
          <a:p>
            <a:pPr marL="1828800" lvl="5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(begins to predict the 2 other classes the mostly represented)</a:t>
            </a:r>
          </a:p>
          <a:p>
            <a:pPr marL="1828800" lvl="5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OrdinalRidge and LinearReg better predict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classes </a:t>
            </a:r>
          </a:p>
          <a:p>
            <a:pPr marL="1371600" lvl="4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(poorly)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Improvements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classes reduced to 5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with over / under sampling </a:t>
            </a:r>
          </a:p>
          <a:p>
            <a:pPr marL="1371600" lvl="4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(more classes are predicts, even if very poorly)</a:t>
            </a:r>
          </a:p>
          <a:p>
            <a:pPr marL="1371600" lvl="4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 in for Random Forest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74656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49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Project structure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Our ideas</a:t>
            </a:r>
          </a:p>
        </p:txBody>
      </p:sp>
    </p:spTree>
    <p:extLst>
      <p:ext uri="{BB962C8B-B14F-4D97-AF65-F5344CB8AC3E}">
        <p14:creationId xmlns:p14="http://schemas.microsoft.com/office/powerpoint/2010/main" val="11663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C892686-344B-467B-B1B0-AEB5842811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145144"/>
            <a:ext cx="10377713" cy="671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6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07D3AE-0B09-4031-8333-5566E1E850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9199" y="2119087"/>
            <a:ext cx="9492343" cy="34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200" y="874125"/>
            <a:ext cx="8636799" cy="155487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books recommendations applications, but…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652" y="3109225"/>
            <a:ext cx="6891239" cy="3445093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French site,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ots of international referenced books (paper and electronic)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give my opinion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export my personal created library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personal recommendations…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…there only one site left…</a:t>
            </a:r>
            <a:endParaRPr lang="fr-F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873" t="-1376" r="-691" b="-856"/>
          <a:stretch/>
        </p:blipFill>
        <p:spPr>
          <a:xfrm>
            <a:off x="189485" y="742333"/>
            <a:ext cx="3273153" cy="2205175"/>
          </a:xfrm>
        </p:spPr>
      </p:pic>
      <p:pic>
        <p:nvPicPr>
          <p:cNvPr id="13" name="Espace réservé pour une image  9">
            <a:extLst>
              <a:ext uri="{FF2B5EF4-FFF2-40B4-BE49-F238E27FC236}">
                <a16:creationId xmlns:a16="http://schemas.microsoft.com/office/drawing/2014/main" id="{91064A7A-6237-469F-A8AE-47E98FE5C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09" t="-5254" r="-4971" b="-4902"/>
          <a:stretch/>
        </p:blipFill>
        <p:spPr>
          <a:xfrm>
            <a:off x="7285373" y="5928637"/>
            <a:ext cx="2050071" cy="8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9">
            <a:extLst>
              <a:ext uri="{FF2B5EF4-FFF2-40B4-BE49-F238E27FC236}">
                <a16:creationId xmlns:a16="http://schemas.microsoft.com/office/drawing/2014/main" id="{BD2750B3-BE76-4B87-93B6-EAE3C9A26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80" t="-8112" r="-3457" b="-5575"/>
          <a:stretch/>
        </p:blipFill>
        <p:spPr>
          <a:xfrm>
            <a:off x="4867801" y="4667251"/>
            <a:ext cx="6255657" cy="21907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1045134"/>
            <a:ext cx="5602514" cy="155487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some database ???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0" y="3077327"/>
            <a:ext cx="7222310" cy="3157820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course… not free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Amazon, Good Reads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…do not share anymore their API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on some data science web site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…it remains only one solution…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7786" b="7786"/>
          <a:stretch/>
        </p:blipFill>
        <p:spPr>
          <a:xfrm>
            <a:off x="331142" y="728407"/>
            <a:ext cx="3248153" cy="2188332"/>
          </a:xfrm>
        </p:spPr>
      </p:pic>
    </p:spTree>
    <p:extLst>
      <p:ext uri="{BB962C8B-B14F-4D97-AF65-F5344CB8AC3E}">
        <p14:creationId xmlns:p14="http://schemas.microsoft.com/office/powerpoint/2010/main" val="41841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2486804" y="44994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300 000 books on Book Crossing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1/3 completed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10 000 books on Good Books	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completed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C6E08A6-143E-44A3-AFAB-A17E3634216E}"/>
              </a:ext>
            </a:extLst>
          </p:cNvPr>
          <p:cNvSpPr txBox="1">
            <a:spLocks/>
          </p:cNvSpPr>
          <p:nvPr/>
        </p:nvSpPr>
        <p:spPr>
          <a:xfrm>
            <a:off x="4963885" y="2616200"/>
            <a:ext cx="3381830" cy="44195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isbn_13 /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OtherID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Category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book_description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book_language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number_of_pages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author_genres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books_in_series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average_rating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awards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561" y="1417392"/>
            <a:ext cx="1952752" cy="677672"/>
          </a:xfrm>
        </p:spPr>
        <p:txBody>
          <a:bodyPr rtlCol="0"/>
          <a:lstStyle/>
          <a:p>
            <a:pPr rtl="0"/>
            <a:r>
              <a:rPr lang="en-GB" dirty="0"/>
              <a:t>Raw data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88C663F5-F11C-43F5-9356-105C93D073B7}"/>
              </a:ext>
            </a:extLst>
          </p:cNvPr>
          <p:cNvSpPr txBox="1">
            <a:spLocks/>
          </p:cNvSpPr>
          <p:nvPr/>
        </p:nvSpPr>
        <p:spPr>
          <a:xfrm>
            <a:off x="2486804" y="4137875"/>
            <a:ext cx="2852056" cy="1090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GB" dirty="0">
                <a:sym typeface="Symbol" panose="05050102010706020507" pitchFamily="18" charset="2"/>
              </a:rPr>
              <a:t>Additional 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303280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DF5E198-1CD1-4983-BFEB-1980483FE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1671" y="1925924"/>
            <a:ext cx="5184329" cy="4932076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Easy way to access to book's information thanks to public API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Google books 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718926" y="2525487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always reliable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information are not available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results with the title are always prolific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6857990" y="2245094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directly parsed from multiple web pages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Good Reads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7269415" y="2351245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available API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jumps on web pages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for series were specific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7379269" y="2358998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96461" y="1855377"/>
            <a:ext cx="7218391" cy="51074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Python libraries used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urlopen from urllib.request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BeautifulSoup from bs4</a:t>
            </a:r>
          </a:p>
          <a:p>
            <a:pPr marL="800100" lvl="2" indent="-342900">
              <a:spcBef>
                <a:spcPts val="0"/>
              </a:spcBef>
              <a:buFontTx/>
              <a:buChar char="-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book's gender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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 words "actionLinkLite bookPageGenreLink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Zone de texte 50">
            <a:extLst>
              <a:ext uri="{FF2B5EF4-FFF2-40B4-BE49-F238E27FC236}">
                <a16:creationId xmlns:a16="http://schemas.microsoft.com/office/drawing/2014/main" id="{40859720-A1EC-451B-8EA2-0585D3C34438}"/>
              </a:ext>
            </a:extLst>
          </p:cNvPr>
          <p:cNvSpPr txBox="1"/>
          <p:nvPr/>
        </p:nvSpPr>
        <p:spPr>
          <a:xfrm>
            <a:off x="456618" y="5976510"/>
            <a:ext cx="6495725" cy="6889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(soup.find("a", class_="actionLinkLite bookPageGenreLink")):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catSearched = soup.find_all("a", class_="actionLinkLite bookPageGenreLink")[0].text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944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78.tgt.Office_48399897_TF89213316_Win32_OJ108761954.potx" id="{B3D44FD0-7C9A-4F5B-9373-133FAF6299C7}" vid="{EC270E08-C71A-41FA-AD70-C833E72BC7B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d’AccentBox</Template>
  <TotalTime>323</TotalTime>
  <Words>2345</Words>
  <Application>Microsoft Office PowerPoint</Application>
  <PresentationFormat>Grand écran</PresentationFormat>
  <Paragraphs>427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Avenir Next LT Pro</vt:lpstr>
      <vt:lpstr>Calibri</vt:lpstr>
      <vt:lpstr>Courier New</vt:lpstr>
      <vt:lpstr>Symbol</vt:lpstr>
      <vt:lpstr>Wingdings</vt:lpstr>
      <vt:lpstr>AccentBoxVTI</vt:lpstr>
      <vt:lpstr>Books’ recommendation</vt:lpstr>
      <vt:lpstr>Summary</vt:lpstr>
      <vt:lpstr>First idea   Lots of books recommendations applications, but…</vt:lpstr>
      <vt:lpstr>First idea   Is there some database ???</vt:lpstr>
      <vt:lpstr>Data for the project</vt:lpstr>
      <vt:lpstr>Présentation PowerPoint</vt:lpstr>
      <vt:lpstr>Data for the project</vt:lpstr>
      <vt:lpstr>Présentation PowerPoint</vt:lpstr>
      <vt:lpstr>Présentation PowerPoint</vt:lpstr>
      <vt:lpstr>Présentation PowerPoint</vt:lpstr>
      <vt:lpstr>Data for the project</vt:lpstr>
      <vt:lpstr>Présentation PowerPoint</vt:lpstr>
      <vt:lpstr>Data handling</vt:lpstr>
      <vt:lpstr>Présentation PowerPoint</vt:lpstr>
      <vt:lpstr>Présentation PowerPoint</vt:lpstr>
      <vt:lpstr>Présentation PowerPoint</vt:lpstr>
      <vt:lpstr>Data handling</vt:lpstr>
      <vt:lpstr>Présentation PowerPoint</vt:lpstr>
      <vt:lpstr>Présentation PowerPoint</vt:lpstr>
      <vt:lpstr>Présentation PowerPoint</vt:lpstr>
      <vt:lpstr>Recommendation algorithms</vt:lpstr>
      <vt:lpstr>Présentation PowerPoint</vt:lpstr>
      <vt:lpstr>Recommendation algorithms</vt:lpstr>
      <vt:lpstr>Présentation PowerPoint</vt:lpstr>
      <vt:lpstr>Présentation PowerPoint</vt:lpstr>
      <vt:lpstr>Présentation PowerPoint</vt:lpstr>
      <vt:lpstr>Project structure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Books’ recommendation</dc:title>
  <dc:creator>Benjamin Therond</dc:creator>
  <cp:lastModifiedBy>Benjamin Therond</cp:lastModifiedBy>
  <cp:revision>52</cp:revision>
  <dcterms:created xsi:type="dcterms:W3CDTF">2021-07-07T19:15:09Z</dcterms:created>
  <dcterms:modified xsi:type="dcterms:W3CDTF">2021-07-09T21:09:17Z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