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5"/>
  </p:notesMasterIdLst>
  <p:handoutMasterIdLst>
    <p:handoutMasterId r:id="rId36"/>
  </p:handoutMasterIdLst>
  <p:sldIdLst>
    <p:sldId id="281" r:id="rId5"/>
    <p:sldId id="355" r:id="rId6"/>
    <p:sldId id="354" r:id="rId7"/>
    <p:sldId id="361" r:id="rId8"/>
    <p:sldId id="353" r:id="rId9"/>
    <p:sldId id="364" r:id="rId10"/>
    <p:sldId id="362" r:id="rId11"/>
    <p:sldId id="365" r:id="rId12"/>
    <p:sldId id="366" r:id="rId13"/>
    <p:sldId id="367" r:id="rId14"/>
    <p:sldId id="363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1" r:id="rId28"/>
    <p:sldId id="380" r:id="rId29"/>
    <p:sldId id="382" r:id="rId30"/>
    <p:sldId id="383" r:id="rId31"/>
    <p:sldId id="385" r:id="rId32"/>
    <p:sldId id="384" r:id="rId33"/>
    <p:sldId id="386" r:id="rId3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Therond" initials="BT" lastIdx="2" clrIdx="0">
    <p:extLst>
      <p:ext uri="{19B8F6BF-5375-455C-9EA6-DF929625EA0E}">
        <p15:presenceInfo xmlns:p15="http://schemas.microsoft.com/office/powerpoint/2012/main" userId="c4a7773a51912a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74328" autoAdjust="0"/>
  </p:normalViewPr>
  <p:slideViewPr>
    <p:cSldViewPr snapToGrid="0">
      <p:cViewPr varScale="1">
        <p:scale>
          <a:sx n="66" d="100"/>
          <a:sy n="66" d="100"/>
        </p:scale>
        <p:origin x="96" y="24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6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7T22:18:59.39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F003DB-7B2B-4CB0-9AE3-FF3A4D289880}" type="datetime1">
              <a:rPr lang="fr-FR" smtClean="0"/>
              <a:t>10/07/2021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544E0-8A55-4B60-9503-EB1D794761A2}" type="datetime1">
              <a:rPr lang="fr-FR" smtClean="0"/>
              <a:pPr/>
              <a:t>10/07/2021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apis.com/books/v1/volumes?q=title:Beloved%20(Plume%20Contemporary%20Fiction)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books : limitation on performed requests’ nb : not too many requests had to be made in a short time.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Then it would have disabled our PCs for too long time.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13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64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20833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following cleaning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on Book Crossing + Good Books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concatenation of both cleanings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 in another csv file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989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of handling (ISBN)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various file manipulations : through excel, which transform all the isbn_13 in string ending with '+12' or '+11’.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Þ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isbn_13 value has then been lost.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For those books, the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isbn_13 has been removed to 0.0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remains 613 kind of </a:t>
            </a: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awards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6925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Considered together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cleaning : quite the same information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GB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 work by cutting off the end or the beginning of the word, taking into account a list of common prefixes and suffixes that can be found in an inflected word.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=&gt; For a search, we want to find also for the other possible forms of the words we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keep 95% of the most important </a:t>
            </a: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should keep the 3 989 first categories (on 5 010).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5170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 with already available words embeddings data base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'glove-wiki-gigaword-50' and 'word2vec-google-news-300'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words categories are not inside.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not accept such huge data set loading.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training : cleaning of "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book_description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col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b="1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stopwords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 of length &lt; 2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'...’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Word2Vec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 </a:t>
            </a:r>
            <a:r>
              <a:rPr lang="en-GB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gensim.models</a:t>
            </a:r>
            <a:r>
              <a:rPr lang="en-GB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Skip Gram version =&gt; numerical vector of length 50 for embedding.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GB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model.wv.most_similar_to_given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3500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46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First the </a:t>
            </a:r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200" b="1" i="1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bert</a:t>
            </a:r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-base-uncased' pretrained tokenizer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transform our books description in tokens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each book's description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each sentence of the current book's description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encode_plus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method has been used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each attention masks and tokens indexes are concatenated</a:t>
            </a:r>
          </a:p>
          <a:p>
            <a:pPr marL="1828800" lvl="5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200" b="1" i="1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bert</a:t>
            </a:r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-base-uncased’</a:t>
            </a:r>
          </a:p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Dimension has been reduced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 several steps :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one specific layer output has been used ([len(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input_ids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), 64 (size of sentence), 768]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average of tokens vectors of a same sentence ([len(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input_ids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), 768]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average of sentences vectors of a same book's description ([768])</a:t>
            </a:r>
          </a:p>
          <a:p>
            <a:pPr marL="914400" lvl="3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=&gt; This final vector has been saved in a books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as a list of 768 strings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18812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</a:t>
            </a: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mainly with the use of regular expressions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all the special characters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all single characters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Substituting multiple spaces with single space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to lowercase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Lemmatization with </a:t>
            </a:r>
            <a:r>
              <a:rPr lang="en-GB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PorterStemmer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of punctuation with </a:t>
            </a:r>
            <a:r>
              <a:rPr lang="en-GB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word_punctuation_tokenizer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1800" b="1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FastText</a:t>
            </a:r>
            <a:r>
              <a:rPr lang="en-GB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GB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gensim</a:t>
            </a:r>
            <a:r>
              <a:rPr lang="en-GB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train a model from our book's description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1800" b="1" i="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wv</a:t>
            </a:r>
            <a:r>
              <a:rPr lang="en-GB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to find embedding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435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07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 with </a:t>
            </a:r>
            <a:r>
              <a:rPr lang="en-GB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GloVe</a:t>
            </a: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Word2vec 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only learn embeddings for words of the vocabulary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unique n-grams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n-gram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to B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8839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Find</a:t>
            </a:r>
            <a:r>
              <a:rPr lang="fr-FR" dirty="0"/>
              <a:t> ratings of the book,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book’s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inputs are </a:t>
            </a:r>
            <a:r>
              <a:rPr lang="fr-FR" dirty="0" err="1"/>
              <a:t>given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412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 with immediate-threshold loss : it ignores how many thresholds are crossed relative to the origin of the correct label. 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Indeed, it is better to predict ‘4’ than ‘1’ if the true label is ‘5’.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library MORD (Multi-class classifier for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regression)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4154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systematically compare results of 4 algorithms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LogisticAT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OrdinalRidge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040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sz="11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binary classes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'1' of well-reviewed books : old 7, 8, 9 and 10 ratings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'0' of poorly rated books :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 1, 2, 3 and 4 ratings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part of old 0 ratings, the number needed to balance classes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Over / Under sampling :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</a:t>
            </a:r>
            <a:r>
              <a:rPr lang="en-GB" sz="1800" b="1" i="0" u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SMOTETomek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(ratio='auto’) =&gt; large, balanced classes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 of 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oversampling with </a:t>
            </a:r>
            <a:r>
              <a:rPr lang="en-GB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SMOTE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small classes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undersampling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GB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RandomUnderSampler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big classes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 of about </a:t>
            </a: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2 000 /3 000 or 4 000 elements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7769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Calibri" panose="020F050202020403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Incremental embeddings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en-GB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||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en-GB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||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en-GB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versus (Title || Author || Categories)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Categories context embedding previously performed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87094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 improvements :</a:t>
            </a:r>
          </a:p>
          <a:p>
            <a:pPr marL="457200" lvl="2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More than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one embedded features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as input is not so clear. But maybe it is due to the fact that results are highly biased because of the unbalanced classes.</a:t>
            </a:r>
          </a:p>
          <a:p>
            <a:pPr marL="457200" lvl="2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In some cases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normalisation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of all the embedding values slightly improve such previous results.</a:t>
            </a:r>
          </a:p>
          <a:p>
            <a:pPr marL="457200" lvl="2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In case of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binary classes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the predictions are better distributed, and about of 45% of misclassified. It is very close to coin toss.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84710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244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the application could keep in mind all the deleted books: Rating is set to 11.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Maybe it's a previous recommendation : Rating was 12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</a:t>
            </a:r>
            <a:r>
              <a:rPr lang="fr-FR" sz="11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b="1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triggered each time a book is </a:t>
            </a:r>
            <a:r>
              <a:rPr lang="en-US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Updating of the 5 recommended books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that it was not a previously deleted one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recommend an already read book !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into account trilogy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recommendations must also bring an </a:t>
            </a:r>
            <a:r>
              <a:rPr lang="en-US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 of surprise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not only deal with entries data.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0134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Simpler solutions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 with </a:t>
            </a:r>
            <a:r>
              <a:rPr lang="en-GB" sz="1800" b="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term of web traffic handling (more simpler than AWS load balancer and auto scaler).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Cleaned files will be imported into AWS s3 and the file will be processed with Lambda function and load(full load) data into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Dynamodb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master_book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same function can be used to do the incremental load as the new files(new books released) arrive.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15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63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30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3777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difficulty is to found data base with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information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 provided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04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856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 Crossing </a:t>
            </a:r>
            <a:endParaRPr lang="fr-FR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ISBN / Book-Title / Book-Author  / Year-Of-Publication / Publisher / Image-URL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(with age and location)</a:t>
            </a:r>
          </a:p>
          <a:p>
            <a:pPr marL="0" lvl="0" indent="0">
              <a:lnSpc>
                <a:spcPct val="107000"/>
              </a:lnSpc>
              <a:buFont typeface="Calibri" panose="020F0502020204030204" pitchFamily="34" charset="0"/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10 000 Good Books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Book_id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Goodreads_book_id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ISBN /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Original_publication_year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Original_title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Title 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Average_rating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Ratings_count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Image_URL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Calibri" panose="020F0502020204030204" pitchFamily="34" charset="0"/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ratings.csv / </a:t>
            </a: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book_tags.csv 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those information have been saved in a csv file.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238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6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methods have been used =&gt; a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file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returned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https://www.googleapis.com/books/v1/volumes?q=isbn:</a:t>
            </a: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055321215X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https://www.googleapis.com/books/v1/volumes?q=title:</a:t>
            </a:r>
            <a:r>
              <a:rPr lang="en-GB" sz="1800" b="1" i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Beloved%20(Plume%20Contemporary%20Fiction)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pPr marL="0" lvl="0" indent="0" algn="just">
              <a:lnSpc>
                <a:spcPct val="107000"/>
              </a:lnSpc>
              <a:buFont typeface="Calibri" panose="020F0502020204030204" pitchFamily="34" charset="0"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issues 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reliable : for ex the language information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available : for ex the author gender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with title =&gt; lots of books description sheets results, but sometimes none of them are even related to the title !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=&gt; solved by an additional comp of author in the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obtained books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35022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on Kaggle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 from Good Reads web site (author gender…)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So we have performed scraping on Good Reads web site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urlopen from urllib.request (mainly to save web page during our tests session)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information like the author gender are </a:t>
            </a: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localized on another web page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whose link was in the current books description sheets.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current book </a:t>
            </a:r>
            <a:r>
              <a:rPr lang="en-GB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part of a serie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there were URL links towards other books of the same series. But those links were specific format for Good Reads, and not directly usable.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271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ce réservé d’image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ce réservé d’image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ce réservé d’image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4" name="Espace réservé d’image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5" name="Espace réservé d’image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6" name="Espace réservé d’image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2" name="Espace réservé d’image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33" name="Espace réservé d’image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37" name="Espace réservé du texte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8" name="Espace réservé du texte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9" name="Espace réservé du texte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40" name="Espace réservé du texte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41" name="Espace réservé du texte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 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 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fr-FR" noProof="0"/>
              <a:t>04/09/20XX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04/09/20XX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971" y="1664208"/>
            <a:ext cx="9231086" cy="2176272"/>
          </a:xfrm>
        </p:spPr>
        <p:txBody>
          <a:bodyPr rtlCol="0">
            <a:normAutofit/>
          </a:bodyPr>
          <a:lstStyle/>
          <a:p>
            <a:pPr rtl="0"/>
            <a:r>
              <a:rPr lang="en-GB" sz="6000" dirty="0"/>
              <a:t>Books’ recommendation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3840480"/>
            <a:ext cx="7223760" cy="267643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Carine THEROND </a:t>
            </a:r>
          </a:p>
          <a:p>
            <a:r>
              <a:rPr lang="en-US" dirty="0"/>
              <a:t>Asif SIDDIQUE </a:t>
            </a:r>
          </a:p>
          <a:p>
            <a:endParaRPr lang="fr-FR" dirty="0"/>
          </a:p>
          <a:p>
            <a:r>
              <a:rPr lang="fr-FR" sz="2000" dirty="0"/>
              <a:t>Ariel NATAF (</a:t>
            </a:r>
            <a:r>
              <a:rPr lang="en-US" sz="2000" dirty="0"/>
              <a:t>abandoned the project along the way</a:t>
            </a:r>
            <a:r>
              <a:rPr lang="fr-FR" sz="2000" dirty="0"/>
              <a:t>)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645304" y="1407883"/>
            <a:ext cx="10501668" cy="55081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b="1" i="1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Both web sites used :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1</a:t>
            </a:r>
            <a:r>
              <a:rPr lang="en-US" sz="2000" baseline="30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search with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ISBN on Google Books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=&gt; 	ISBN found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complementary search on Good Reads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=&gt; 	Else : search with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ISBN on Good Reads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		=&gt;	ISBN found : finished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		=&gt; 	Else : search with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title and author on Good Reads</a:t>
            </a:r>
          </a:p>
          <a:p>
            <a:pPr marL="457200" lvl="2">
              <a:spcBef>
                <a:spcPts val="0"/>
              </a:spcBef>
            </a:pP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r>
              <a:rPr lang="en-US" sz="2000" b="1" i="1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AWS :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The scraping was very long	=&gt;	Ubuntu EC2 instance opened</a:t>
            </a: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Anaconda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installed (use of jupyter notebooks)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services (use of scripts and files from our project GitHub)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Byobu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(continuous scraping)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sftp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connection (scraped information from remote computer to our PC)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Final solution</a:t>
            </a:r>
          </a:p>
        </p:txBody>
      </p:sp>
    </p:spTree>
    <p:extLst>
      <p:ext uri="{BB962C8B-B14F-4D97-AF65-F5344CB8AC3E}">
        <p14:creationId xmlns:p14="http://schemas.microsoft.com/office/powerpoint/2010/main" val="333265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for the project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First </a:t>
            </a:r>
            <a:r>
              <a:rPr lang="fr-FR"/>
              <a:t>Statistics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22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9">
            <a:extLst>
              <a:ext uri="{FF2B5EF4-FFF2-40B4-BE49-F238E27FC236}">
                <a16:creationId xmlns:a16="http://schemas.microsoft.com/office/drawing/2014/main" id="{4AD20570-079B-44E4-A3E3-195EEBB10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86" t="-1" r="-1193" b="326"/>
          <a:stretch/>
        </p:blipFill>
        <p:spPr>
          <a:xfrm rot="1211366">
            <a:off x="9172813" y="3194749"/>
            <a:ext cx="2358780" cy="3359421"/>
          </a:xfrm>
          <a:prstGeom prst="rect">
            <a:avLst/>
          </a:prstGeom>
          <a:noFill/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587246" y="1057379"/>
            <a:ext cx="10352203" cy="55021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Publication between 1983 and 2006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English books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Max number of awards for a same book : 27  !!!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2 033 kind’s of awards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5 010 book's categories (lots of fiction…)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Mainly…</a:t>
            </a:r>
          </a:p>
        </p:txBody>
      </p:sp>
    </p:spTree>
    <p:extLst>
      <p:ext uri="{BB962C8B-B14F-4D97-AF65-F5344CB8AC3E}">
        <p14:creationId xmlns:p14="http://schemas.microsoft.com/office/powerpoint/2010/main" val="377533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handling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123737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989" y="319313"/>
            <a:ext cx="1735039" cy="77494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ISBN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7430A72-4AE0-488B-9EF8-F919587ACC9C}"/>
              </a:ext>
            </a:extLst>
          </p:cNvPr>
          <p:cNvSpPr txBox="1">
            <a:spLocks/>
          </p:cNvSpPr>
          <p:nvPr/>
        </p:nvSpPr>
        <p:spPr>
          <a:xfrm>
            <a:off x="6096000" y="1481735"/>
            <a:ext cx="5225725" cy="1237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Coding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ISO 639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Unexpected words 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(ex. "Catalan; Valencian“ 	=&gt; 	ca)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325989" y="915590"/>
            <a:ext cx="2867153" cy="774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Removing of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"\n"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FAE9CDC-C136-4AB7-A334-328986D6E082}"/>
              </a:ext>
            </a:extLst>
          </p:cNvPr>
          <p:cNvSpPr txBox="1">
            <a:spLocks/>
          </p:cNvSpPr>
          <p:nvPr/>
        </p:nvSpPr>
        <p:spPr>
          <a:xfrm>
            <a:off x="6179313" y="706787"/>
            <a:ext cx="1876116" cy="77494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Language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9E4AD5BD-95EA-48E7-AB4D-09AE3CC2576A}"/>
              </a:ext>
            </a:extLst>
          </p:cNvPr>
          <p:cNvSpPr txBox="1">
            <a:spLocks/>
          </p:cNvSpPr>
          <p:nvPr/>
        </p:nvSpPr>
        <p:spPr>
          <a:xfrm>
            <a:off x="997857" y="2690921"/>
            <a:ext cx="1735039" cy="77494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Awards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584CA1E-F23E-4EFE-85F5-75A2A986CC8A}"/>
              </a:ext>
            </a:extLst>
          </p:cNvPr>
          <p:cNvSpPr txBox="1">
            <a:spLocks/>
          </p:cNvSpPr>
          <p:nvPr/>
        </p:nvSpPr>
        <p:spPr>
          <a:xfrm>
            <a:off x="786962" y="3106620"/>
            <a:ext cx="7127390" cy="19004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Split according to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","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		(list of awards)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Split according to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"(“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		(keep only name)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Keep only 1 award name per book 	(most famous awards) 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EA3DBD3-3043-4DA6-8C68-6F699D2A8C07}"/>
              </a:ext>
            </a:extLst>
          </p:cNvPr>
          <p:cNvSpPr txBox="1">
            <a:spLocks/>
          </p:cNvSpPr>
          <p:nvPr/>
        </p:nvSpPr>
        <p:spPr>
          <a:xfrm>
            <a:off x="6973823" y="5007091"/>
            <a:ext cx="2054063" cy="75664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Duplicates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DA01698-14E0-4884-9C31-C8FCE9040EAB}"/>
              </a:ext>
            </a:extLst>
          </p:cNvPr>
          <p:cNvSpPr txBox="1">
            <a:spLocks/>
          </p:cNvSpPr>
          <p:nvPr/>
        </p:nvSpPr>
        <p:spPr>
          <a:xfrm>
            <a:off x="6669315" y="5620589"/>
            <a:ext cx="5225725" cy="1237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 ISBN 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Then title + author.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8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959" y="254809"/>
            <a:ext cx="6626355" cy="88537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Category / Author gender 		(1/2)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1240388" y="1230493"/>
            <a:ext cx="10138812" cy="5627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First cleaning :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Several words, separated by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"&amp;"</a:t>
            </a:r>
            <a:r>
              <a:rPr lang="en-GB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"(…)"</a:t>
            </a: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 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","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 	(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column created)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 				(PorterStemmer)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Number of categories reduction :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Keep only the first 1 953 categories (steeper decline)… but only two books inside !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first 403 categories have at least 10 books inside </a:t>
            </a: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9622075-45E5-4815-9BE1-7162CD7F5C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5504" y="3285875"/>
            <a:ext cx="4210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8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959" y="254809"/>
            <a:ext cx="6626355" cy="88537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Category / Author gender 		(2/2)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360637" y="1504246"/>
            <a:ext cx="5320069" cy="3849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GB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CAT_SEL 			CAT_OTHER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cat_1			          - oth_1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cat_2			          - oth_2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…                                                         - …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cat 403                                               - …</a:t>
            </a: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9C54B04-A177-4F7E-9571-9E013A5DC262}"/>
              </a:ext>
            </a:extLst>
          </p:cNvPr>
          <p:cNvCxnSpPr>
            <a:cxnSpLocks/>
          </p:cNvCxnSpPr>
          <p:nvPr/>
        </p:nvCxnSpPr>
        <p:spPr>
          <a:xfrm>
            <a:off x="5513260" y="2713239"/>
            <a:ext cx="1865638" cy="152131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E4735F7-326E-47D3-B215-F899681D16EA}"/>
              </a:ext>
            </a:extLst>
          </p:cNvPr>
          <p:cNvSpPr txBox="1">
            <a:spLocks/>
          </p:cNvSpPr>
          <p:nvPr/>
        </p:nvSpPr>
        <p:spPr>
          <a:xfrm rot="2324743">
            <a:off x="3189741" y="3512946"/>
            <a:ext cx="1748972" cy="13986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GB" sz="20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neighbour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6E1E672-CF05-415D-9766-FD0A94880641}"/>
              </a:ext>
            </a:extLst>
          </p:cNvPr>
          <p:cNvCxnSpPr>
            <a:cxnSpLocks/>
          </p:cNvCxnSpPr>
          <p:nvPr/>
        </p:nvCxnSpPr>
        <p:spPr>
          <a:xfrm flipH="1" flipV="1">
            <a:off x="2263941" y="3119530"/>
            <a:ext cx="3832059" cy="3075913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33BDFC9-C605-4CB1-8AB5-F5E8ABE9D805}"/>
              </a:ext>
            </a:extLst>
          </p:cNvPr>
          <p:cNvSpPr txBox="1">
            <a:spLocks/>
          </p:cNvSpPr>
          <p:nvPr/>
        </p:nvSpPr>
        <p:spPr>
          <a:xfrm rot="2320704">
            <a:off x="5067261" y="2434779"/>
            <a:ext cx="2757638" cy="13986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GB" sz="20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Word Embedding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B1C578A-EF9E-4ABC-AD4A-6F66AE0EDA8E}"/>
              </a:ext>
            </a:extLst>
          </p:cNvPr>
          <p:cNvSpPr txBox="1">
            <a:spLocks/>
          </p:cNvSpPr>
          <p:nvPr/>
        </p:nvSpPr>
        <p:spPr>
          <a:xfrm>
            <a:off x="5680706" y="3554928"/>
            <a:ext cx="4247353" cy="33632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Word2Vec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trained with :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"book_description"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"Category"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"Category_other"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"author_genres"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"author_genres_other"</a:t>
            </a:r>
          </a:p>
        </p:txBody>
      </p:sp>
    </p:spTree>
    <p:extLst>
      <p:ext uri="{BB962C8B-B14F-4D97-AF65-F5344CB8AC3E}">
        <p14:creationId xmlns:p14="http://schemas.microsoft.com/office/powerpoint/2010/main" val="83911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handling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211350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9">
            <a:extLst>
              <a:ext uri="{FF2B5EF4-FFF2-40B4-BE49-F238E27FC236}">
                <a16:creationId xmlns:a16="http://schemas.microsoft.com/office/drawing/2014/main" id="{4AD20570-079B-44E4-A3E3-195EEBB10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8" t="234" r="-342" b="126"/>
          <a:stretch/>
        </p:blipFill>
        <p:spPr>
          <a:xfrm>
            <a:off x="5254979" y="136649"/>
            <a:ext cx="6802051" cy="6721351"/>
          </a:xfrm>
          <a:prstGeom prst="rect">
            <a:avLst/>
          </a:prstGeom>
          <a:noFill/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-196524" y="1219200"/>
            <a:ext cx="10352203" cy="55021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Transform in tokens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Pretrained BertModel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Outputs are of 4 dimensions :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- 13 layers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batch number (for us: nb of sentences per description)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- 64 (size of sentence)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- 768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Final dimension is of 768 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(averaging and reduction)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5" y="298469"/>
            <a:ext cx="4117735" cy="1036845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en-US" dirty="0"/>
              <a:t>sentenceBERT embedding  </a:t>
            </a:r>
          </a:p>
          <a:p>
            <a:pPr rtl="0"/>
            <a:r>
              <a:rPr lang="en-US" dirty="0"/>
              <a:t>- book's description 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55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0" y="1409083"/>
            <a:ext cx="6176410" cy="44217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Book’s description cleaning + tokenization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Training of FastText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 tokens embedding of dimension 60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Final dimension is of 60 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(Tokens of same book's description averaged)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092" y="1198355"/>
            <a:ext cx="3522650" cy="920731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dirty="0"/>
              <a:t>Fast Text embedding  </a:t>
            </a:r>
          </a:p>
          <a:p>
            <a:pPr rtl="0"/>
            <a:r>
              <a:rPr lang="en-US" dirty="0"/>
              <a:t>- book's description -</a:t>
            </a:r>
            <a:endParaRPr lang="en-GB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9F0110FD-3BEE-43FA-B483-10D748645E2D}"/>
              </a:ext>
            </a:extLst>
          </p:cNvPr>
          <p:cNvSpPr txBox="1">
            <a:spLocks/>
          </p:cNvSpPr>
          <p:nvPr/>
        </p:nvSpPr>
        <p:spPr>
          <a:xfrm>
            <a:off x="6468276" y="2628746"/>
            <a:ext cx="3522650" cy="9207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 Text embedding  </a:t>
            </a:r>
          </a:p>
          <a:p>
            <a:r>
              <a:rPr lang="en-US" dirty="0"/>
              <a:t>- categories context -</a:t>
            </a:r>
            <a:endParaRPr lang="en-GB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E11BAC8-84B6-4ACF-9D4A-14BE10F271A6}"/>
              </a:ext>
            </a:extLst>
          </p:cNvPr>
          <p:cNvSpPr txBox="1">
            <a:spLocks/>
          </p:cNvSpPr>
          <p:nvPr/>
        </p:nvSpPr>
        <p:spPr>
          <a:xfrm>
            <a:off x="6096000" y="3089112"/>
            <a:ext cx="6176410" cy="36044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Sentence created with :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"book_title" 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"book_author"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"Category"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"Category_other"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"author_genres"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"author_genres_other"</a:t>
            </a:r>
          </a:p>
        </p:txBody>
      </p:sp>
    </p:spTree>
    <p:extLst>
      <p:ext uri="{BB962C8B-B14F-4D97-AF65-F5344CB8AC3E}">
        <p14:creationId xmlns:p14="http://schemas.microsoft.com/office/powerpoint/2010/main" val="23176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5200" dirty="0">
                <a:latin typeface="+mj-lt"/>
              </a:rPr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721" y="3239734"/>
            <a:ext cx="5097127" cy="2740152"/>
          </a:xfrm>
        </p:spPr>
        <p:txBody>
          <a:bodyPr rtlCol="0">
            <a:normAutofit/>
          </a:bodyPr>
          <a:lstStyle/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First idea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Data for the project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Data handling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Recommendation algorithms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Project structure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10/07/2021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Book’s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t>2</a:t>
            </a:fld>
            <a:endParaRPr lang="fr-FR" dirty="0"/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B102C749-7741-4838-96A4-36BE6EB48A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432" t="-29062" r="-1680" b="-19750"/>
          <a:stretch/>
        </p:blipFill>
        <p:spPr>
          <a:xfrm>
            <a:off x="457200" y="603504"/>
            <a:ext cx="4050792" cy="5577840"/>
          </a:xfrm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537029" y="406399"/>
            <a:ext cx="6618514" cy="64516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Like Skip Gram : word =&gt; context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Center word treatment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Prediction</a:t>
            </a: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</a:t>
            </a: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AE762F2-2552-41F1-9D3D-FEE1DAED68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0171" y="3126212"/>
            <a:ext cx="2305685" cy="8616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E43F39-5526-4583-A5CA-14B38A4585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4685" y="1775662"/>
            <a:ext cx="2305685" cy="4231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3E8038-91AB-4A25-A3D6-48E7C7CBFDD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84685" y="4499346"/>
            <a:ext cx="4802505" cy="1847215"/>
          </a:xfrm>
          <a:prstGeom prst="rect">
            <a:avLst/>
          </a:prstGeom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E390B852-2FA6-4EEF-A24E-99DF0D0E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4779" y="266607"/>
            <a:ext cx="3522650" cy="920731"/>
          </a:xfrm>
        </p:spPr>
        <p:txBody>
          <a:bodyPr rtlCol="0">
            <a:normAutofit fontScale="92500"/>
          </a:bodyPr>
          <a:lstStyle/>
          <a:p>
            <a:pPr rtl="0"/>
            <a:r>
              <a:rPr lang="en-US" dirty="0"/>
              <a:t>Fast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75775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Recommendation algorithms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104217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-80410" y="1358011"/>
            <a:ext cx="6176410" cy="54999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Extension of simple logistic regression model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 losses used :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Immediate-threshold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6" y="298469"/>
            <a:ext cx="3522650" cy="920731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Ordinal regression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B3A3AC-A8DF-4CA0-A6B4-EE5E7F600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30" y="2323999"/>
            <a:ext cx="6216339" cy="5522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46C52BC-D3BF-482F-A413-AF3C6904C5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59042" y="4448880"/>
            <a:ext cx="2916776" cy="23083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AC4A06C-5DE0-4783-B755-00E3FB78829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71658" y="4565095"/>
            <a:ext cx="2790056" cy="2192095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BBAA8F5-B27D-48EE-9021-1C5BBE82C975}"/>
              </a:ext>
            </a:extLst>
          </p:cNvPr>
          <p:cNvSpPr txBox="1">
            <a:spLocks/>
          </p:cNvSpPr>
          <p:nvPr/>
        </p:nvSpPr>
        <p:spPr>
          <a:xfrm>
            <a:off x="5334474" y="3934160"/>
            <a:ext cx="3237266" cy="10085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All-threshold 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9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Recommendation algorithms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002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-123954" y="1358011"/>
            <a:ext cx="7453667" cy="54999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Each algorithms executed 3 times (3 embeddings)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 unbalanced classes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 unbalanced classes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binary classes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10 classes (over / under sampling)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5 classes (over / under sampling)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PCA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embedded with Bert Model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10 classes (over / under sampling)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With 100 components : 82% of variance explained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With 150 components : 87% of variance explained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5" y="298469"/>
            <a:ext cx="4277393" cy="105954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One embedding only</a:t>
            </a:r>
            <a:endParaRPr lang="en-GB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CC216B3-6762-4E1E-9FCB-4B3B727964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1111787">
            <a:off x="7883660" y="1862499"/>
            <a:ext cx="2247311" cy="24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18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693751" y="1358011"/>
            <a:ext cx="9448800" cy="54999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Concatenation of 2 embeddings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Unbalanced classes and Balanced binary classes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with Bert || Categories context with fastText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with fastText || Categories context with fastText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Addition of 2 embeddings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Unbalanced classes and Balanced binary classes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with fastText + Categories context with fastText</a:t>
            </a:r>
          </a:p>
          <a:p>
            <a:pPr marL="1200150" lvl="3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Incremental embeddings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classes (over / under sampling) and fastText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Concatenation and addition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Embed features one by one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5" y="298469"/>
            <a:ext cx="4277393" cy="105954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Several embeddings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56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0" y="1190171"/>
            <a:ext cx="11868364" cy="58129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Results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LogisticAT in unbalanced case predicts the </a:t>
            </a: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mostly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represented class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slightly better </a:t>
            </a:r>
          </a:p>
          <a:p>
            <a:pPr marL="1828800" lvl="5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(begins to predict the 2 other classes the mostly represented)</a:t>
            </a:r>
          </a:p>
          <a:p>
            <a:pPr marL="1828800" lvl="5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OrdinalRidge and LinearReg better predict the </a:t>
            </a: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least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represented classes </a:t>
            </a:r>
          </a:p>
          <a:p>
            <a:pPr marL="1371600" lvl="4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(poorly)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Improvements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Number of classes reduced to 5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classes with over / under sampling </a:t>
            </a:r>
          </a:p>
          <a:p>
            <a:pPr marL="1371600" lvl="4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(more classes are predicts, even if very poorly)</a:t>
            </a:r>
          </a:p>
          <a:p>
            <a:pPr marL="1371600" lvl="4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PCA in for Random Forest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5" y="298469"/>
            <a:ext cx="4277393" cy="74656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949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Project structure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Our ideas</a:t>
            </a:r>
          </a:p>
        </p:txBody>
      </p:sp>
    </p:spTree>
    <p:extLst>
      <p:ext uri="{BB962C8B-B14F-4D97-AF65-F5344CB8AC3E}">
        <p14:creationId xmlns:p14="http://schemas.microsoft.com/office/powerpoint/2010/main" val="116639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C892686-344B-467B-B1B0-AEB5842811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8" y="145144"/>
            <a:ext cx="10377713" cy="6712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067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07D3AE-0B09-4031-8333-5566E1E850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9199" y="2119087"/>
            <a:ext cx="9492343" cy="34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200" y="874125"/>
            <a:ext cx="8636799" cy="155487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First idea</a:t>
            </a:r>
            <a:br>
              <a:rPr lang="en-GB" dirty="0"/>
            </a:br>
            <a:b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Lots of books recommendations applications, but…</a:t>
            </a:r>
            <a:endParaRPr lang="en-GB" sz="3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652" y="3109225"/>
            <a:ext cx="7710062" cy="3445093"/>
          </a:xfrm>
        </p:spPr>
        <p:txBody>
          <a:bodyPr rtlCol="0">
            <a:noAutofit/>
          </a:bodyPr>
          <a:lstStyle/>
          <a:p>
            <a:pPr rtl="0">
              <a:spcBef>
                <a:spcPts val="0"/>
              </a:spcBef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want : </a:t>
            </a:r>
          </a:p>
          <a:p>
            <a:pPr rtl="0"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French site,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ots of international referenced books (paper and electronic)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give our opinion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export our personal created library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have personal recommendations…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…there only one site left…</a:t>
            </a:r>
            <a:endParaRPr lang="fr-FR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66FAE002-F759-4CC6-B998-4282CBD3F39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873" t="-1376" r="-691" b="-856"/>
          <a:stretch/>
        </p:blipFill>
        <p:spPr>
          <a:xfrm>
            <a:off x="189485" y="742333"/>
            <a:ext cx="3273153" cy="2205175"/>
          </a:xfrm>
        </p:spPr>
      </p:pic>
      <p:pic>
        <p:nvPicPr>
          <p:cNvPr id="13" name="Espace réservé pour une image  9">
            <a:extLst>
              <a:ext uri="{FF2B5EF4-FFF2-40B4-BE49-F238E27FC236}">
                <a16:creationId xmlns:a16="http://schemas.microsoft.com/office/drawing/2014/main" id="{91064A7A-6237-469F-A8AE-47E98FE5C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109" t="-5254" r="-4971" b="-4902"/>
          <a:stretch/>
        </p:blipFill>
        <p:spPr>
          <a:xfrm>
            <a:off x="7285373" y="5928637"/>
            <a:ext cx="2050071" cy="8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F593AA9-6FBF-4064-AD7F-BB4A4AEB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6" y="1187946"/>
            <a:ext cx="5134882" cy="50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9">
            <a:extLst>
              <a:ext uri="{FF2B5EF4-FFF2-40B4-BE49-F238E27FC236}">
                <a16:creationId xmlns:a16="http://schemas.microsoft.com/office/drawing/2014/main" id="{BD2750B3-BE76-4B87-93B6-EAE3C9A26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80" t="-8112" r="-3457" b="-5575"/>
          <a:stretch/>
        </p:blipFill>
        <p:spPr>
          <a:xfrm>
            <a:off x="4867801" y="4667251"/>
            <a:ext cx="6255657" cy="219074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1045134"/>
            <a:ext cx="5602514" cy="155487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First idea</a:t>
            </a:r>
            <a:br>
              <a:rPr lang="en-GB" dirty="0"/>
            </a:br>
            <a:b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some database ???</a:t>
            </a:r>
            <a:endParaRPr lang="en-GB" sz="3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0" y="3077327"/>
            <a:ext cx="7222310" cy="3157820"/>
          </a:xfrm>
        </p:spPr>
        <p:txBody>
          <a:bodyPr rtlCol="0">
            <a:noAutofit/>
          </a:bodyPr>
          <a:lstStyle/>
          <a:p>
            <a:pPr rtl="0">
              <a:spcBef>
                <a:spcPts val="0"/>
              </a:spcBef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some : </a:t>
            </a:r>
          </a:p>
          <a:p>
            <a:pPr rtl="0"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course… not free !</a:t>
            </a: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Amazon, Good Reads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…do not share anymore their API !</a:t>
            </a: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Partial on some data science web site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…it remains only one solution…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66FAE002-F759-4CC6-B998-4282CBD3F39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7786" b="7786"/>
          <a:stretch/>
        </p:blipFill>
        <p:spPr>
          <a:xfrm>
            <a:off x="331142" y="728407"/>
            <a:ext cx="3248153" cy="2188332"/>
          </a:xfrm>
        </p:spPr>
      </p:pic>
    </p:spTree>
    <p:extLst>
      <p:ext uri="{BB962C8B-B14F-4D97-AF65-F5344CB8AC3E}">
        <p14:creationId xmlns:p14="http://schemas.microsoft.com/office/powerpoint/2010/main" val="418410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for the project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2486804" y="449943"/>
            <a:ext cx="7218391" cy="26125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300 000 books on Book Crossing	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	1/3 completed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10 000 books on Good Books		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	completed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C6E08A6-143E-44A3-AFAB-A17E3634216E}"/>
              </a:ext>
            </a:extLst>
          </p:cNvPr>
          <p:cNvSpPr txBox="1">
            <a:spLocks/>
          </p:cNvSpPr>
          <p:nvPr/>
        </p:nvSpPr>
        <p:spPr>
          <a:xfrm>
            <a:off x="4963885" y="2616200"/>
            <a:ext cx="3381830" cy="44195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isbn_13 / OtherID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Category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book_description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book_language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number_of_pages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author_genres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books_in_series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average_rating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awards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561" y="1417392"/>
            <a:ext cx="1952752" cy="677672"/>
          </a:xfrm>
        </p:spPr>
        <p:txBody>
          <a:bodyPr rtlCol="0"/>
          <a:lstStyle/>
          <a:p>
            <a:pPr rtl="0"/>
            <a:r>
              <a:rPr lang="en-GB" dirty="0"/>
              <a:t>Raw data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88C663F5-F11C-43F5-9356-105C93D073B7}"/>
              </a:ext>
            </a:extLst>
          </p:cNvPr>
          <p:cNvSpPr txBox="1">
            <a:spLocks/>
          </p:cNvSpPr>
          <p:nvPr/>
        </p:nvSpPr>
        <p:spPr>
          <a:xfrm>
            <a:off x="2486804" y="4137875"/>
            <a:ext cx="2852056" cy="10908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GB" dirty="0">
                <a:sym typeface="Symbol" panose="05050102010706020507" pitchFamily="18" charset="2"/>
              </a:rPr>
              <a:t>Additional fields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3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for the project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Scraping</a:t>
            </a:r>
          </a:p>
        </p:txBody>
      </p:sp>
    </p:spTree>
    <p:extLst>
      <p:ext uri="{BB962C8B-B14F-4D97-AF65-F5344CB8AC3E}">
        <p14:creationId xmlns:p14="http://schemas.microsoft.com/office/powerpoint/2010/main" val="303280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ADF5E198-1CD1-4983-BFEB-1980483FE4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1671" y="1925924"/>
            <a:ext cx="5184329" cy="4932076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1563625" y="168483"/>
            <a:ext cx="7218391" cy="26125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Easy way to access to book's information thanks to public API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Google books 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040E8BE8-428A-4A1E-9C55-48D6F63E2C93}"/>
              </a:ext>
            </a:extLst>
          </p:cNvPr>
          <p:cNvSpPr/>
          <p:nvPr/>
        </p:nvSpPr>
        <p:spPr>
          <a:xfrm rot="1284431">
            <a:off x="4241736" y="1780047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7430A72-4AE0-488B-9EF8-F919587ACC9C}"/>
              </a:ext>
            </a:extLst>
          </p:cNvPr>
          <p:cNvSpPr txBox="1">
            <a:spLocks/>
          </p:cNvSpPr>
          <p:nvPr/>
        </p:nvSpPr>
        <p:spPr>
          <a:xfrm>
            <a:off x="6718926" y="2525487"/>
            <a:ext cx="4957502" cy="43603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But…</a:t>
            </a:r>
          </a:p>
          <a:p>
            <a:pPr marL="457200" lvl="2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always reliable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information are not available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results with the title are always prolific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DF40A76-374E-4F04-AA9E-78E30DF042E8}"/>
              </a:ext>
            </a:extLst>
          </p:cNvPr>
          <p:cNvSpPr/>
          <p:nvPr/>
        </p:nvSpPr>
        <p:spPr>
          <a:xfrm rot="20293858">
            <a:off x="6857990" y="2245094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1563625" y="168483"/>
            <a:ext cx="7218391" cy="26125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Information directly parsed from multiple web pages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Good Reads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040E8BE8-428A-4A1E-9C55-48D6F63E2C93}"/>
              </a:ext>
            </a:extLst>
          </p:cNvPr>
          <p:cNvSpPr/>
          <p:nvPr/>
        </p:nvSpPr>
        <p:spPr>
          <a:xfrm rot="1284431">
            <a:off x="4241736" y="1780047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7430A72-4AE0-488B-9EF8-F919587ACC9C}"/>
              </a:ext>
            </a:extLst>
          </p:cNvPr>
          <p:cNvSpPr txBox="1">
            <a:spLocks/>
          </p:cNvSpPr>
          <p:nvPr/>
        </p:nvSpPr>
        <p:spPr>
          <a:xfrm>
            <a:off x="7269415" y="2351245"/>
            <a:ext cx="4957502" cy="43603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But…</a:t>
            </a:r>
          </a:p>
          <a:p>
            <a:pPr marL="457200" lvl="2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available API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jumps on web pages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Links for series were specific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DF40A76-374E-4F04-AA9E-78E30DF042E8}"/>
              </a:ext>
            </a:extLst>
          </p:cNvPr>
          <p:cNvSpPr/>
          <p:nvPr/>
        </p:nvSpPr>
        <p:spPr>
          <a:xfrm rot="20293858">
            <a:off x="7379269" y="2358998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396461" y="1855377"/>
            <a:ext cx="7218391" cy="51074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 Python libraries used :</a:t>
            </a:r>
          </a:p>
          <a:p>
            <a:pPr marL="457200" lvl="2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urlopen from urllib.request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BeautifulSoup from bs4</a:t>
            </a:r>
          </a:p>
          <a:p>
            <a:pPr marL="800100" lvl="2" indent="-342900">
              <a:spcBef>
                <a:spcPts val="0"/>
              </a:spcBef>
              <a:buFontTx/>
              <a:buChar char="-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:</a:t>
            </a:r>
          </a:p>
          <a:p>
            <a:pPr marL="457200" lvl="2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book's gender	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	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 words "actionLinkLite bookPageGenreLink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Zone de texte 50">
            <a:extLst>
              <a:ext uri="{FF2B5EF4-FFF2-40B4-BE49-F238E27FC236}">
                <a16:creationId xmlns:a16="http://schemas.microsoft.com/office/drawing/2014/main" id="{40859720-A1EC-451B-8EA2-0585D3C34438}"/>
              </a:ext>
            </a:extLst>
          </p:cNvPr>
          <p:cNvSpPr txBox="1"/>
          <p:nvPr/>
        </p:nvSpPr>
        <p:spPr>
          <a:xfrm>
            <a:off x="456618" y="5976510"/>
            <a:ext cx="6495725" cy="68892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(soup.find("a", class_="actionLinkLite bookPageGenreLink")):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catSearched = soup.find_all("a", class_="actionLinkLite bookPageGenreLink")[0].text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944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178.tgt.Office_48399897_TF89213316_Win32_OJ108761954.potx" id="{B3D44FD0-7C9A-4F5B-9373-133FAF6299C7}" vid="{EC270E08-C71A-41FA-AD70-C833E72BC7B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d’AccentBox</Template>
  <TotalTime>377</TotalTime>
  <Words>2393</Words>
  <Application>Microsoft Office PowerPoint</Application>
  <PresentationFormat>Grand écran</PresentationFormat>
  <Paragraphs>436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Avenir Next LT Pro</vt:lpstr>
      <vt:lpstr>Calibri</vt:lpstr>
      <vt:lpstr>Courier New</vt:lpstr>
      <vt:lpstr>Symbol</vt:lpstr>
      <vt:lpstr>Wingdings</vt:lpstr>
      <vt:lpstr>AccentBoxVTI</vt:lpstr>
      <vt:lpstr>Books’ recommendation</vt:lpstr>
      <vt:lpstr>Summary</vt:lpstr>
      <vt:lpstr>First idea   Lots of books recommendations applications, but…</vt:lpstr>
      <vt:lpstr>First idea   Is there some database ???</vt:lpstr>
      <vt:lpstr>Data for the project</vt:lpstr>
      <vt:lpstr>Présentation PowerPoint</vt:lpstr>
      <vt:lpstr>Data for the project</vt:lpstr>
      <vt:lpstr>Présentation PowerPoint</vt:lpstr>
      <vt:lpstr>Présentation PowerPoint</vt:lpstr>
      <vt:lpstr>Présentation PowerPoint</vt:lpstr>
      <vt:lpstr>Data for the project</vt:lpstr>
      <vt:lpstr>Présentation PowerPoint</vt:lpstr>
      <vt:lpstr>Data handling</vt:lpstr>
      <vt:lpstr>Présentation PowerPoint</vt:lpstr>
      <vt:lpstr>Présentation PowerPoint</vt:lpstr>
      <vt:lpstr>Présentation PowerPoint</vt:lpstr>
      <vt:lpstr>Data handling</vt:lpstr>
      <vt:lpstr>Présentation PowerPoint</vt:lpstr>
      <vt:lpstr>Présentation PowerPoint</vt:lpstr>
      <vt:lpstr>Présentation PowerPoint</vt:lpstr>
      <vt:lpstr>Recommendation algorithms</vt:lpstr>
      <vt:lpstr>Présentation PowerPoint</vt:lpstr>
      <vt:lpstr>Recommendation algorithms</vt:lpstr>
      <vt:lpstr>Présentation PowerPoint</vt:lpstr>
      <vt:lpstr>Présentation PowerPoint</vt:lpstr>
      <vt:lpstr>Présentation PowerPoint</vt:lpstr>
      <vt:lpstr>Project structure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Books’ recommendation</dc:title>
  <dc:creator>Benjamin Therond</dc:creator>
  <cp:lastModifiedBy>Benjamin Therond</cp:lastModifiedBy>
  <cp:revision>69</cp:revision>
  <dcterms:created xsi:type="dcterms:W3CDTF">2021-07-07T19:15:09Z</dcterms:created>
  <dcterms:modified xsi:type="dcterms:W3CDTF">2021-07-10T07:04:09Z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