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6014" r:id="rId5"/>
  </p:sldMasterIdLst>
  <p:notesMasterIdLst>
    <p:notesMasterId r:id="rId31"/>
  </p:notesMasterIdLst>
  <p:handoutMasterIdLst>
    <p:handoutMasterId r:id="rId32"/>
  </p:handoutMasterIdLst>
  <p:sldIdLst>
    <p:sldId id="740" r:id="rId6"/>
    <p:sldId id="637" r:id="rId7"/>
    <p:sldId id="745" r:id="rId8"/>
    <p:sldId id="638" r:id="rId9"/>
    <p:sldId id="639" r:id="rId10"/>
    <p:sldId id="640" r:id="rId11"/>
    <p:sldId id="641" r:id="rId12"/>
    <p:sldId id="731" r:id="rId13"/>
    <p:sldId id="744" r:id="rId14"/>
    <p:sldId id="732" r:id="rId15"/>
    <p:sldId id="741" r:id="rId16"/>
    <p:sldId id="743" r:id="rId17"/>
    <p:sldId id="729" r:id="rId18"/>
    <p:sldId id="742" r:id="rId19"/>
    <p:sldId id="642" r:id="rId20"/>
    <p:sldId id="643" r:id="rId21"/>
    <p:sldId id="644" r:id="rId22"/>
    <p:sldId id="645" r:id="rId23"/>
    <p:sldId id="737" r:id="rId24"/>
    <p:sldId id="735" r:id="rId25"/>
    <p:sldId id="734" r:id="rId26"/>
    <p:sldId id="736" r:id="rId27"/>
    <p:sldId id="738" r:id="rId28"/>
    <p:sldId id="646" r:id="rId29"/>
    <p:sldId id="72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 Robinson " initials="shr" lastIdx="1" clrIdx="0"/>
  <p:cmAuthor id="1" name="whsmith1" initials="wh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E2"/>
    <a:srgbClr val="752934"/>
    <a:srgbClr val="8D4963"/>
    <a:srgbClr val="CD717E"/>
    <a:srgbClr val="8E323F"/>
    <a:srgbClr val="007434"/>
    <a:srgbClr val="CE9C7E"/>
    <a:srgbClr val="DD9FA8"/>
    <a:srgbClr val="FF00FF"/>
    <a:srgbClr val="B0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551" autoAdjust="0"/>
    <p:restoredTop sz="98818" autoAdjust="0"/>
  </p:normalViewPr>
  <p:slideViewPr>
    <p:cSldViewPr snapToGrid="0">
      <p:cViewPr>
        <p:scale>
          <a:sx n="66" d="100"/>
          <a:sy n="66" d="100"/>
        </p:scale>
        <p:origin x="1354" y="-285"/>
      </p:cViewPr>
      <p:guideLst>
        <p:guide orient="horz" pos="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0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F80D4D-69CB-433D-95E7-E0ED7B6C40CB}" type="datetimeFigureOut">
              <a:rPr lang="en-US"/>
              <a:pPr/>
              <a:t>6/28/2020</a:t>
            </a:fld>
            <a:endParaRPr lang="en-US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80904-919E-48AE-BB2F-6C0995EA49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7A0C64-30EB-4CBC-8CBA-B167ACBDC675}" type="datetimeFigureOut">
              <a:rPr lang="en-US"/>
              <a:pPr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F43CE6-9CF3-45D2-A61A-28B9B1AF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A-32_Execution_Laye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b="1"/>
              <a:t>Btrans – IA32 EL </a:t>
            </a:r>
            <a:r>
              <a:rPr lang="en-US" b="1">
                <a:hlinkClick r:id="rId3"/>
              </a:rPr>
              <a:t>http://en.wikipedia.org/wiki/IA-32_Execution_Layer</a:t>
            </a:r>
            <a:endParaRPr lang="en-US" b="1"/>
          </a:p>
          <a:p>
            <a:pPr>
              <a:buFontTx/>
              <a:buChar char="•"/>
            </a:pPr>
            <a:r>
              <a:rPr lang="en-US" b="1"/>
              <a:t> Transmeta Code Morphing</a:t>
            </a:r>
          </a:p>
          <a:p>
            <a:pPr>
              <a:buFontTx/>
              <a:buChar char="•"/>
            </a:pPr>
            <a:r>
              <a:rPr lang="en-US" b="1"/>
              <a:t>Pin – Bin Instrumentation</a:t>
            </a:r>
          </a:p>
          <a:p>
            <a:pPr>
              <a:buFontTx/>
              <a:buChar char="•"/>
            </a:pPr>
            <a:r>
              <a:rPr lang="en-US" b="1"/>
              <a:t>Valgrind – Bin Instrumentation</a:t>
            </a:r>
          </a:p>
          <a:p>
            <a:pPr>
              <a:buFontTx/>
              <a:buChar char="•"/>
            </a:pPr>
            <a:r>
              <a:rPr lang="en-US" b="1"/>
              <a:t>Dynamo Rio ??</a:t>
            </a:r>
          </a:p>
          <a:p>
            <a:pPr>
              <a:buFontTx/>
              <a:buChar char="•"/>
            </a:pPr>
            <a:r>
              <a:rPr lang="en-US" b="1"/>
              <a:t>Transitive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</p:spPr>
        <p:txBody>
          <a:bodyPr/>
          <a:lstStyle/>
          <a:p>
            <a:pPr>
              <a:defRPr/>
            </a:pPr>
            <a:fld id="{33033B04-59E5-4F95-88CE-BDD4179074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3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12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13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15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16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17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18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19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20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21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22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24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5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25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5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6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7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7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8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9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10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F44-3A82-4C14-9AD2-7EBA5001F0E0}" type="slidenum">
              <a:rPr lang="he-IL"/>
              <a:pPr/>
              <a:t>11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0050"/>
            <a:ext cx="8269288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</a:t>
            </a:r>
          </a:p>
        </p:txBody>
      </p:sp>
      <p:pic>
        <p:nvPicPr>
          <p:cNvPr id="6" name="Picture 10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40386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78240" y="4353385"/>
            <a:ext cx="4466738" cy="933589"/>
          </a:xfrm>
        </p:spPr>
        <p:txBody>
          <a:bodyPr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ntel_logo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0838" y="301625"/>
            <a:ext cx="8683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tel_wht_rgb_3000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2473325"/>
            <a:ext cx="28987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tel_rgb_3000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2473325"/>
            <a:ext cx="28987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05015" y="6250674"/>
            <a:ext cx="3138985" cy="607325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6296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72400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266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603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5053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2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5600"/>
            <a:ext cx="8256588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4C6959D-C371-4253-8030-921575396AF4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79360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0188" y="3264183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141493" y="6223379"/>
            <a:ext cx="2893325" cy="634621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695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76144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1811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7011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58750"/>
            <a:ext cx="2058987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8750"/>
            <a:ext cx="602615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0154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114196" y="6277970"/>
            <a:ext cx="3029803" cy="58003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785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8750"/>
            <a:ext cx="8237537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922655" y="6237027"/>
            <a:ext cx="3125337" cy="62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9079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8750"/>
            <a:ext cx="8237537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73896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0063"/>
            <a:ext cx="8342313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A074D7C-431C-43E1-BDD9-46F78EDA2714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97941"/>
            <a:ext cx="6754008" cy="553998"/>
          </a:xfrm>
        </p:spPr>
        <p:txBody>
          <a:bodyPr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9957" y="3750107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325"/>
            <a:ext cx="849471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8C569DF-CF49-423A-83D4-14765F5AF64E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42967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2333" y="3649814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3489BA45-4EC7-44D7-8144-FD4278586FD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TextBox 4"/>
          <p:cNvSpPr txBox="1"/>
          <p:nvPr userDrawn="1"/>
        </p:nvSpPr>
        <p:spPr>
          <a:xfrm>
            <a:off x="6965232" y="6590039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+mn-lt"/>
              </a:rPr>
              <a:t>Intel Labs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4627756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A190C4A6-D49F-4841-A672-4445C26DF6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TextBox 5"/>
          <p:cNvSpPr txBox="1"/>
          <p:nvPr userDrawn="1"/>
        </p:nvSpPr>
        <p:spPr>
          <a:xfrm>
            <a:off x="3086910" y="6595636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+mn-lt"/>
              </a:rPr>
              <a:t>Intel Labs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, FOR 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2466" y="584201"/>
            <a:ext cx="4627756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2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3D2215BE-103A-4695-B65E-4CA253CB6E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, FOR 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6359857"/>
            <a:ext cx="9144000" cy="498143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346209"/>
            <a:ext cx="9143999" cy="511791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8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pic>
        <p:nvPicPr>
          <p:cNvPr id="1028" name="Picture 4" descr="Intel_footer_121410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2999241" y="6562047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INTEL</a:t>
            </a:r>
            <a:r>
              <a:rPr lang="en-US" sz="800" baseline="0" dirty="0">
                <a:solidFill>
                  <a:schemeClr val="bg1"/>
                </a:solidFill>
                <a:latin typeface="Verdana" pitchFamily="34" charset="0"/>
              </a:rPr>
              <a:t> CONFIDENTIAL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E43B237-5611-49BF-B518-0920DF3FEA77}" type="slidenum">
              <a:rPr lang="en-US" sz="800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88" r:id="rId8"/>
    <p:sldLayoutId id="2147485989" r:id="rId9"/>
    <p:sldLayoutId id="2147485990" r:id="rId10"/>
    <p:sldLayoutId id="2147485991" r:id="rId11"/>
    <p:sldLayoutId id="2147485999" r:id="rId12"/>
    <p:sldLayoutId id="2147486000" r:id="rId13"/>
    <p:sldLayoutId id="2147486001" r:id="rId14"/>
  </p:sldLayoutIdLst>
  <p:transition>
    <p:fade/>
  </p:transition>
  <p:hf hdr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/>
          <a:ea typeface="ＭＳ Ｐゴシック" pitchFamily="34" charset="-128"/>
          <a:cs typeface="Verdana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algn="l" rtl="0" fontAlgn="base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185738" indent="-184150" algn="l" rtl="0" fontAlgn="base">
        <a:spcBef>
          <a:spcPct val="4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2pPr>
      <a:lvl3pPr marL="414338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3pPr>
      <a:lvl4pPr marL="568325" indent="-1524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4pPr>
      <a:lvl5pPr marL="762000" indent="-19208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 userDrawn="1"/>
        </p:nvSpPr>
        <p:spPr bwMode="white">
          <a:xfrm>
            <a:off x="0" y="6226175"/>
            <a:ext cx="9144000" cy="6318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800" b="1">
              <a:solidFill>
                <a:srgbClr val="FFFFFF"/>
              </a:solidFill>
              <a:latin typeface="Verdana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800" b="1">
              <a:solidFill>
                <a:srgbClr val="FFFFFF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" descr="intSFT_w.eps"/>
          <p:cNvPicPr>
            <a:picLocks noChangeAspect="1"/>
          </p:cNvPicPr>
          <p:nvPr userDrawn="1"/>
        </p:nvPicPr>
        <p:blipFill>
          <a:blip r:embed="rId15" cstate="print"/>
          <a:srcRect l="4047" r="2625" b="8128"/>
          <a:stretch>
            <a:fillRect/>
          </a:stretch>
        </p:blipFill>
        <p:spPr bwMode="auto">
          <a:xfrm>
            <a:off x="8307388" y="6159500"/>
            <a:ext cx="83661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8"/>
          <p:cNvSpPr txBox="1">
            <a:spLocks noChangeArrowheads="1"/>
          </p:cNvSpPr>
          <p:nvPr userDrawn="1"/>
        </p:nvSpPr>
        <p:spPr bwMode="auto">
          <a:xfrm>
            <a:off x="6553200" y="6172200"/>
            <a:ext cx="1752600" cy="41433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b="1">
                <a:solidFill>
                  <a:srgbClr val="FFFFFF"/>
                </a:solidFill>
                <a:ea typeface="+mn-ea"/>
              </a:rPr>
              <a:t>Software &amp; Services Group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657975"/>
            <a:ext cx="396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DAA3CF4-D353-46EA-83F3-B93E774F0C43}" type="slidenum">
              <a:rPr lang="en-US" sz="1000">
                <a:solidFill>
                  <a:srgbClr val="FFFFFF"/>
                </a:solidFill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en-US" sz="100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5" r:id="rId1"/>
    <p:sldLayoutId id="2147486016" r:id="rId2"/>
    <p:sldLayoutId id="2147486017" r:id="rId3"/>
    <p:sldLayoutId id="2147486018" r:id="rId4"/>
    <p:sldLayoutId id="2147486019" r:id="rId5"/>
    <p:sldLayoutId id="2147486020" r:id="rId6"/>
    <p:sldLayoutId id="2147486021" r:id="rId7"/>
    <p:sldLayoutId id="2147486022" r:id="rId8"/>
    <p:sldLayoutId id="2147486023" r:id="rId9"/>
    <p:sldLayoutId id="2147486024" r:id="rId10"/>
    <p:sldLayoutId id="2147486025" r:id="rId11"/>
    <p:sldLayoutId id="2147486026" r:id="rId12"/>
    <p:sldLayoutId id="2147486027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68288" y="9493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Control-Flow based  Optimizations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404528" y="3723778"/>
            <a:ext cx="7051675" cy="2228850"/>
          </a:xfrm>
        </p:spPr>
        <p:txBody>
          <a:bodyPr/>
          <a:lstStyle/>
          <a:p>
            <a:pPr algn="l"/>
            <a:r>
              <a:rPr lang="en-US" dirty="0"/>
              <a:t>Gadi Haber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5825" y="6492875"/>
            <a:ext cx="50165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fld id="{ACB8D067-5BE1-4C5A-93FC-040CA0A487F5}" type="slidenum">
              <a:rPr lang="en-US" sz="1200">
                <a:solidFill>
                  <a:srgbClr val="000000"/>
                </a:solidFill>
                <a:latin typeface="Verdana" pitchFamily="34" charset="0"/>
                <a:ea typeface="+mn-ea"/>
                <a:cs typeface="Arial" pitchFamily="34" charset="0"/>
              </a:rPr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2" descr="http://dynamiclanguages.files.wordpress.com/2012/03/binary2bco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7302" y="2961564"/>
            <a:ext cx="4352925" cy="3076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120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 Example2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2624" y="701054"/>
            <a:ext cx="4488872" cy="5830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cmpl$999999999, 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/>
              <a:t>jgL3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leal-12(%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leal-16(%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leal-20(%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/>
              <a:t># jmpL2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cmpl$999999999, 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/>
              <a:t>jgL3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leal-12(%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leal-16(%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leal-20(%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jmpL2</a:t>
            </a:r>
          </a:p>
          <a:p>
            <a:r>
              <a:rPr lang="en-US" sz="1400" dirty="0"/>
              <a:t>L3: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881" y="736681"/>
            <a:ext cx="4001629" cy="5592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cmpl$999999999, -4(%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/>
              <a:t>jgL3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leal-12(%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leal-16(%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leal-20(%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leal-4(%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// loop </a:t>
            </a:r>
            <a:r>
              <a:rPr lang="en-US" sz="1800" dirty="0" err="1">
                <a:solidFill>
                  <a:srgbClr val="00B050"/>
                </a:solidFill>
              </a:rPr>
              <a:t>var</a:t>
            </a:r>
            <a:r>
              <a:rPr lang="en-US" sz="1800" dirty="0">
                <a:solidFill>
                  <a:srgbClr val="00B050"/>
                </a:solidFill>
              </a:rPr>
              <a:t> i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jmp</a:t>
            </a:r>
            <a:r>
              <a:rPr lang="en-US" sz="1800" dirty="0">
                <a:solidFill>
                  <a:srgbClr val="FF0000"/>
                </a:solidFill>
              </a:rPr>
              <a:t> L2</a:t>
            </a:r>
          </a:p>
          <a:p>
            <a:r>
              <a:rPr lang="en-US" sz="1800" dirty="0"/>
              <a:t>L3: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11979" y="2719449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 Example2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58548" y="149636"/>
            <a:ext cx="3291268" cy="6312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cmpl$999999999</a:t>
            </a:r>
            <a:r>
              <a:rPr lang="en-US" sz="1050" dirty="0"/>
              <a:t>-1</a:t>
            </a:r>
            <a:r>
              <a:rPr lang="en-US" sz="1050" dirty="0">
                <a:solidFill>
                  <a:srgbClr val="FF0000"/>
                </a:solidFill>
              </a:rPr>
              <a:t>, -4(%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  </a:t>
            </a:r>
            <a:r>
              <a:rPr lang="en-US" sz="1050" b="1" dirty="0">
                <a:solidFill>
                  <a:srgbClr val="00B050"/>
                </a:solidFill>
              </a:rPr>
              <a:t>// fix compare</a:t>
            </a:r>
          </a:p>
          <a:p>
            <a:pPr lvl="1"/>
            <a:r>
              <a:rPr lang="en-US" sz="1050" dirty="0" err="1"/>
              <a:t>jg</a:t>
            </a:r>
            <a:r>
              <a:rPr lang="en-US" sz="1050" dirty="0"/>
              <a:t>  L2_Tail</a:t>
            </a:r>
          </a:p>
          <a:p>
            <a:pPr lvl="1"/>
            <a:endParaRPr lang="en-US" sz="1050" dirty="0"/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leal-12(%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leal-16(%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leal-20(%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leal-4(%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/>
              <a:t># </a:t>
            </a:r>
            <a:r>
              <a:rPr lang="en-US" sz="1050" dirty="0" err="1"/>
              <a:t>jmp</a:t>
            </a:r>
            <a:r>
              <a:rPr lang="en-US" sz="1050" dirty="0"/>
              <a:t> L2</a:t>
            </a:r>
          </a:p>
          <a:p>
            <a:pPr lvl="1"/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/>
              <a:t>#cmpl$999999999, -4(%</a:t>
            </a:r>
            <a:r>
              <a:rPr lang="en-US" sz="1050" dirty="0" err="1"/>
              <a:t>ebp</a:t>
            </a:r>
            <a:r>
              <a:rPr lang="en-US" sz="1050" dirty="0"/>
              <a:t>)</a:t>
            </a:r>
          </a:p>
          <a:p>
            <a:pPr lvl="1"/>
            <a:r>
              <a:rPr lang="en-US" sz="1050" dirty="0"/>
              <a:t>#</a:t>
            </a:r>
            <a:r>
              <a:rPr lang="en-US" sz="1050" dirty="0" err="1"/>
              <a:t>jg</a:t>
            </a:r>
            <a:r>
              <a:rPr lang="en-US" sz="1050" dirty="0"/>
              <a:t> L3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leal-12(%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leal-16(%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leal-20(%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leal-4(%</a:t>
            </a:r>
            <a:r>
              <a:rPr lang="en-US" sz="1050" dirty="0" err="1">
                <a:solidFill>
                  <a:srgbClr val="FF0000"/>
                </a:solidFill>
              </a:rPr>
              <a:t>ebp</a:t>
            </a:r>
            <a:r>
              <a:rPr lang="en-US" sz="1050" dirty="0">
                <a:solidFill>
                  <a:srgbClr val="FF0000"/>
                </a:solidFill>
              </a:rPr>
              <a:t>), 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endParaRPr lang="en-US" sz="1050" dirty="0">
              <a:solidFill>
                <a:srgbClr val="FF0000"/>
              </a:solidFill>
            </a:endParaRPr>
          </a:p>
          <a:p>
            <a:pPr lvl="1"/>
            <a:r>
              <a:rPr lang="en-US" sz="1050" dirty="0" err="1">
                <a:solidFill>
                  <a:srgbClr val="FF0000"/>
                </a:solidFill>
              </a:rPr>
              <a:t>incl</a:t>
            </a:r>
            <a:r>
              <a:rPr lang="en-US" sz="1050" dirty="0">
                <a:solidFill>
                  <a:srgbClr val="FF0000"/>
                </a:solidFill>
              </a:rPr>
              <a:t>(%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050" dirty="0">
                <a:solidFill>
                  <a:srgbClr val="FF0000"/>
                </a:solidFill>
              </a:rPr>
              <a:t>jmpL2</a:t>
            </a:r>
          </a:p>
          <a:p>
            <a:endParaRPr lang="en-US" sz="1050" dirty="0"/>
          </a:p>
          <a:p>
            <a:r>
              <a:rPr lang="en-US" sz="1000" dirty="0"/>
              <a:t>L2_Tail:</a:t>
            </a:r>
          </a:p>
          <a:p>
            <a:pPr lvl="1"/>
            <a:r>
              <a:rPr lang="en-US" sz="1050" dirty="0"/>
              <a:t>cmpl$999999999, -4(%</a:t>
            </a:r>
            <a:r>
              <a:rPr lang="en-US" sz="1050" dirty="0" err="1"/>
              <a:t>ebp</a:t>
            </a:r>
            <a:r>
              <a:rPr lang="en-US" sz="1050" dirty="0"/>
              <a:t>)</a:t>
            </a:r>
          </a:p>
          <a:p>
            <a:pPr lvl="1"/>
            <a:r>
              <a:rPr lang="en-US" sz="1050" dirty="0"/>
              <a:t>jgL3</a:t>
            </a:r>
          </a:p>
          <a:p>
            <a:pPr lvl="1"/>
            <a:r>
              <a:rPr lang="en-US" sz="1050" dirty="0"/>
              <a:t>leal-12(%</a:t>
            </a:r>
            <a:r>
              <a:rPr lang="en-US" sz="1050" dirty="0" err="1"/>
              <a:t>ebp</a:t>
            </a:r>
            <a:r>
              <a:rPr lang="en-US" sz="1050" dirty="0"/>
              <a:t>), %</a:t>
            </a:r>
            <a:r>
              <a:rPr lang="en-US" sz="1050" dirty="0" err="1"/>
              <a:t>eax</a:t>
            </a:r>
            <a:endParaRPr lang="en-US" sz="1050" dirty="0"/>
          </a:p>
          <a:p>
            <a:pPr lvl="1"/>
            <a:r>
              <a:rPr lang="en-US" sz="1050" dirty="0" err="1"/>
              <a:t>incl</a:t>
            </a:r>
            <a:r>
              <a:rPr lang="en-US" sz="1050" dirty="0"/>
              <a:t>(%</a:t>
            </a:r>
            <a:r>
              <a:rPr lang="en-US" sz="1050" dirty="0" err="1"/>
              <a:t>eax</a:t>
            </a:r>
            <a:r>
              <a:rPr lang="en-US" sz="1050" dirty="0"/>
              <a:t>)</a:t>
            </a:r>
          </a:p>
          <a:p>
            <a:pPr lvl="1"/>
            <a:r>
              <a:rPr lang="en-US" sz="1050" dirty="0"/>
              <a:t>leal-16(%</a:t>
            </a:r>
            <a:r>
              <a:rPr lang="en-US" sz="1050" dirty="0" err="1"/>
              <a:t>ebp</a:t>
            </a:r>
            <a:r>
              <a:rPr lang="en-US" sz="1050" dirty="0"/>
              <a:t>), %</a:t>
            </a:r>
            <a:r>
              <a:rPr lang="en-US" sz="1050" dirty="0" err="1"/>
              <a:t>eax</a:t>
            </a:r>
            <a:endParaRPr lang="en-US" sz="1050" dirty="0"/>
          </a:p>
          <a:p>
            <a:pPr lvl="1"/>
            <a:r>
              <a:rPr lang="en-US" sz="1050" dirty="0" err="1"/>
              <a:t>incl</a:t>
            </a:r>
            <a:r>
              <a:rPr lang="en-US" sz="1050" dirty="0"/>
              <a:t>(%</a:t>
            </a:r>
            <a:r>
              <a:rPr lang="en-US" sz="1050" dirty="0" err="1"/>
              <a:t>eax</a:t>
            </a:r>
            <a:r>
              <a:rPr lang="en-US" sz="1050" dirty="0"/>
              <a:t>)</a:t>
            </a:r>
          </a:p>
          <a:p>
            <a:pPr lvl="1"/>
            <a:r>
              <a:rPr lang="en-US" sz="1050" dirty="0"/>
              <a:t>leal-20(%</a:t>
            </a:r>
            <a:r>
              <a:rPr lang="en-US" sz="1050" dirty="0" err="1"/>
              <a:t>ebp</a:t>
            </a:r>
            <a:r>
              <a:rPr lang="en-US" sz="1050" dirty="0"/>
              <a:t>), %</a:t>
            </a:r>
            <a:r>
              <a:rPr lang="en-US" sz="1050" dirty="0" err="1"/>
              <a:t>eax</a:t>
            </a:r>
            <a:endParaRPr lang="en-US" sz="1050" dirty="0"/>
          </a:p>
          <a:p>
            <a:pPr lvl="1"/>
            <a:r>
              <a:rPr lang="en-US" sz="1050" dirty="0" err="1"/>
              <a:t>incl</a:t>
            </a:r>
            <a:r>
              <a:rPr lang="en-US" sz="1050" dirty="0"/>
              <a:t>(%</a:t>
            </a:r>
            <a:r>
              <a:rPr lang="en-US" sz="1050" dirty="0" err="1"/>
              <a:t>eax</a:t>
            </a:r>
            <a:r>
              <a:rPr lang="en-US" sz="1050" dirty="0"/>
              <a:t>)</a:t>
            </a:r>
          </a:p>
          <a:p>
            <a:pPr lvl="1"/>
            <a:r>
              <a:rPr lang="en-US" sz="1050" dirty="0"/>
              <a:t>leal-4(%</a:t>
            </a:r>
            <a:r>
              <a:rPr lang="en-US" sz="1050" dirty="0" err="1"/>
              <a:t>ebp</a:t>
            </a:r>
            <a:r>
              <a:rPr lang="en-US" sz="1050" dirty="0"/>
              <a:t>), %</a:t>
            </a:r>
            <a:r>
              <a:rPr lang="en-US" sz="1050" dirty="0" err="1"/>
              <a:t>eax</a:t>
            </a:r>
            <a:endParaRPr lang="en-US" sz="1050" dirty="0"/>
          </a:p>
          <a:p>
            <a:pPr lvl="1"/>
            <a:r>
              <a:rPr lang="en-US" sz="1050" dirty="0" err="1"/>
              <a:t>incl</a:t>
            </a:r>
            <a:r>
              <a:rPr lang="en-US" sz="1050" dirty="0"/>
              <a:t>(%</a:t>
            </a:r>
            <a:r>
              <a:rPr lang="en-US" sz="1050" dirty="0" err="1"/>
              <a:t>eax</a:t>
            </a:r>
            <a:r>
              <a:rPr lang="en-US" sz="1050" dirty="0"/>
              <a:t>)</a:t>
            </a:r>
          </a:p>
          <a:p>
            <a:pPr lvl="1"/>
            <a:r>
              <a:rPr lang="en-US" sz="1050" dirty="0" err="1"/>
              <a:t>jmp</a:t>
            </a:r>
            <a:r>
              <a:rPr lang="en-US" sz="1050" dirty="0"/>
              <a:t> L2_Tail</a:t>
            </a:r>
          </a:p>
          <a:p>
            <a:r>
              <a:rPr lang="en-US" sz="1050" dirty="0"/>
              <a:t>L3:</a:t>
            </a:r>
          </a:p>
          <a:p>
            <a:pPr lvl="1"/>
            <a:endParaRPr lang="en-US" sz="1050" dirty="0">
              <a:solidFill>
                <a:srgbClr val="FF0000"/>
              </a:solidFill>
            </a:endParaRPr>
          </a:p>
          <a:p>
            <a:endParaRPr lang="en-US" sz="1050" dirty="0"/>
          </a:p>
          <a:p>
            <a:pPr lvl="1"/>
            <a:endParaRPr lang="en-US" sz="1050" dirty="0">
              <a:solidFill>
                <a:srgbClr val="FF0000"/>
              </a:solidFill>
            </a:endParaRPr>
          </a:p>
          <a:p>
            <a:endParaRPr lang="en-US" sz="105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8288" y="1752681"/>
            <a:ext cx="2841569" cy="3317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cmpl$999999999, 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 err="1"/>
              <a:t>jg</a:t>
            </a:r>
            <a:r>
              <a:rPr lang="en-US" sz="1400" dirty="0"/>
              <a:t> L3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leal-12(%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leal-16(%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leal-20(%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leal-4(%</a:t>
            </a:r>
            <a:r>
              <a:rPr lang="en-US" sz="1400" dirty="0" err="1">
                <a:solidFill>
                  <a:srgbClr val="FF0000"/>
                </a:solidFill>
              </a:rPr>
              <a:t>ebp</a:t>
            </a:r>
            <a:r>
              <a:rPr lang="en-US" sz="1400" dirty="0">
                <a:solidFill>
                  <a:srgbClr val="FF0000"/>
                </a:solidFill>
              </a:rPr>
              <a:t>),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incl</a:t>
            </a:r>
            <a:r>
              <a:rPr lang="en-US" sz="1400" dirty="0">
                <a:solidFill>
                  <a:srgbClr val="FF0000"/>
                </a:solidFill>
              </a:rPr>
              <a:t>(%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jmp</a:t>
            </a:r>
            <a:r>
              <a:rPr lang="en-US" sz="1400" dirty="0">
                <a:solidFill>
                  <a:srgbClr val="FF0000"/>
                </a:solidFill>
              </a:rPr>
              <a:t> L2</a:t>
            </a:r>
          </a:p>
          <a:p>
            <a:r>
              <a:rPr lang="en-US" sz="1400" dirty="0"/>
              <a:t>L3: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41239" y="2588820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95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Unrolling in Pseudo C -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6630" y="729574"/>
            <a:ext cx="461091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Unroll loop by X: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(N &lt; X)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remainder_label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(i=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i &lt; N-X; 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&lt;body&gt;; i++;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unroll 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&lt;body&gt;; i++;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unroll 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&lt;body&gt;; i++;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unroll 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remainder_label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(; i &lt; N; i++)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&lt;body&gt;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97" y="729574"/>
            <a:ext cx="416668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orig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loop: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(i=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i &lt; N; i++)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&lt;body&gt;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753335" y="1759788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769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Unrolling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40"/>
            <a:ext cx="9496426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12994"/>
            <a:ext cx="9496426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3988" y="6421438"/>
            <a:ext cx="628650" cy="320675"/>
          </a:xfrm>
          <a:prstGeom prst="rect">
            <a:avLst/>
          </a:prstGeom>
        </p:spPr>
        <p:txBody>
          <a:bodyPr/>
          <a:lstStyle/>
          <a:p>
            <a:fld id="{24F0DD1F-6108-4E13-983F-6BB43BF38ED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58749"/>
            <a:ext cx="8401784" cy="1369799"/>
          </a:xfrm>
        </p:spPr>
        <p:txBody>
          <a:bodyPr/>
          <a:lstStyle/>
          <a:p>
            <a:r>
              <a:rPr lang="en-US" dirty="0"/>
              <a:t>Determining Possible Candidates for Loop Unrolling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61" y="919210"/>
            <a:ext cx="8447490" cy="5219065"/>
          </a:xfrm>
        </p:spPr>
        <p:txBody>
          <a:bodyPr>
            <a:normAutofit fontScale="92500"/>
          </a:bodyPr>
          <a:lstStyle/>
          <a:p>
            <a:pPr lvl="0"/>
            <a:r>
              <a:rPr lang="en-US" sz="2200" b="1" dirty="0"/>
              <a:t>Loop Unrolling Pattern:</a:t>
            </a:r>
          </a:p>
          <a:p>
            <a:pPr lvl="1"/>
            <a:r>
              <a:rPr lang="en-US" dirty="0"/>
              <a:t>Loop is </a:t>
            </a:r>
            <a:r>
              <a:rPr lang="en-US" dirty="0" err="1"/>
              <a:t>reducable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i.e. does not contain direct jumps to  middle of it</a:t>
            </a:r>
          </a:p>
          <a:p>
            <a:pPr lvl="1"/>
            <a:r>
              <a:rPr lang="en-US" dirty="0"/>
              <a:t>Loop terminates with a conditional backward jump to beginning of loop</a:t>
            </a:r>
            <a:endParaRPr lang="he-IL" dirty="0"/>
          </a:p>
          <a:p>
            <a:pPr lvl="2"/>
            <a:r>
              <a:rPr lang="en-US" dirty="0"/>
              <a:t>Sets the locations of the </a:t>
            </a:r>
            <a:r>
              <a:rPr lang="en-US" b="1" dirty="0"/>
              <a:t>end loop </a:t>
            </a:r>
            <a:r>
              <a:rPr lang="en-US" dirty="0"/>
              <a:t>and </a:t>
            </a:r>
            <a:r>
              <a:rPr lang="en-US" b="1" dirty="0"/>
              <a:t>loop</a:t>
            </a:r>
            <a:r>
              <a:rPr lang="en-US" dirty="0"/>
              <a:t> </a:t>
            </a:r>
            <a:r>
              <a:rPr lang="en-US" b="1" dirty="0"/>
              <a:t>beginning </a:t>
            </a:r>
          </a:p>
          <a:p>
            <a:pPr lvl="1"/>
            <a:r>
              <a:rPr lang="en-US" dirty="0"/>
              <a:t>Conditional backward jump is preceded by a </a:t>
            </a:r>
            <a:r>
              <a:rPr lang="en-US" b="1" dirty="0"/>
              <a:t>Check instruction</a:t>
            </a:r>
            <a:r>
              <a:rPr lang="en-US" dirty="0"/>
              <a:t> that sets RFLAGS</a:t>
            </a:r>
          </a:p>
          <a:p>
            <a:pPr lvl="1"/>
            <a:r>
              <a:rPr lang="en-US" b="1" dirty="0"/>
              <a:t>Check instruction </a:t>
            </a:r>
            <a:r>
              <a:rPr lang="en-US" dirty="0"/>
              <a:t>consists of 2 operands:</a:t>
            </a:r>
          </a:p>
          <a:p>
            <a:pPr lvl="2"/>
            <a:r>
              <a:rPr lang="en-US" dirty="0"/>
              <a:t>operand1: </a:t>
            </a:r>
            <a:r>
              <a:rPr lang="en-US" b="1" dirty="0"/>
              <a:t>Loop induction variable/reg - </a:t>
            </a:r>
            <a:r>
              <a:rPr lang="en-US" dirty="0"/>
              <a:t> Written in loop </a:t>
            </a:r>
            <a:r>
              <a:rPr lang="en-US" b="1" dirty="0">
                <a:solidFill>
                  <a:srgbClr val="FF0000"/>
                </a:solidFill>
              </a:rPr>
              <a:t>only once </a:t>
            </a:r>
            <a:r>
              <a:rPr lang="en-US" dirty="0"/>
              <a:t>before the Check</a:t>
            </a:r>
          </a:p>
          <a:p>
            <a:pPr lvl="2"/>
            <a:r>
              <a:rPr lang="en-US" dirty="0"/>
              <a:t>Operand2: </a:t>
            </a:r>
            <a:r>
              <a:rPr lang="en-US" b="1" dirty="0"/>
              <a:t>Compare Variable/Reg </a:t>
            </a:r>
            <a:r>
              <a:rPr lang="en-US" dirty="0"/>
              <a:t>- Read-only variable/reg in the loop</a:t>
            </a:r>
          </a:p>
          <a:p>
            <a:pPr lvl="1"/>
            <a:r>
              <a:rPr lang="en-US" b="1" dirty="0"/>
              <a:t>Loop induction variable </a:t>
            </a:r>
            <a:r>
              <a:rPr lang="en-US" dirty="0"/>
              <a:t>is written to only once in a dominating location according to the Control Flow Graph (CFG) of the loop</a:t>
            </a:r>
          </a:p>
          <a:p>
            <a:pPr lvl="1"/>
            <a:r>
              <a:rPr lang="en-US" b="1" dirty="0"/>
              <a:t>Loop induction variable </a:t>
            </a:r>
            <a:r>
              <a:rPr lang="en-US" dirty="0"/>
              <a:t>is updated by a constant stride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44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Inline Example – Before and After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0428" y="543336"/>
            <a:ext cx="4260742" cy="57554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endParaRPr lang="en-US" sz="1600" b="1" dirty="0"/>
          </a:p>
          <a:p>
            <a:r>
              <a:rPr lang="en-US" sz="1600" b="1" dirty="0"/>
              <a:t>#define MAX_ITERATIONS 1000000000</a:t>
            </a:r>
          </a:p>
          <a:p>
            <a:endParaRPr lang="en-US" sz="1600" b="1" dirty="0"/>
          </a:p>
          <a:p>
            <a:r>
              <a:rPr lang="en-US" sz="1600" b="1" dirty="0"/>
              <a:t>void </a:t>
            </a:r>
            <a:r>
              <a:rPr lang="en-US" sz="1600" b="1" dirty="0" err="1"/>
              <a:t>foo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</a:t>
            </a:r>
            <a:r>
              <a:rPr lang="en-US" sz="1600" b="1" dirty="0" err="1"/>
              <a:t>int</a:t>
            </a:r>
            <a:r>
              <a:rPr lang="en-US" sz="1600" b="1" dirty="0"/>
              <a:t> x=0, y=0;</a:t>
            </a:r>
          </a:p>
          <a:p>
            <a:r>
              <a:rPr lang="en-US" sz="1600" b="1" dirty="0"/>
              <a:t> x++;</a:t>
            </a:r>
          </a:p>
          <a:p>
            <a:r>
              <a:rPr lang="en-US" sz="1600" b="1" dirty="0"/>
              <a:t> y++;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void main()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i,j,x</a:t>
            </a:r>
            <a:r>
              <a:rPr lang="en-US" sz="1600" b="1" dirty="0"/>
              <a:t> =0 ,y=0,z=0;</a:t>
            </a:r>
          </a:p>
          <a:p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for (i=0; i &lt; MAX_ITERATIONS; i++) {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{  </a:t>
            </a:r>
            <a:r>
              <a:rPr lang="en-US" sz="1600" b="1" dirty="0">
                <a:solidFill>
                  <a:srgbClr val="00B050"/>
                </a:solidFill>
              </a:rPr>
              <a:t>  //  body of foo():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  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x=0, y=0;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   x++;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   y++;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b="1" dirty="0"/>
              <a:t>   }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874" y="543336"/>
            <a:ext cx="4298295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endParaRPr lang="en-US" sz="1800" b="1" dirty="0"/>
          </a:p>
          <a:p>
            <a:r>
              <a:rPr lang="en-US" sz="1800" b="1" dirty="0"/>
              <a:t>#define MAX_ITERATIONS 1000000000</a:t>
            </a:r>
          </a:p>
          <a:p>
            <a:endParaRPr lang="en-US" sz="1800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foo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x=0, y=0;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x++;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y++;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endParaRPr lang="en-US" sz="1800" b="1" dirty="0"/>
          </a:p>
          <a:p>
            <a:r>
              <a:rPr lang="en-US" sz="1800" b="1" dirty="0"/>
              <a:t>void main()</a:t>
            </a:r>
          </a:p>
          <a:p>
            <a:r>
              <a:rPr lang="en-US" sz="1800" b="1" dirty="0"/>
              <a:t>{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i,j,x</a:t>
            </a:r>
            <a:r>
              <a:rPr lang="en-US" sz="1800" b="1" dirty="0"/>
              <a:t> =0 ,y=0,z=0;</a:t>
            </a:r>
          </a:p>
          <a:p>
            <a:endParaRPr lang="en-US" sz="1800" b="1" dirty="0"/>
          </a:p>
          <a:p>
            <a:r>
              <a:rPr lang="en-US" sz="1800" b="1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for (i=0; i &lt; MAX_ITERATIONS; i++) {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foo();</a:t>
            </a:r>
            <a:endParaRPr lang="en-US" sz="1800" b="1" dirty="0"/>
          </a:p>
          <a:p>
            <a:r>
              <a:rPr lang="en-US" sz="1800" b="1" dirty="0"/>
              <a:t>  }</a:t>
            </a:r>
          </a:p>
          <a:p>
            <a:r>
              <a:rPr lang="en-US" sz="1800" b="1" dirty="0"/>
              <a:t>}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88532" y="2801336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Inline Example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2624" y="701054"/>
            <a:ext cx="4488872" cy="5830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/>
              <a:t>L3:</a:t>
            </a:r>
            <a:endParaRPr lang="en-US" sz="1400" dirty="0"/>
          </a:p>
          <a:p>
            <a:r>
              <a:rPr lang="en-US" sz="1400" b="1" dirty="0"/>
              <a:t>   </a:t>
            </a:r>
            <a:r>
              <a:rPr lang="en-US" sz="1400" b="1" dirty="0" err="1">
                <a:solidFill>
                  <a:srgbClr val="FF0000"/>
                </a:solidFill>
              </a:rPr>
              <a:t>cmpl</a:t>
            </a:r>
            <a:r>
              <a:rPr lang="en-US" sz="1400" b="1" dirty="0">
                <a:solidFill>
                  <a:srgbClr val="FF0000"/>
                </a:solidFill>
              </a:rPr>
              <a:t> $999999999, -4(%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/>
              <a:t>)</a:t>
            </a:r>
            <a:endParaRPr lang="en-US" sz="1400" dirty="0"/>
          </a:p>
          <a:p>
            <a:r>
              <a:rPr lang="en-US" sz="1400" b="1" dirty="0"/>
              <a:t>   </a:t>
            </a:r>
            <a:r>
              <a:rPr lang="en-US" sz="1400" b="1" dirty="0" err="1"/>
              <a:t>jg</a:t>
            </a:r>
            <a:r>
              <a:rPr lang="en-US" sz="1400" b="1" dirty="0"/>
              <a:t>   L2</a:t>
            </a:r>
            <a:endParaRPr lang="en-US" sz="1400" dirty="0"/>
          </a:p>
          <a:p>
            <a:r>
              <a:rPr lang="en-US" sz="1400" b="1" dirty="0"/>
              <a:t>     # call     _</a:t>
            </a:r>
            <a:r>
              <a:rPr lang="en-US" sz="1400" b="1" dirty="0" err="1"/>
              <a:t>foo</a:t>
            </a:r>
            <a:endParaRPr lang="en-US" sz="1400" dirty="0"/>
          </a:p>
          <a:p>
            <a:r>
              <a:rPr lang="en-US" sz="1400" b="1" dirty="0"/>
              <a:t>    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pushl</a:t>
            </a:r>
            <a:r>
              <a:rPr lang="en-US" sz="1400" b="1" dirty="0">
                <a:solidFill>
                  <a:srgbClr val="FF0000"/>
                </a:solidFill>
              </a:rPr>
              <a:t> 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leal</a:t>
            </a:r>
            <a:r>
              <a:rPr lang="en-US" sz="1400" b="1" dirty="0">
                <a:solidFill>
                  <a:srgbClr val="FF0000"/>
                </a:solidFill>
              </a:rPr>
              <a:t> -4(%</a:t>
            </a:r>
            <a:r>
              <a:rPr lang="en-US" sz="1400" b="1" dirty="0" err="1">
                <a:solidFill>
                  <a:srgbClr val="FF0000"/>
                </a:solidFill>
              </a:rPr>
              <a:t>esp</a:t>
            </a:r>
            <a:r>
              <a:rPr lang="en-US" sz="1400" b="1" dirty="0">
                <a:solidFill>
                  <a:srgbClr val="FF0000"/>
                </a:solidFill>
              </a:rPr>
              <a:t>), 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 #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-4(%</a:t>
            </a:r>
            <a:r>
              <a:rPr lang="en-US" sz="1400" b="1" dirty="0" err="1"/>
              <a:t>esp</a:t>
            </a:r>
            <a:r>
              <a:rPr lang="en-US" sz="1400" b="1" dirty="0"/>
              <a:t>) is because the call instruction reduces the </a:t>
            </a:r>
            <a:r>
              <a:rPr lang="en-US" sz="1400" b="1" dirty="0" err="1"/>
              <a:t>esp</a:t>
            </a:r>
            <a:r>
              <a:rPr lang="en-US" sz="1400" b="1" dirty="0"/>
              <a:t> by 4</a:t>
            </a:r>
            <a:endParaRPr lang="en-US" sz="1400" dirty="0"/>
          </a:p>
          <a:p>
            <a:r>
              <a:rPr lang="en-US" sz="1400" b="1" dirty="0"/>
              <a:t># and places the return address on the stack</a:t>
            </a:r>
            <a:endParaRPr lang="en-US" sz="1400" dirty="0"/>
          </a:p>
          <a:p>
            <a:r>
              <a:rPr lang="en-US" sz="1400" b="1" dirty="0"/>
              <a:t>     # </a:t>
            </a:r>
            <a:r>
              <a:rPr lang="en-US" sz="1400" b="1" dirty="0" err="1"/>
              <a:t>movl</a:t>
            </a:r>
            <a:r>
              <a:rPr lang="en-US" sz="1400" b="1" dirty="0"/>
              <a:t>     %</a:t>
            </a:r>
            <a:r>
              <a:rPr lang="en-US" sz="1400" b="1" dirty="0" err="1"/>
              <a:t>esp</a:t>
            </a:r>
            <a:r>
              <a:rPr lang="en-US" sz="1400" b="1" dirty="0"/>
              <a:t>, %</a:t>
            </a:r>
            <a:r>
              <a:rPr lang="en-US" sz="1400" b="1" dirty="0" err="1"/>
              <a:t>ebp</a:t>
            </a:r>
            <a:endParaRPr lang="en-US" sz="1400" dirty="0"/>
          </a:p>
          <a:p>
            <a:r>
              <a:rPr lang="en-US" sz="1400" b="1" dirty="0"/>
              <a:t>     # </a:t>
            </a:r>
            <a:r>
              <a:rPr lang="en-US" sz="1400" b="1" dirty="0" err="1"/>
              <a:t>subl</a:t>
            </a:r>
            <a:r>
              <a:rPr lang="en-US" sz="1400" b="1" dirty="0"/>
              <a:t>     $8, %</a:t>
            </a:r>
            <a:r>
              <a:rPr lang="en-US" sz="1400" b="1" dirty="0" err="1"/>
              <a:t>esp</a:t>
            </a:r>
            <a:endParaRPr lang="en-US" sz="1400" dirty="0"/>
          </a:p>
          <a:p>
            <a:r>
              <a:rPr lang="en-US" sz="1400" b="1" dirty="0"/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subl</a:t>
            </a:r>
            <a:r>
              <a:rPr lang="en-US" sz="1400" b="1" dirty="0">
                <a:solidFill>
                  <a:srgbClr val="FF0000"/>
                </a:solidFill>
              </a:rPr>
              <a:t> $12, %</a:t>
            </a:r>
            <a:r>
              <a:rPr lang="en-US" sz="1400" b="1" dirty="0" err="1">
                <a:solidFill>
                  <a:srgbClr val="FF0000"/>
                </a:solidFill>
              </a:rPr>
              <a:t>esp</a:t>
            </a:r>
            <a:r>
              <a:rPr lang="en-US" sz="1400" b="1" dirty="0"/>
              <a:t>       # = </a:t>
            </a:r>
            <a:r>
              <a:rPr lang="en-US" sz="1400" b="1" dirty="0" err="1"/>
              <a:t>subl</a:t>
            </a:r>
            <a:r>
              <a:rPr lang="en-US" sz="1400" b="1" dirty="0"/>
              <a:t> $8+4, %</a:t>
            </a:r>
            <a:r>
              <a:rPr lang="en-US" sz="1400" b="1" dirty="0" err="1"/>
              <a:t>esp</a:t>
            </a:r>
            <a:r>
              <a:rPr lang="en-US" sz="1400" b="1" dirty="0"/>
              <a:t> (to keep the same </a:t>
            </a:r>
            <a:r>
              <a:rPr lang="en-US" sz="1400" b="1" dirty="0" err="1"/>
              <a:t>esp</a:t>
            </a:r>
            <a:r>
              <a:rPr lang="en-US" sz="1400" b="1" dirty="0"/>
              <a:t> value here as in original __</a:t>
            </a:r>
            <a:r>
              <a:rPr lang="en-US" sz="1400" b="1" dirty="0" err="1"/>
              <a:t>foo</a:t>
            </a:r>
            <a:r>
              <a:rPr lang="en-US" sz="1400" b="1" dirty="0"/>
              <a:t>)</a:t>
            </a:r>
            <a:endParaRPr lang="en-US" sz="1400" dirty="0"/>
          </a:p>
          <a:p>
            <a:r>
              <a:rPr lang="en-US" sz="1400" b="1" dirty="0"/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movl</a:t>
            </a:r>
            <a:r>
              <a:rPr lang="en-US" sz="1400" b="1" dirty="0">
                <a:solidFill>
                  <a:srgbClr val="FF0000"/>
                </a:solidFill>
              </a:rPr>
              <a:t> $0, -4(%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movl</a:t>
            </a:r>
            <a:r>
              <a:rPr lang="en-US" sz="1400" b="1" dirty="0">
                <a:solidFill>
                  <a:srgbClr val="FF0000"/>
                </a:solidFill>
              </a:rPr>
              <a:t> $0, -8(%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leal</a:t>
            </a:r>
            <a:r>
              <a:rPr lang="en-US" sz="1400" b="1" dirty="0">
                <a:solidFill>
                  <a:srgbClr val="FF0000"/>
                </a:solidFill>
              </a:rPr>
              <a:t> -4(%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), 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incl</a:t>
            </a:r>
            <a:r>
              <a:rPr lang="en-US" sz="1400" b="1" dirty="0">
                <a:solidFill>
                  <a:srgbClr val="FF0000"/>
                </a:solidFill>
              </a:rPr>
              <a:t> (%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leal</a:t>
            </a:r>
            <a:r>
              <a:rPr lang="en-US" sz="1400" b="1" dirty="0">
                <a:solidFill>
                  <a:srgbClr val="FF0000"/>
                </a:solidFill>
              </a:rPr>
              <a:t> -8(%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), 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incl</a:t>
            </a:r>
            <a:r>
              <a:rPr lang="en-US" sz="1400" b="1" dirty="0">
                <a:solidFill>
                  <a:srgbClr val="FF0000"/>
                </a:solidFill>
              </a:rPr>
              <a:t> (%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     # leave</a:t>
            </a:r>
            <a:endParaRPr lang="en-US" sz="1400" dirty="0"/>
          </a:p>
          <a:p>
            <a:r>
              <a:rPr lang="en-US" sz="1400" b="1" dirty="0"/>
              <a:t>     # ret</a:t>
            </a:r>
            <a:endParaRPr lang="en-US" sz="1400" dirty="0"/>
          </a:p>
          <a:p>
            <a:r>
              <a:rPr lang="en-US" sz="1400" b="1" dirty="0"/>
              <a:t>    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addl</a:t>
            </a:r>
            <a:r>
              <a:rPr lang="en-US" sz="1400" b="1" dirty="0">
                <a:solidFill>
                  <a:srgbClr val="FF0000"/>
                </a:solidFill>
              </a:rPr>
              <a:t>  $12, %</a:t>
            </a:r>
            <a:r>
              <a:rPr lang="en-US" sz="1400" b="1" dirty="0" err="1">
                <a:solidFill>
                  <a:srgbClr val="FF0000"/>
                </a:solidFill>
              </a:rPr>
              <a:t>esp</a:t>
            </a:r>
            <a:r>
              <a:rPr lang="en-US" sz="1400" b="1" dirty="0"/>
              <a:t>    # </a:t>
            </a:r>
            <a:r>
              <a:rPr lang="en-US" sz="1400" b="1" dirty="0" err="1"/>
              <a:t>addl</a:t>
            </a:r>
            <a:r>
              <a:rPr lang="en-US" sz="1400" b="1" dirty="0"/>
              <a:t> $8+4, %</a:t>
            </a:r>
            <a:r>
              <a:rPr lang="en-US" sz="1400" b="1" dirty="0" err="1"/>
              <a:t>esp</a:t>
            </a:r>
            <a:r>
              <a:rPr lang="en-US" sz="1400" b="1" dirty="0"/>
              <a:t> (restore %</a:t>
            </a:r>
            <a:r>
              <a:rPr lang="en-US" sz="1400" b="1" dirty="0" err="1"/>
              <a:t>esp</a:t>
            </a:r>
            <a:r>
              <a:rPr lang="en-US" sz="1400" b="1" dirty="0"/>
              <a:t>)</a:t>
            </a:r>
            <a:endParaRPr lang="en-US" sz="1400" dirty="0"/>
          </a:p>
          <a:p>
            <a:r>
              <a:rPr lang="en-US" sz="1400" b="1" dirty="0"/>
              <a:t>     </a:t>
            </a:r>
            <a:r>
              <a:rPr lang="en-US" sz="1400" b="1" dirty="0" err="1">
                <a:solidFill>
                  <a:srgbClr val="FF0000"/>
                </a:solidFill>
              </a:rPr>
              <a:t>popl</a:t>
            </a:r>
            <a:r>
              <a:rPr lang="en-US" sz="1400" b="1" dirty="0">
                <a:solidFill>
                  <a:srgbClr val="FF0000"/>
                </a:solidFill>
              </a:rPr>
              <a:t> 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 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 </a:t>
            </a:r>
            <a:r>
              <a:rPr lang="en-US" sz="1400" b="1" dirty="0" err="1">
                <a:solidFill>
                  <a:srgbClr val="FF0000"/>
                </a:solidFill>
              </a:rPr>
              <a:t>leal</a:t>
            </a:r>
            <a:r>
              <a:rPr lang="en-US" sz="1400" b="1" dirty="0">
                <a:solidFill>
                  <a:srgbClr val="FF0000"/>
                </a:solidFill>
              </a:rPr>
              <a:t> -4(%</a:t>
            </a:r>
            <a:r>
              <a:rPr lang="en-US" sz="1400" b="1" dirty="0" err="1">
                <a:solidFill>
                  <a:srgbClr val="FF0000"/>
                </a:solidFill>
              </a:rPr>
              <a:t>ebp</a:t>
            </a:r>
            <a:r>
              <a:rPr lang="en-US" sz="1400" b="1" dirty="0">
                <a:solidFill>
                  <a:srgbClr val="FF0000"/>
                </a:solidFill>
              </a:rPr>
              <a:t>), 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 incl (%</a:t>
            </a:r>
            <a:r>
              <a:rPr lang="en-US" sz="1400" b="1" dirty="0" err="1">
                <a:solidFill>
                  <a:srgbClr val="FF0000"/>
                </a:solidFill>
              </a:rPr>
              <a:t>eax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   </a:t>
            </a:r>
            <a:r>
              <a:rPr lang="en-US" sz="1400" b="1" dirty="0" err="1">
                <a:solidFill>
                  <a:srgbClr val="FF0000"/>
                </a:solidFill>
              </a:rPr>
              <a:t>jmp</a:t>
            </a:r>
            <a:r>
              <a:rPr lang="en-US" sz="1400" b="1" dirty="0">
                <a:solidFill>
                  <a:srgbClr val="FF0000"/>
                </a:solidFill>
              </a:rPr>
              <a:t>  L3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881" y="736681"/>
            <a:ext cx="3729759" cy="5592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</a:t>
            </a:r>
            <a:r>
              <a:rPr lang="en-US" sz="1800" b="1" dirty="0" err="1">
                <a:solidFill>
                  <a:srgbClr val="FF0000"/>
                </a:solidFill>
              </a:rPr>
              <a:t>foo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pushl</a:t>
            </a:r>
            <a:r>
              <a:rPr lang="en-US" sz="1800" b="1" dirty="0">
                <a:solidFill>
                  <a:srgbClr val="FF0000"/>
                </a:solidFill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movl</a:t>
            </a:r>
            <a:r>
              <a:rPr lang="en-US" sz="1800" b="1" dirty="0">
                <a:solidFill>
                  <a:srgbClr val="FF0000"/>
                </a:solidFill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</a:rPr>
              <a:t>esp</a:t>
            </a:r>
            <a:r>
              <a:rPr lang="en-US" sz="1800" b="1" dirty="0">
                <a:solidFill>
                  <a:srgbClr val="FF0000"/>
                </a:solidFill>
              </a:rPr>
              <a:t>, 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subl</a:t>
            </a:r>
            <a:r>
              <a:rPr lang="en-US" sz="1800" b="1" dirty="0">
                <a:solidFill>
                  <a:srgbClr val="FF0000"/>
                </a:solidFill>
              </a:rPr>
              <a:t>    $8, %</a:t>
            </a:r>
            <a:r>
              <a:rPr lang="en-US" sz="1800" b="1" dirty="0" err="1">
                <a:solidFill>
                  <a:srgbClr val="FF0000"/>
                </a:solidFill>
              </a:rPr>
              <a:t>esp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movl</a:t>
            </a:r>
            <a:r>
              <a:rPr lang="en-US" sz="1800" b="1" dirty="0">
                <a:solidFill>
                  <a:srgbClr val="FF0000"/>
                </a:solidFill>
              </a:rPr>
              <a:t>    $0, -4(%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movl</a:t>
            </a:r>
            <a:r>
              <a:rPr lang="en-US" sz="1800" b="1" dirty="0">
                <a:solidFill>
                  <a:srgbClr val="FF0000"/>
                </a:solidFill>
              </a:rPr>
              <a:t>    $0, -8(%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leal</a:t>
            </a:r>
            <a:r>
              <a:rPr lang="en-US" sz="1800" b="1" dirty="0">
                <a:solidFill>
                  <a:srgbClr val="FF0000"/>
                </a:solidFill>
              </a:rPr>
              <a:t>    -4(%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incl</a:t>
            </a:r>
            <a:r>
              <a:rPr lang="en-US" sz="1800" b="1" dirty="0">
                <a:solidFill>
                  <a:srgbClr val="FF0000"/>
                </a:solidFill>
              </a:rPr>
              <a:t>    (%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leal</a:t>
            </a:r>
            <a:r>
              <a:rPr lang="en-US" sz="1800" b="1" dirty="0">
                <a:solidFill>
                  <a:srgbClr val="FF0000"/>
                </a:solidFill>
              </a:rPr>
              <a:t>    -8(%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incl</a:t>
            </a:r>
            <a:r>
              <a:rPr lang="en-US" sz="1800" b="1" dirty="0">
                <a:solidFill>
                  <a:srgbClr val="FF0000"/>
                </a:solidFill>
              </a:rPr>
              <a:t>    (%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leave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 ret</a:t>
            </a:r>
          </a:p>
          <a:p>
            <a:r>
              <a:rPr lang="en-US" sz="1800" b="1" dirty="0"/>
              <a:t>_main: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L3: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     </a:t>
            </a:r>
            <a:r>
              <a:rPr lang="en-US" sz="1800" b="1" dirty="0" err="1">
                <a:solidFill>
                  <a:srgbClr val="FF0000"/>
                </a:solidFill>
              </a:rPr>
              <a:t>cmpl</a:t>
            </a:r>
            <a:r>
              <a:rPr lang="en-US" sz="1800" b="1" dirty="0">
                <a:solidFill>
                  <a:srgbClr val="FF0000"/>
                </a:solidFill>
              </a:rPr>
              <a:t> $999999999, -4(%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     </a:t>
            </a:r>
            <a:r>
              <a:rPr lang="en-US" sz="1800" b="1" dirty="0" err="1"/>
              <a:t>jg</a:t>
            </a:r>
            <a:r>
              <a:rPr lang="en-US" sz="1800" b="1" dirty="0"/>
              <a:t>   L2</a:t>
            </a:r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     call _</a:t>
            </a:r>
            <a:r>
              <a:rPr lang="en-US" sz="1800" b="1" dirty="0" err="1">
                <a:solidFill>
                  <a:srgbClr val="FF0000"/>
                </a:solidFill>
              </a:rPr>
              <a:t>foo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     </a:t>
            </a:r>
            <a:r>
              <a:rPr lang="en-US" sz="1800" b="1" dirty="0" err="1">
                <a:solidFill>
                  <a:srgbClr val="FF0000"/>
                </a:solidFill>
              </a:rPr>
              <a:t>leal</a:t>
            </a:r>
            <a:r>
              <a:rPr lang="en-US" sz="1800" b="1" dirty="0">
                <a:solidFill>
                  <a:srgbClr val="FF0000"/>
                </a:solidFill>
              </a:rPr>
              <a:t> -4(%</a:t>
            </a:r>
            <a:r>
              <a:rPr lang="en-US" sz="1800" b="1" dirty="0" err="1">
                <a:solidFill>
                  <a:srgbClr val="FF0000"/>
                </a:solidFill>
              </a:rPr>
              <a:t>ebp</a:t>
            </a:r>
            <a:r>
              <a:rPr lang="en-US" sz="1800" b="1" dirty="0">
                <a:solidFill>
                  <a:srgbClr val="FF0000"/>
                </a:solidFill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     </a:t>
            </a:r>
            <a:r>
              <a:rPr lang="en-US" sz="1800" b="1" dirty="0" err="1">
                <a:solidFill>
                  <a:srgbClr val="FF0000"/>
                </a:solidFill>
              </a:rPr>
              <a:t>incl</a:t>
            </a:r>
            <a:r>
              <a:rPr lang="en-US" sz="1800" b="1" dirty="0">
                <a:solidFill>
                  <a:srgbClr val="FF0000"/>
                </a:solidFill>
              </a:rPr>
              <a:t> (%</a:t>
            </a:r>
            <a:r>
              <a:rPr lang="en-US" sz="1800" b="1" dirty="0" err="1">
                <a:solidFill>
                  <a:srgbClr val="FF0000"/>
                </a:solidFill>
              </a:rPr>
              <a:t>eax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     </a:t>
            </a:r>
            <a:r>
              <a:rPr lang="en-US" sz="1800" b="1" dirty="0" err="1">
                <a:solidFill>
                  <a:srgbClr val="FF0000"/>
                </a:solidFill>
              </a:rPr>
              <a:t>jmp</a:t>
            </a:r>
            <a:r>
              <a:rPr lang="en-US" sz="1800" b="1" dirty="0">
                <a:solidFill>
                  <a:srgbClr val="FF0000"/>
                </a:solidFill>
              </a:rPr>
              <a:t>  L3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11979" y="2719449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Inline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33575"/>
            <a:ext cx="94964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634135"/>
          </a:xfrm>
        </p:spPr>
        <p:txBody>
          <a:bodyPr>
            <a:normAutofit/>
          </a:bodyPr>
          <a:lstStyle/>
          <a:p>
            <a:r>
              <a:rPr lang="en-US" dirty="0"/>
              <a:t>Function Inline Example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98543" y="466703"/>
            <a:ext cx="5201045" cy="5852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L3: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cmpl</a:t>
            </a:r>
            <a:r>
              <a:rPr lang="en-US" sz="1600" b="1" dirty="0">
                <a:solidFill>
                  <a:srgbClr val="FF0000"/>
                </a:solidFill>
              </a:rPr>
              <a:t> $999999999, -4(%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/>
              <a:t>     </a:t>
            </a:r>
            <a:r>
              <a:rPr lang="en-US" sz="1600" b="1" dirty="0" err="1"/>
              <a:t>jg</a:t>
            </a:r>
            <a:r>
              <a:rPr lang="en-US" sz="1600" b="1" dirty="0"/>
              <a:t>   L2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     # call     _</a:t>
            </a:r>
            <a:r>
              <a:rPr lang="en-US" sz="1600" b="1" dirty="0" err="1"/>
              <a:t>foo</a:t>
            </a:r>
            <a:endParaRPr lang="en-US" sz="1600" dirty="0"/>
          </a:p>
          <a:p>
            <a:r>
              <a:rPr lang="en-US" sz="1600" b="1" dirty="0"/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pushl</a:t>
            </a:r>
            <a:r>
              <a:rPr lang="en-US" sz="1600" b="1" dirty="0">
                <a:solidFill>
                  <a:srgbClr val="FF0000"/>
                </a:solidFill>
              </a:rPr>
              <a:t> 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leal</a:t>
            </a:r>
            <a:r>
              <a:rPr lang="en-US" sz="1600" b="1" dirty="0">
                <a:solidFill>
                  <a:srgbClr val="FF0000"/>
                </a:solidFill>
              </a:rPr>
              <a:t> -4(%</a:t>
            </a:r>
            <a:r>
              <a:rPr lang="en-US" sz="1600" b="1" dirty="0" err="1">
                <a:solidFill>
                  <a:srgbClr val="FF0000"/>
                </a:solidFill>
              </a:rPr>
              <a:t>esp</a:t>
            </a:r>
            <a:r>
              <a:rPr lang="en-US" sz="1600" b="1" dirty="0">
                <a:solidFill>
                  <a:srgbClr val="FF0000"/>
                </a:solidFill>
              </a:rPr>
              <a:t>), 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     # </a:t>
            </a:r>
            <a:r>
              <a:rPr lang="en-US" sz="1600" b="1" dirty="0" err="1"/>
              <a:t>movl</a:t>
            </a:r>
            <a:r>
              <a:rPr lang="en-US" sz="1600" b="1" dirty="0"/>
              <a:t>     %</a:t>
            </a:r>
            <a:r>
              <a:rPr lang="en-US" sz="1600" b="1" dirty="0" err="1"/>
              <a:t>esp</a:t>
            </a:r>
            <a:r>
              <a:rPr lang="en-US" sz="1600" b="1" dirty="0"/>
              <a:t>, %</a:t>
            </a:r>
            <a:r>
              <a:rPr lang="en-US" sz="1600" b="1" dirty="0" err="1"/>
              <a:t>ebp</a:t>
            </a:r>
            <a:endParaRPr lang="en-US" sz="1600" dirty="0"/>
          </a:p>
          <a:p>
            <a:r>
              <a:rPr lang="en-US" sz="1600" b="1" dirty="0"/>
              <a:t>     # </a:t>
            </a:r>
            <a:r>
              <a:rPr lang="en-US" sz="1600" b="1" dirty="0" err="1"/>
              <a:t>subl</a:t>
            </a:r>
            <a:r>
              <a:rPr lang="en-US" sz="1600" b="1" dirty="0"/>
              <a:t>     $8, %</a:t>
            </a:r>
            <a:r>
              <a:rPr lang="en-US" sz="1600" b="1" dirty="0" err="1"/>
              <a:t>esp</a:t>
            </a:r>
            <a:endParaRPr lang="en-US" sz="1600" dirty="0"/>
          </a:p>
          <a:p>
            <a:r>
              <a:rPr lang="en-US" sz="1600" b="1" dirty="0"/>
              <a:t>    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movl</a:t>
            </a:r>
            <a:r>
              <a:rPr lang="en-US" sz="1600" b="1" dirty="0">
                <a:solidFill>
                  <a:srgbClr val="FF0000"/>
                </a:solidFill>
              </a:rPr>
              <a:t> $0, -4(%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b="1" dirty="0"/>
              <a:t>   # (need to make sure that the body of _</a:t>
            </a:r>
            <a:r>
              <a:rPr lang="en-US" sz="1600" b="1" dirty="0" err="1"/>
              <a:t>foo</a:t>
            </a:r>
            <a:r>
              <a:rPr lang="en-US" sz="1600" b="1" dirty="0"/>
              <a:t> is not referencing %</a:t>
            </a:r>
            <a:r>
              <a:rPr lang="en-US" sz="1600" b="1" dirty="0" err="1"/>
              <a:t>esp</a:t>
            </a:r>
            <a:r>
              <a:rPr lang="en-US" sz="1600" b="1" dirty="0"/>
              <a:t> and there are no function calls from within _</a:t>
            </a:r>
            <a:r>
              <a:rPr lang="en-US" sz="1600" b="1" dirty="0" err="1"/>
              <a:t>foo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movl</a:t>
            </a:r>
            <a:r>
              <a:rPr lang="en-US" sz="1600" b="1" dirty="0">
                <a:solidFill>
                  <a:srgbClr val="FF0000"/>
                </a:solidFill>
              </a:rPr>
              <a:t> $0, -8(%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leal</a:t>
            </a:r>
            <a:r>
              <a:rPr lang="en-US" sz="1600" b="1" dirty="0">
                <a:solidFill>
                  <a:srgbClr val="FF0000"/>
                </a:solidFill>
              </a:rPr>
              <a:t> -4(%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), 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incl</a:t>
            </a:r>
            <a:r>
              <a:rPr lang="en-US" sz="1600" b="1" dirty="0">
                <a:solidFill>
                  <a:srgbClr val="FF0000"/>
                </a:solidFill>
              </a:rPr>
              <a:t> (%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leal</a:t>
            </a:r>
            <a:r>
              <a:rPr lang="en-US" sz="1600" b="1" dirty="0">
                <a:solidFill>
                  <a:srgbClr val="FF0000"/>
                </a:solidFill>
              </a:rPr>
              <a:t> -8(%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), 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incl</a:t>
            </a:r>
            <a:r>
              <a:rPr lang="en-US" sz="1600" b="1" dirty="0">
                <a:solidFill>
                  <a:srgbClr val="FF0000"/>
                </a:solidFill>
              </a:rPr>
              <a:t> (%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/>
              <a:t>     # leave</a:t>
            </a:r>
            <a:endParaRPr lang="en-US" sz="1600" dirty="0"/>
          </a:p>
          <a:p>
            <a:r>
              <a:rPr lang="en-US" sz="1600" b="1" dirty="0"/>
              <a:t>     # ret</a:t>
            </a:r>
            <a:endParaRPr lang="en-US" sz="1600" dirty="0"/>
          </a:p>
          <a:p>
            <a:r>
              <a:rPr lang="en-US" sz="1600" b="1" dirty="0"/>
              <a:t>   </a:t>
            </a:r>
            <a:r>
              <a:rPr lang="en-US" sz="1600" b="1" dirty="0">
                <a:solidFill>
                  <a:srgbClr val="FF0000"/>
                </a:solidFill>
              </a:rPr>
              <a:t>  </a:t>
            </a:r>
            <a:r>
              <a:rPr lang="en-US" sz="1600" b="1" dirty="0" err="1">
                <a:solidFill>
                  <a:srgbClr val="FF0000"/>
                </a:solidFill>
              </a:rPr>
              <a:t>popl</a:t>
            </a:r>
            <a:r>
              <a:rPr lang="en-US" sz="1600" b="1" dirty="0">
                <a:solidFill>
                  <a:srgbClr val="FF0000"/>
                </a:solidFill>
              </a:rPr>
              <a:t> 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 </a:t>
            </a:r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leal</a:t>
            </a:r>
            <a:r>
              <a:rPr lang="en-US" sz="1600" b="1" dirty="0">
                <a:solidFill>
                  <a:srgbClr val="FF0000"/>
                </a:solidFill>
              </a:rPr>
              <a:t> -4(%</a:t>
            </a:r>
            <a:r>
              <a:rPr lang="en-US" sz="1600" b="1" dirty="0" err="1">
                <a:solidFill>
                  <a:srgbClr val="FF0000"/>
                </a:solidFill>
              </a:rPr>
              <a:t>ebp</a:t>
            </a:r>
            <a:r>
              <a:rPr lang="en-US" sz="1600" b="1" dirty="0">
                <a:solidFill>
                  <a:srgbClr val="FF0000"/>
                </a:solidFill>
              </a:rPr>
              <a:t>), 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incl</a:t>
            </a:r>
            <a:r>
              <a:rPr lang="en-US" sz="1600" b="1" dirty="0">
                <a:solidFill>
                  <a:srgbClr val="FF0000"/>
                </a:solidFill>
              </a:rPr>
              <a:t> (%</a:t>
            </a:r>
            <a:r>
              <a:rPr lang="en-US" sz="1600" b="1" dirty="0" err="1">
                <a:solidFill>
                  <a:srgbClr val="FF0000"/>
                </a:solidFill>
              </a:rPr>
              <a:t>eax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     </a:t>
            </a:r>
            <a:r>
              <a:rPr lang="en-US" sz="1600" b="1" dirty="0" err="1">
                <a:solidFill>
                  <a:srgbClr val="FF0000"/>
                </a:solidFill>
              </a:rPr>
              <a:t>jmp</a:t>
            </a:r>
            <a:r>
              <a:rPr lang="en-US" sz="1600" b="1" dirty="0">
                <a:solidFill>
                  <a:srgbClr val="FF0000"/>
                </a:solidFill>
              </a:rPr>
              <a:t>  L3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421" y="1033152"/>
            <a:ext cx="229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11727" y="783771"/>
            <a:ext cx="3123211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If we can verify that the function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__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foo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does not reference the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%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esp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register after saving it in the prolog and that there are no internal function calls from within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__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foo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then we can further improve performance.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following transformation improved performance by 32%  by removing the need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modify the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%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esp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 use the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“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leal</a:t>
            </a: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-4(%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esp</a:t>
            </a: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 %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ebp</a:t>
            </a: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“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Inline cont’d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9775"/>
            <a:ext cx="9496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Code Reordering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8475" y="807935"/>
            <a:ext cx="4297363" cy="4508500"/>
          </a:xfrm>
        </p:spPr>
        <p:txBody>
          <a:bodyPr>
            <a:normAutofit fontScale="92500"/>
          </a:bodyPr>
          <a:lstStyle/>
          <a:p>
            <a:pPr>
              <a:buFont typeface="Wingdings 2" pitchFamily="18" charset="2"/>
              <a:buNone/>
            </a:pPr>
            <a:r>
              <a:rPr lang="en-US" sz="2400" b="1" dirty="0"/>
              <a:t>Original code: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  </a:t>
            </a:r>
            <a:r>
              <a:rPr lang="en-US" sz="2400" b="1" dirty="0" err="1">
                <a:solidFill>
                  <a:srgbClr val="B41D04"/>
                </a:solidFill>
              </a:rPr>
              <a:t>jl</a:t>
            </a:r>
            <a:r>
              <a:rPr lang="en-US" sz="2400" b="1" dirty="0">
                <a:solidFill>
                  <a:srgbClr val="B41D04"/>
                </a:solidFill>
              </a:rPr>
              <a:t>     L1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L1: CONTINUE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....</a:t>
            </a:r>
          </a:p>
          <a:p>
            <a:pPr>
              <a:buFont typeface="Wingdings 2" pitchFamily="18" charset="2"/>
              <a:buNone/>
            </a:pPr>
            <a:endParaRPr lang="en-US" sz="2400" b="1" dirty="0">
              <a:solidFill>
                <a:srgbClr val="051AB3"/>
              </a:solidFill>
            </a:endParaRP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45050" y="843808"/>
            <a:ext cx="4298950" cy="4460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400" b="1" dirty="0"/>
              <a:t>Reordered code: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  </a:t>
            </a:r>
            <a:r>
              <a:rPr lang="en-US" sz="2400" b="1" dirty="0" err="1">
                <a:solidFill>
                  <a:srgbClr val="B41D04"/>
                </a:solidFill>
              </a:rPr>
              <a:t>jge</a:t>
            </a:r>
            <a:r>
              <a:rPr lang="en-US" sz="2400" b="1" dirty="0">
                <a:solidFill>
                  <a:srgbClr val="B41D04"/>
                </a:solidFill>
              </a:rPr>
              <a:t>    L2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L1: CONTINUE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 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L2: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 </a:t>
            </a:r>
            <a:r>
              <a:rPr lang="en-US" sz="2400" b="1" dirty="0" err="1">
                <a:solidFill>
                  <a:schemeClr val="hlink"/>
                </a:solidFill>
              </a:rPr>
              <a:t>jmp</a:t>
            </a:r>
            <a:r>
              <a:rPr lang="en-US" sz="2400" b="1" dirty="0">
                <a:solidFill>
                  <a:schemeClr val="hlink"/>
                </a:solidFill>
              </a:rPr>
              <a:t>     L1</a:t>
            </a:r>
          </a:p>
        </p:txBody>
      </p:sp>
      <p:sp>
        <p:nvSpPr>
          <p:cNvPr id="1124358" name="Rectangle 6"/>
          <p:cNvSpPr>
            <a:spLocks noChangeArrowheads="1"/>
          </p:cNvSpPr>
          <p:nvPr/>
        </p:nvSpPr>
        <p:spPr bwMode="auto">
          <a:xfrm>
            <a:off x="123825" y="5122863"/>
            <a:ext cx="7686675" cy="11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 algn="l">
              <a:lnSpc>
                <a:spcPct val="100000"/>
              </a:lnSpc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Improving:</a:t>
            </a:r>
          </a:p>
          <a:p>
            <a:pPr marL="400050" indent="-400050" algn="l">
              <a:lnSpc>
                <a:spcPct val="100000"/>
              </a:lnSpc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1. Cache ratio - ("Hot" code grouped together)</a:t>
            </a:r>
          </a:p>
          <a:p>
            <a:pPr marL="400050" indent="-400050" algn="l">
              <a:lnSpc>
                <a:spcPct val="100000"/>
              </a:lnSpc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2. Branch Penalty - (the "BT L2" is rarely taken)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491345" y="2778826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sz="2400" dirty="0"/>
              <a:t>Function Inline 2</a:t>
            </a:r>
            <a:r>
              <a:rPr lang="en-US" sz="2400" baseline="30000" dirty="0"/>
              <a:t>nd</a:t>
            </a:r>
            <a:r>
              <a:rPr lang="en-US" sz="2400" dirty="0"/>
              <a:t> Example – Original code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640" y="671691"/>
            <a:ext cx="358634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endParaRPr lang="en-US" sz="1600" b="1" dirty="0"/>
          </a:p>
          <a:p>
            <a:r>
              <a:rPr lang="en-US" sz="1600" b="1" dirty="0"/>
              <a:t>#define MAX_ITERATIONS 1000000000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</a:rPr>
              <a:t>foo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x=0, y=0;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x++;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y++;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}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bar 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i,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j)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x=0, y=0;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x++;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y++;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return </a:t>
            </a:r>
            <a:r>
              <a:rPr lang="en-US" sz="1600" b="1" dirty="0" err="1">
                <a:solidFill>
                  <a:srgbClr val="FF0000"/>
                </a:solidFill>
              </a:rPr>
              <a:t>i+j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}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653149" y="681587"/>
            <a:ext cx="3958588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void main()</a:t>
            </a:r>
          </a:p>
          <a:p>
            <a:r>
              <a:rPr lang="en-US" sz="1600" b="1" dirty="0"/>
              <a:t>{</a:t>
            </a:r>
          </a:p>
          <a:p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i,j,x</a:t>
            </a:r>
            <a:r>
              <a:rPr lang="en-US" sz="1600" b="1" dirty="0"/>
              <a:t> =0 ,y=0,z=0;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  for (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=0;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&lt; MAX_ITERATIONS;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++) {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</a:rPr>
              <a:t>foo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y += bar(</a:t>
            </a:r>
            <a:r>
              <a:rPr lang="en-US" sz="1600" b="1" dirty="0" err="1">
                <a:solidFill>
                  <a:srgbClr val="FF0000"/>
                </a:solidFill>
              </a:rPr>
              <a:t>i,x</a:t>
            </a:r>
            <a:r>
              <a:rPr lang="en-US" sz="1600" b="1" dirty="0">
                <a:solidFill>
                  <a:srgbClr val="FF0000"/>
                </a:solidFill>
              </a:rPr>
              <a:t>);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}</a:t>
            </a:r>
          </a:p>
          <a:p>
            <a:endParaRPr lang="en-US" sz="1600" b="1" dirty="0"/>
          </a:p>
          <a:p>
            <a:r>
              <a:rPr lang="en-US" sz="1600" b="1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51271" y="487025"/>
            <a:ext cx="2448293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_main: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L4: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cmpl</a:t>
            </a:r>
            <a:r>
              <a:rPr lang="en-US" sz="1200" dirty="0">
                <a:solidFill>
                  <a:srgbClr val="FF0000"/>
                </a:solidFill>
              </a:rPr>
              <a:t>    $999999999,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/>
              <a:t>jg</a:t>
            </a:r>
            <a:r>
              <a:rPr lang="en-US" sz="1200" dirty="0"/>
              <a:t>      L3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call    _</a:t>
            </a:r>
            <a:r>
              <a:rPr lang="en-US" sz="1200" dirty="0" err="1">
                <a:solidFill>
                  <a:srgbClr val="FF0000"/>
                </a:solidFill>
              </a:rPr>
              <a:t>foo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-12(%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4(%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# call  _bar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subl</a:t>
            </a:r>
            <a:r>
              <a:rPr lang="en-US" sz="1200" dirty="0">
                <a:solidFill>
                  <a:srgbClr val="FF0000"/>
                </a:solidFill>
              </a:rPr>
              <a:t> $4,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CallBar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pushl</a:t>
            </a:r>
            <a:r>
              <a:rPr lang="en-US" sz="1200" dirty="0">
                <a:solidFill>
                  <a:srgbClr val="FF0000"/>
                </a:solidFill>
              </a:rPr>
              <a:t>  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subl</a:t>
            </a:r>
            <a:r>
              <a:rPr lang="en-US" sz="1200" dirty="0">
                <a:solidFill>
                  <a:srgbClr val="FF0000"/>
                </a:solidFill>
              </a:rPr>
              <a:t>    $8,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12(%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addl</a:t>
            </a:r>
            <a:r>
              <a:rPr lang="en-US" sz="1200" dirty="0">
                <a:solidFill>
                  <a:srgbClr val="FF0000"/>
                </a:solidFill>
              </a:rPr>
              <a:t>    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        #leave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popl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        # ret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addl</a:t>
            </a:r>
            <a:r>
              <a:rPr lang="en-US" sz="1200" dirty="0">
                <a:solidFill>
                  <a:srgbClr val="FF0000"/>
                </a:solidFill>
              </a:rPr>
              <a:t> $4,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sz="2400" dirty="0"/>
              <a:t>Functions Inline 2</a:t>
            </a:r>
            <a:r>
              <a:rPr lang="en-US" sz="2400" baseline="30000" dirty="0"/>
              <a:t>nd</a:t>
            </a:r>
            <a:r>
              <a:rPr lang="en-US" sz="2400" dirty="0"/>
              <a:t> Example – Original code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561" y="517311"/>
            <a:ext cx="2147458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_</a:t>
            </a:r>
            <a:r>
              <a:rPr lang="en-US" sz="1200" dirty="0" err="1">
                <a:solidFill>
                  <a:srgbClr val="FF0000"/>
                </a:solidFill>
              </a:rPr>
              <a:t>foo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pushl</a:t>
            </a:r>
            <a:r>
              <a:rPr lang="en-US" sz="1200" dirty="0">
                <a:solidFill>
                  <a:srgbClr val="FF0000"/>
                </a:solidFill>
              </a:rPr>
              <a:t>  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subl</a:t>
            </a:r>
            <a:r>
              <a:rPr lang="en-US" sz="1200" dirty="0">
                <a:solidFill>
                  <a:srgbClr val="FF0000"/>
                </a:solidFill>
              </a:rPr>
              <a:t>    $8,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leave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ret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_bar: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pushl</a:t>
            </a:r>
            <a:r>
              <a:rPr lang="en-US" sz="1200" dirty="0">
                <a:solidFill>
                  <a:srgbClr val="FF0000"/>
                </a:solidFill>
              </a:rPr>
              <a:t>  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subl</a:t>
            </a:r>
            <a:r>
              <a:rPr lang="en-US" sz="1200" dirty="0">
                <a:solidFill>
                  <a:srgbClr val="FF0000"/>
                </a:solidFill>
              </a:rPr>
              <a:t>    $8, 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$0,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12(%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addl</a:t>
            </a:r>
            <a:r>
              <a:rPr lang="en-US" sz="1200" dirty="0">
                <a:solidFill>
                  <a:srgbClr val="FF0000"/>
                </a:solidFill>
              </a:rPr>
              <a:t>    8(%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leave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ret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85113" y="2351314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15332"/>
            <a:ext cx="2220682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_main: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>
                <a:solidFill>
                  <a:srgbClr val="FF0000"/>
                </a:solidFill>
              </a:rPr>
              <a:t>L4: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cmpl</a:t>
            </a:r>
            <a:r>
              <a:rPr lang="en-US" sz="1200" dirty="0">
                <a:solidFill>
                  <a:srgbClr val="FF0000"/>
                </a:solidFill>
              </a:rPr>
              <a:t>    $999999999,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/>
              <a:t>jg</a:t>
            </a:r>
            <a:r>
              <a:rPr lang="en-US" sz="1200" dirty="0"/>
              <a:t>      L3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call    _</a:t>
            </a:r>
            <a:r>
              <a:rPr lang="en-US" sz="1200" dirty="0" err="1">
                <a:solidFill>
                  <a:srgbClr val="FF0000"/>
                </a:solidFill>
              </a:rPr>
              <a:t>foo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-12(%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4(%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call    _bar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edx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-16(%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addl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edx</a:t>
            </a:r>
            <a:r>
              <a:rPr lang="en-US" sz="1200" dirty="0">
                <a:solidFill>
                  <a:srgbClr val="FF0000"/>
                </a:solidFill>
              </a:rPr>
              <a:t>,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-16(%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4(%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$LC0, 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jmp</a:t>
            </a:r>
            <a:r>
              <a:rPr lang="en-US" sz="1200" dirty="0">
                <a:solidFill>
                  <a:srgbClr val="FF0000"/>
                </a:solidFill>
              </a:rPr>
              <a:t>     L4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0816" y="487624"/>
            <a:ext cx="2137559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RetBar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%</a:t>
            </a:r>
            <a:r>
              <a:rPr lang="en-US" sz="1200" dirty="0" err="1">
                <a:solidFill>
                  <a:srgbClr val="FF0000"/>
                </a:solidFill>
              </a:rPr>
              <a:t>edx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-16(%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addl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edx</a:t>
            </a:r>
            <a:r>
              <a:rPr lang="en-US" sz="1200" dirty="0">
                <a:solidFill>
                  <a:srgbClr val="FF0000"/>
                </a:solidFill>
              </a:rPr>
              <a:t>,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-16(%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, 4(%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movl</a:t>
            </a:r>
            <a:r>
              <a:rPr lang="en-US" sz="1200" dirty="0">
                <a:solidFill>
                  <a:srgbClr val="FF0000"/>
                </a:solidFill>
              </a:rPr>
              <a:t>    $LC0, (%</a:t>
            </a:r>
            <a:r>
              <a:rPr lang="en-US" sz="1200" dirty="0" err="1">
                <a:solidFill>
                  <a:srgbClr val="FF0000"/>
                </a:solidFill>
              </a:rPr>
              <a:t>esp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leal</a:t>
            </a:r>
            <a:r>
              <a:rPr lang="en-US" sz="1200" dirty="0">
                <a:solidFill>
                  <a:srgbClr val="FF0000"/>
                </a:solidFill>
              </a:rPr>
              <a:t>    -4(%</a:t>
            </a:r>
            <a:r>
              <a:rPr lang="en-US" sz="1200" dirty="0" err="1">
                <a:solidFill>
                  <a:srgbClr val="FF0000"/>
                </a:solidFill>
              </a:rPr>
              <a:t>ebp</a:t>
            </a:r>
            <a:r>
              <a:rPr lang="en-US" sz="1200" dirty="0">
                <a:solidFill>
                  <a:srgbClr val="FF0000"/>
                </a:solidFill>
              </a:rPr>
              <a:t>), 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incl</a:t>
            </a:r>
            <a:r>
              <a:rPr lang="en-US" sz="1200" dirty="0">
                <a:solidFill>
                  <a:srgbClr val="FF0000"/>
                </a:solidFill>
              </a:rPr>
              <a:t>    (%</a:t>
            </a:r>
            <a:r>
              <a:rPr lang="en-US" sz="1200" dirty="0" err="1">
                <a:solidFill>
                  <a:srgbClr val="FF0000"/>
                </a:solidFill>
              </a:rPr>
              <a:t>eax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jmp</a:t>
            </a:r>
            <a:r>
              <a:rPr lang="en-US" sz="1200" dirty="0">
                <a:solidFill>
                  <a:srgbClr val="FF0000"/>
                </a:solidFill>
              </a:rPr>
              <a:t>     L4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Inline 2</a:t>
            </a:r>
            <a:r>
              <a:rPr lang="en-US" baseline="30000" dirty="0"/>
              <a:t>nd</a:t>
            </a:r>
            <a:r>
              <a:rPr lang="en-US" dirty="0"/>
              <a:t>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9775"/>
            <a:ext cx="9496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3988" y="6421438"/>
            <a:ext cx="628650" cy="320675"/>
          </a:xfrm>
          <a:prstGeom prst="rect">
            <a:avLst/>
          </a:prstGeom>
        </p:spPr>
        <p:txBody>
          <a:bodyPr/>
          <a:lstStyle/>
          <a:p>
            <a:fld id="{24F0DD1F-6108-4E13-983F-6BB43BF38ED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58749"/>
            <a:ext cx="8401784" cy="1369799"/>
          </a:xfrm>
        </p:spPr>
        <p:txBody>
          <a:bodyPr/>
          <a:lstStyle/>
          <a:p>
            <a:r>
              <a:rPr lang="en-US" dirty="0"/>
              <a:t>Function Inline Example  - constrains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61" y="1282890"/>
            <a:ext cx="8447490" cy="4759135"/>
          </a:xfrm>
        </p:spPr>
        <p:txBody>
          <a:bodyPr/>
          <a:lstStyle/>
          <a:p>
            <a:pPr lvl="0"/>
            <a:r>
              <a:rPr lang="en-US" b="1" dirty="0"/>
              <a:t>problematic function candidates for Inlining:</a:t>
            </a:r>
          </a:p>
          <a:p>
            <a:pPr lvl="1"/>
            <a:r>
              <a:rPr lang="en-US" dirty="0"/>
              <a:t>Function Call is not to the beginning of a valid function</a:t>
            </a:r>
          </a:p>
          <a:p>
            <a:pPr lvl="1"/>
            <a:r>
              <a:rPr lang="en-US" dirty="0" err="1"/>
              <a:t>Inlined</a:t>
            </a:r>
            <a:r>
              <a:rPr lang="en-US" dirty="0"/>
              <a:t> function does not end with a ret </a:t>
            </a:r>
            <a:r>
              <a:rPr lang="en-US" dirty="0" err="1"/>
              <a:t>instr</a:t>
            </a:r>
            <a:endParaRPr lang="en-US" dirty="0"/>
          </a:p>
          <a:p>
            <a:pPr lvl="1"/>
            <a:r>
              <a:rPr lang="en-US" dirty="0" err="1"/>
              <a:t>Inlined</a:t>
            </a:r>
            <a:r>
              <a:rPr lang="en-US" dirty="0"/>
              <a:t> function has more than one ret </a:t>
            </a:r>
            <a:r>
              <a:rPr lang="en-US" dirty="0" err="1"/>
              <a:t>instrs</a:t>
            </a:r>
            <a:endParaRPr lang="en-US" dirty="0"/>
          </a:p>
          <a:p>
            <a:pPr lvl="1"/>
            <a:r>
              <a:rPr lang="en-US" dirty="0" err="1"/>
              <a:t>Inlined</a:t>
            </a:r>
            <a:r>
              <a:rPr lang="en-US" dirty="0"/>
              <a:t> function uses indirect calls/jumps</a:t>
            </a:r>
          </a:p>
          <a:p>
            <a:pPr lvl="1"/>
            <a:r>
              <a:rPr lang="en-US" dirty="0" err="1"/>
              <a:t>Inlined</a:t>
            </a:r>
            <a:r>
              <a:rPr lang="en-US" dirty="0"/>
              <a:t> function contains direct jumps outside the scope of the function</a:t>
            </a:r>
          </a:p>
          <a:p>
            <a:pPr lvl="1"/>
            <a:r>
              <a:rPr lang="en-US" dirty="0" err="1"/>
              <a:t>Inlined</a:t>
            </a:r>
            <a:r>
              <a:rPr lang="en-US" dirty="0"/>
              <a:t> function uses negative displacement from RSP or positive displacement from RBP.</a:t>
            </a:r>
          </a:p>
          <a:p>
            <a:pPr lvl="1"/>
            <a:r>
              <a:rPr lang="en-US" dirty="0"/>
              <a:t>Stack pointer in the </a:t>
            </a:r>
            <a:r>
              <a:rPr lang="en-US" dirty="0" err="1"/>
              <a:t>inlined</a:t>
            </a:r>
            <a:r>
              <a:rPr lang="en-US" dirty="0"/>
              <a:t> function is not balanced</a:t>
            </a:r>
          </a:p>
          <a:p>
            <a:pPr lvl="1"/>
            <a:r>
              <a:rPr lang="en-US" dirty="0"/>
              <a:t>More..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Specialization Example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640" y="671691"/>
            <a:ext cx="38476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foo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choice)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{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  switch (choice)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  {</a:t>
            </a:r>
            <a:endParaRPr lang="en-US" sz="1400" dirty="0"/>
          </a:p>
          <a:p>
            <a:r>
              <a:rPr lang="en-US" sz="1400" dirty="0"/>
              <a:t>      case 0:</a:t>
            </a:r>
          </a:p>
          <a:p>
            <a:r>
              <a:rPr lang="en-US" sz="1400" dirty="0"/>
              <a:t>        return 0;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     case 1:</a:t>
            </a:r>
          </a:p>
          <a:p>
            <a:r>
              <a:rPr lang="en-US" sz="1400" dirty="0"/>
              <a:t>      return 1;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case 2: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    return 2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i,j</a:t>
            </a:r>
            <a:r>
              <a:rPr lang="en-US" sz="1400" dirty="0"/>
              <a:t> = 2,x =0 ,y=0,z=0;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for (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=0;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MAX_ITERATIONS;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 err="1">
                <a:solidFill>
                  <a:srgbClr val="FF0000"/>
                </a:solidFill>
              </a:rPr>
              <a:t>foo</a:t>
            </a:r>
            <a:r>
              <a:rPr lang="en-US" sz="1400" dirty="0">
                <a:solidFill>
                  <a:srgbClr val="FF0000"/>
                </a:solidFill>
              </a:rPr>
              <a:t>(j);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}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("x=%d y=%d z=%d\n", </a:t>
            </a:r>
            <a:r>
              <a:rPr lang="en-US" sz="1400" dirty="0" err="1"/>
              <a:t>x,y,z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8894" y="562834"/>
            <a:ext cx="389510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int</a:t>
            </a:r>
            <a:r>
              <a:rPr lang="en-US" sz="1100" dirty="0">
                <a:solidFill>
                  <a:srgbClr val="FF0000"/>
                </a:solidFill>
              </a:rPr>
              <a:t> foo_2()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{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  return 2;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}</a:t>
            </a:r>
            <a:endParaRPr lang="en-US" sz="1100" dirty="0"/>
          </a:p>
          <a:p>
            <a:r>
              <a:rPr lang="en-US" sz="1100" dirty="0"/>
              <a:t> </a:t>
            </a:r>
          </a:p>
          <a:p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foo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choice)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switch (choice)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case 0:</a:t>
            </a:r>
          </a:p>
          <a:p>
            <a:r>
              <a:rPr lang="en-US" sz="1100" dirty="0"/>
              <a:t>        return 0;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     case 1:</a:t>
            </a:r>
          </a:p>
          <a:p>
            <a:r>
              <a:rPr lang="en-US" sz="1100" dirty="0"/>
              <a:t>      return 1;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     case 2:</a:t>
            </a:r>
          </a:p>
          <a:p>
            <a:r>
              <a:rPr lang="en-US" sz="1100" dirty="0"/>
              <a:t>      return 2;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void main()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i,j</a:t>
            </a:r>
            <a:r>
              <a:rPr lang="en-US" sz="1100" dirty="0"/>
              <a:t> = 2,x =0 ,y=0,z=0;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for (</a:t>
            </a:r>
            <a:r>
              <a:rPr lang="en-US" sz="1100" dirty="0" err="1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0000"/>
                </a:solidFill>
              </a:rPr>
              <a:t>=0; </a:t>
            </a:r>
            <a:r>
              <a:rPr lang="en-US" sz="1100" dirty="0" err="1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0000"/>
                </a:solidFill>
              </a:rPr>
              <a:t> &lt; MAX_ITERATIONS; </a:t>
            </a:r>
            <a:r>
              <a:rPr lang="en-US" sz="1100" dirty="0" err="1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0000"/>
                </a:solidFill>
              </a:rPr>
              <a:t>++) {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    if (j == 2)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       foo_2();</a:t>
            </a:r>
            <a:endParaRPr lang="en-US" sz="1100" dirty="0"/>
          </a:p>
          <a:p>
            <a:r>
              <a:rPr lang="en-US" sz="1100" dirty="0"/>
              <a:t>    else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foo</a:t>
            </a:r>
            <a:r>
              <a:rPr lang="en-US" sz="1100" dirty="0"/>
              <a:t>(j);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printf</a:t>
            </a:r>
            <a:r>
              <a:rPr lang="en-US" sz="1100" dirty="0"/>
              <a:t>("x=%d y=%d z=%d\n", </a:t>
            </a:r>
            <a:r>
              <a:rPr lang="en-US" sz="1100" dirty="0" err="1"/>
              <a:t>x,y,z</a:t>
            </a:r>
            <a:r>
              <a:rPr lang="en-US" sz="1100" dirty="0"/>
              <a:t>);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420093" y="2624445"/>
            <a:ext cx="1258785" cy="463138"/>
          </a:xfrm>
          <a:prstGeom prst="rightArrow">
            <a:avLst>
              <a:gd name="adj1" fmla="val 50000"/>
              <a:gd name="adj2" fmla="val 147436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Function Specialization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33575"/>
            <a:ext cx="897774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05CE-9B2C-4713-8B9C-BB4DDFB0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7" y="176819"/>
            <a:ext cx="8229600" cy="380134"/>
          </a:xfrm>
        </p:spPr>
        <p:txBody>
          <a:bodyPr/>
          <a:lstStyle/>
          <a:p>
            <a:r>
              <a:rPr lang="en-US" dirty="0"/>
              <a:t>Example of loop unroll with code reorder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05D0-53A0-4509-8699-975C48AC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3325" y="748145"/>
            <a:ext cx="2489373" cy="5087505"/>
          </a:xfrm>
        </p:spPr>
        <p:txBody>
          <a:bodyPr>
            <a:normAutofit fontScale="400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b="1" u="sng" dirty="0"/>
              <a:t>Unrolled x2 code:</a:t>
            </a:r>
          </a:p>
          <a:p>
            <a:pPr>
              <a:buFont typeface="Wingdings 2" pitchFamily="18" charset="2"/>
              <a:buNone/>
            </a:pPr>
            <a:r>
              <a:rPr lang="en-US" b="1" dirty="0" err="1">
                <a:solidFill>
                  <a:srgbClr val="C00000"/>
                </a:solidFill>
              </a:rPr>
              <a:t>Loop_label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  </a:t>
            </a:r>
            <a:r>
              <a:rPr lang="en-US" b="1" dirty="0">
                <a:solidFill>
                  <a:srgbClr val="C00000"/>
                </a:solidFill>
              </a:rPr>
              <a:t>….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  </a:t>
            </a:r>
            <a:r>
              <a:rPr lang="en-US" b="1" dirty="0" err="1">
                <a:solidFill>
                  <a:srgbClr val="B41D04"/>
                </a:solidFill>
              </a:rPr>
              <a:t>jl</a:t>
            </a:r>
            <a:r>
              <a:rPr lang="en-US" b="1" dirty="0">
                <a:solidFill>
                  <a:srgbClr val="B41D04"/>
                </a:solidFill>
              </a:rPr>
              <a:t>     L1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      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L1: CONTINUE PART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 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inc</a:t>
            </a:r>
            <a:r>
              <a:rPr lang="en-US" b="1" dirty="0">
                <a:solidFill>
                  <a:srgbClr val="B41D04"/>
                </a:solidFill>
              </a:rPr>
              <a:t> r11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cmp</a:t>
            </a:r>
            <a:r>
              <a:rPr lang="en-US" b="1" dirty="0">
                <a:solidFill>
                  <a:srgbClr val="B41D04"/>
                </a:solidFill>
              </a:rPr>
              <a:t> r11, 0x9999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jg</a:t>
            </a:r>
            <a:r>
              <a:rPr lang="en-US" b="1" dirty="0">
                <a:solidFill>
                  <a:srgbClr val="B41D04"/>
                </a:solidFill>
              </a:rPr>
              <a:t> </a:t>
            </a:r>
            <a:r>
              <a:rPr lang="en-US" b="1" dirty="0" err="1">
                <a:solidFill>
                  <a:srgbClr val="B41D04"/>
                </a:solidFill>
              </a:rPr>
              <a:t>outside_loop_label</a:t>
            </a:r>
            <a:r>
              <a:rPr lang="en-US" b="1" dirty="0">
                <a:solidFill>
                  <a:srgbClr val="B41D04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jle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jg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C00000"/>
                </a:solidFill>
              </a:rPr>
              <a:t>….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  </a:t>
            </a:r>
            <a:r>
              <a:rPr lang="en-US" b="1" dirty="0" err="1">
                <a:solidFill>
                  <a:srgbClr val="B41D04"/>
                </a:solidFill>
              </a:rPr>
              <a:t>jl</a:t>
            </a:r>
            <a:r>
              <a:rPr lang="en-US" b="1" dirty="0">
                <a:solidFill>
                  <a:srgbClr val="B41D04"/>
                </a:solidFill>
              </a:rPr>
              <a:t>     L1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      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L1: CONTINUE PART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 ....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inc</a:t>
            </a:r>
            <a:r>
              <a:rPr lang="en-US" b="1" dirty="0">
                <a:solidFill>
                  <a:srgbClr val="B41D04"/>
                </a:solidFill>
              </a:rPr>
              <a:t> r11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cmp</a:t>
            </a:r>
            <a:r>
              <a:rPr lang="en-US" b="1" dirty="0">
                <a:solidFill>
                  <a:srgbClr val="B41D04"/>
                </a:solidFill>
              </a:rPr>
              <a:t> r11, 0x9999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rgbClr val="B41D04"/>
                </a:solidFill>
              </a:rPr>
              <a:t>    </a:t>
            </a:r>
            <a:r>
              <a:rPr lang="en-US" b="1" dirty="0" err="1">
                <a:solidFill>
                  <a:srgbClr val="B41D04"/>
                </a:solidFill>
              </a:rPr>
              <a:t>jle</a:t>
            </a:r>
            <a:r>
              <a:rPr lang="en-US" b="1" dirty="0">
                <a:solidFill>
                  <a:srgbClr val="B41D04"/>
                </a:solidFill>
              </a:rPr>
              <a:t> </a:t>
            </a:r>
            <a:r>
              <a:rPr lang="en-US" b="1" dirty="0" err="1">
                <a:solidFill>
                  <a:srgbClr val="B41D04"/>
                </a:solidFill>
              </a:rPr>
              <a:t>loop_label</a:t>
            </a:r>
            <a:endParaRPr lang="en-US" b="1" dirty="0">
              <a:solidFill>
                <a:srgbClr val="B41D04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dirty="0" err="1">
                <a:solidFill>
                  <a:srgbClr val="B41D04"/>
                </a:solidFill>
              </a:rPr>
              <a:t>outside_loop_label</a:t>
            </a:r>
            <a:r>
              <a:rPr lang="en-US" b="1" dirty="0">
                <a:solidFill>
                  <a:srgbClr val="B41D04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endParaRPr lang="en-US" b="1" dirty="0">
              <a:solidFill>
                <a:srgbClr val="051AB3"/>
              </a:solidFill>
            </a:endParaRPr>
          </a:p>
          <a:p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>
              <a:solidFill>
                <a:srgbClr val="051AB3"/>
              </a:solidFill>
            </a:endParaRP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0B8BD8-526C-4208-B160-156926F5EBB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40576" y="748146"/>
            <a:ext cx="2032750" cy="5168468"/>
          </a:xfrm>
        </p:spPr>
        <p:txBody>
          <a:bodyPr>
            <a:normAutofit fontScale="400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400" b="1" u="sng" dirty="0"/>
              <a:t>Original code: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Loop_label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</a:t>
            </a:r>
            <a:r>
              <a:rPr lang="en-US" sz="2400" b="1" dirty="0">
                <a:solidFill>
                  <a:srgbClr val="C00000"/>
                </a:solidFill>
              </a:rPr>
              <a:t>….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  </a:t>
            </a:r>
            <a:r>
              <a:rPr lang="en-US" sz="2400" b="1" dirty="0" err="1">
                <a:solidFill>
                  <a:srgbClr val="B41D04"/>
                </a:solidFill>
              </a:rPr>
              <a:t>jl</a:t>
            </a:r>
            <a:r>
              <a:rPr lang="en-US" sz="2400" b="1" dirty="0">
                <a:solidFill>
                  <a:srgbClr val="B41D04"/>
                </a:solidFill>
              </a:rPr>
              <a:t>     L1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     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L1: CONTINUE PART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  ....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</a:t>
            </a:r>
            <a:r>
              <a:rPr lang="en-US" sz="2400" b="1" dirty="0" err="1">
                <a:solidFill>
                  <a:srgbClr val="B41D04"/>
                </a:solidFill>
              </a:rPr>
              <a:t>inc</a:t>
            </a:r>
            <a:r>
              <a:rPr lang="en-US" sz="2400" b="1" dirty="0">
                <a:solidFill>
                  <a:srgbClr val="B41D04"/>
                </a:solidFill>
              </a:rPr>
              <a:t> r11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</a:t>
            </a:r>
            <a:r>
              <a:rPr lang="en-US" sz="2400" b="1" dirty="0" err="1">
                <a:solidFill>
                  <a:srgbClr val="B41D04"/>
                </a:solidFill>
              </a:rPr>
              <a:t>cmp</a:t>
            </a:r>
            <a:r>
              <a:rPr lang="en-US" sz="2400" b="1" dirty="0">
                <a:solidFill>
                  <a:srgbClr val="B41D04"/>
                </a:solidFill>
              </a:rPr>
              <a:t> r11, 0x9999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solidFill>
                  <a:srgbClr val="B41D04"/>
                </a:solidFill>
              </a:rPr>
              <a:t>   </a:t>
            </a:r>
            <a:r>
              <a:rPr lang="en-US" sz="2400" b="1" dirty="0" err="1">
                <a:solidFill>
                  <a:srgbClr val="B41D04"/>
                </a:solidFill>
              </a:rPr>
              <a:t>jle</a:t>
            </a:r>
            <a:r>
              <a:rPr lang="en-US" sz="2400" b="1" dirty="0">
                <a:solidFill>
                  <a:srgbClr val="B41D04"/>
                </a:solidFill>
              </a:rPr>
              <a:t> </a:t>
            </a:r>
            <a:r>
              <a:rPr lang="en-US" sz="2400" b="1" dirty="0" err="1">
                <a:solidFill>
                  <a:srgbClr val="B41D04"/>
                </a:solidFill>
              </a:rPr>
              <a:t>loop_label</a:t>
            </a:r>
            <a:endParaRPr lang="en-US" sz="2400" b="1" dirty="0">
              <a:solidFill>
                <a:srgbClr val="B41D04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400" b="1" dirty="0">
              <a:solidFill>
                <a:srgbClr val="051AB3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B25CBE-DF83-4673-8B04-CC9B65722984}"/>
              </a:ext>
            </a:extLst>
          </p:cNvPr>
          <p:cNvSpPr txBox="1">
            <a:spLocks/>
          </p:cNvSpPr>
          <p:nvPr/>
        </p:nvSpPr>
        <p:spPr bwMode="auto">
          <a:xfrm>
            <a:off x="5411585" y="748144"/>
            <a:ext cx="3125585" cy="551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0" indent="0" algn="l" rtl="0" fontAlgn="base">
              <a:spcBef>
                <a:spcPct val="7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185738" indent="-184150" algn="l" rtl="0" fontAlgn="base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414338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568325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762000" indent="-1920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u="sng" kern="0" dirty="0"/>
              <a:t>Unrolled x2 + reordered code: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 err="1">
                <a:solidFill>
                  <a:srgbClr val="C00000"/>
                </a:solidFill>
              </a:rPr>
              <a:t>Loop_label</a:t>
            </a:r>
            <a:r>
              <a:rPr lang="en-US" b="1" kern="0" dirty="0">
                <a:solidFill>
                  <a:srgbClr val="C00000"/>
                </a:solidFill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/>
              <a:t>     </a:t>
            </a:r>
            <a:r>
              <a:rPr lang="en-US" b="1" kern="0" dirty="0">
                <a:solidFill>
                  <a:srgbClr val="C00000"/>
                </a:solidFill>
              </a:rPr>
              <a:t>….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/>
              <a:t>      </a:t>
            </a:r>
            <a:r>
              <a:rPr lang="en-US" b="1" kern="0" dirty="0">
                <a:solidFill>
                  <a:srgbClr val="B41D04"/>
                </a:solidFill>
              </a:rPr>
              <a:t>CMP R8, R9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  </a:t>
            </a:r>
            <a:r>
              <a:rPr lang="en-US" b="1" kern="0" dirty="0" err="1">
                <a:solidFill>
                  <a:srgbClr val="B41D04"/>
                </a:solidFill>
              </a:rPr>
              <a:t>jge</a:t>
            </a:r>
            <a:r>
              <a:rPr lang="en-US" b="1" kern="0" dirty="0">
                <a:solidFill>
                  <a:srgbClr val="B41D04"/>
                </a:solidFill>
              </a:rPr>
              <a:t>     OUTSIDE_L1_1  </a:t>
            </a:r>
            <a:r>
              <a:rPr lang="en-US" b="1" kern="0" dirty="0">
                <a:solidFill>
                  <a:srgbClr val="00B050"/>
                </a:solidFill>
              </a:rPr>
              <a:t>// </a:t>
            </a:r>
            <a:r>
              <a:rPr lang="en-US" b="1" kern="0" dirty="0" err="1">
                <a:solidFill>
                  <a:srgbClr val="00B050"/>
                </a:solidFill>
              </a:rPr>
              <a:t>jl</a:t>
            </a:r>
            <a:r>
              <a:rPr lang="en-US" b="1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kern="0" dirty="0" err="1">
                <a:solidFill>
                  <a:srgbClr val="00B050"/>
                </a:solidFill>
                <a:sym typeface="Wingdings" panose="05000000000000000000" pitchFamily="2" charset="2"/>
              </a:rPr>
              <a:t>jge</a:t>
            </a:r>
            <a:endParaRPr lang="en-US" b="1" kern="0" dirty="0">
              <a:solidFill>
                <a:srgbClr val="00B05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L1_1: CONTINUE PART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 ....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inc</a:t>
            </a:r>
            <a:r>
              <a:rPr lang="en-US" b="1" kern="0" dirty="0">
                <a:solidFill>
                  <a:srgbClr val="B41D04"/>
                </a:solidFill>
              </a:rPr>
              <a:t> r11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cmp</a:t>
            </a:r>
            <a:r>
              <a:rPr lang="en-US" b="1" kern="0" dirty="0">
                <a:solidFill>
                  <a:srgbClr val="B41D04"/>
                </a:solidFill>
              </a:rPr>
              <a:t> r11, 0x9999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jg</a:t>
            </a:r>
            <a:r>
              <a:rPr lang="en-US" b="1" kern="0" dirty="0">
                <a:solidFill>
                  <a:srgbClr val="B41D04"/>
                </a:solidFill>
              </a:rPr>
              <a:t> </a:t>
            </a:r>
            <a:r>
              <a:rPr lang="en-US" b="1" kern="0" dirty="0" err="1">
                <a:solidFill>
                  <a:srgbClr val="B41D04"/>
                </a:solidFill>
              </a:rPr>
              <a:t>outside_loop_label</a:t>
            </a:r>
            <a:r>
              <a:rPr lang="en-US" b="1" kern="0" dirty="0">
                <a:solidFill>
                  <a:srgbClr val="B41D04"/>
                </a:solidFill>
              </a:rPr>
              <a:t>  </a:t>
            </a:r>
            <a:r>
              <a:rPr lang="en-US" b="1" kern="0" dirty="0">
                <a:solidFill>
                  <a:srgbClr val="00B050"/>
                </a:solidFill>
              </a:rPr>
              <a:t>// </a:t>
            </a:r>
            <a:r>
              <a:rPr lang="en-US" b="1" kern="0" dirty="0" err="1">
                <a:solidFill>
                  <a:srgbClr val="00B050"/>
                </a:solidFill>
              </a:rPr>
              <a:t>jle</a:t>
            </a:r>
            <a:r>
              <a:rPr lang="en-US" b="1" kern="0" dirty="0">
                <a:solidFill>
                  <a:srgbClr val="00B050"/>
                </a:solidFill>
              </a:rPr>
              <a:t>  </a:t>
            </a:r>
            <a:r>
              <a:rPr lang="en-US" b="1" kern="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kern="0" dirty="0" err="1">
                <a:solidFill>
                  <a:srgbClr val="00B050"/>
                </a:solidFill>
                <a:sym typeface="Wingdings" panose="05000000000000000000" pitchFamily="2" charset="2"/>
              </a:rPr>
              <a:t>jg</a:t>
            </a:r>
            <a:endParaRPr lang="en-US" b="1" kern="0" dirty="0">
              <a:solidFill>
                <a:srgbClr val="00B05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C00000"/>
                </a:solidFill>
              </a:rPr>
              <a:t>….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/>
              <a:t>      </a:t>
            </a:r>
            <a:r>
              <a:rPr lang="en-US" b="1" kern="0" dirty="0">
                <a:solidFill>
                  <a:srgbClr val="B41D04"/>
                </a:solidFill>
              </a:rPr>
              <a:t>CMP R8, R9</a:t>
            </a:r>
          </a:p>
          <a:p>
            <a:r>
              <a:rPr lang="en-US" b="1" kern="0" dirty="0">
                <a:solidFill>
                  <a:srgbClr val="B41D04"/>
                </a:solidFill>
              </a:rPr>
              <a:t>      </a:t>
            </a:r>
            <a:r>
              <a:rPr lang="en-US" b="1" kern="0" dirty="0" err="1">
                <a:solidFill>
                  <a:srgbClr val="B41D04"/>
                </a:solidFill>
              </a:rPr>
              <a:t>jge</a:t>
            </a:r>
            <a:r>
              <a:rPr lang="en-US" b="1" kern="0" dirty="0">
                <a:solidFill>
                  <a:srgbClr val="B41D04"/>
                </a:solidFill>
              </a:rPr>
              <a:t>     OUTSIDE_L1_2  </a:t>
            </a:r>
            <a:r>
              <a:rPr lang="en-US" b="1" kern="0" dirty="0">
                <a:solidFill>
                  <a:srgbClr val="00B050"/>
                </a:solidFill>
              </a:rPr>
              <a:t>// </a:t>
            </a:r>
            <a:r>
              <a:rPr lang="en-US" b="1" kern="0" dirty="0" err="1">
                <a:solidFill>
                  <a:srgbClr val="00B050"/>
                </a:solidFill>
              </a:rPr>
              <a:t>jl</a:t>
            </a:r>
            <a:r>
              <a:rPr lang="en-US" b="1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kern="0" dirty="0" err="1">
                <a:solidFill>
                  <a:srgbClr val="00B050"/>
                </a:solidFill>
                <a:sym typeface="Wingdings" panose="05000000000000000000" pitchFamily="2" charset="2"/>
              </a:rPr>
              <a:t>jge</a:t>
            </a:r>
            <a:endParaRPr lang="en-US" b="1" kern="0" dirty="0">
              <a:solidFill>
                <a:srgbClr val="B41D04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L1_2: CONTINUE PART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 ....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inc</a:t>
            </a:r>
            <a:r>
              <a:rPr lang="en-US" b="1" kern="0" dirty="0">
                <a:solidFill>
                  <a:srgbClr val="B41D04"/>
                </a:solidFill>
              </a:rPr>
              <a:t> r11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cmp</a:t>
            </a:r>
            <a:r>
              <a:rPr lang="en-US" b="1" kern="0" dirty="0">
                <a:solidFill>
                  <a:srgbClr val="B41D04"/>
                </a:solidFill>
              </a:rPr>
              <a:t> r11, 0x9999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  </a:t>
            </a:r>
            <a:r>
              <a:rPr lang="en-US" b="1" kern="0" dirty="0" err="1">
                <a:solidFill>
                  <a:srgbClr val="B41D04"/>
                </a:solidFill>
              </a:rPr>
              <a:t>jle</a:t>
            </a:r>
            <a:r>
              <a:rPr lang="en-US" b="1" kern="0" dirty="0">
                <a:solidFill>
                  <a:srgbClr val="B41D04"/>
                </a:solidFill>
              </a:rPr>
              <a:t> </a:t>
            </a:r>
            <a:r>
              <a:rPr lang="en-US" b="1" kern="0" dirty="0" err="1">
                <a:solidFill>
                  <a:srgbClr val="B41D04"/>
                </a:solidFill>
              </a:rPr>
              <a:t>loop_label</a:t>
            </a:r>
            <a:endParaRPr lang="en-US" b="1" kern="0" dirty="0">
              <a:solidFill>
                <a:srgbClr val="B41D04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 err="1">
                <a:solidFill>
                  <a:srgbClr val="B41D04"/>
                </a:solidFill>
              </a:rPr>
              <a:t>outside_loop_label</a:t>
            </a:r>
            <a:r>
              <a:rPr lang="en-US" b="1" kern="0" dirty="0">
                <a:solidFill>
                  <a:srgbClr val="B41D04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endParaRPr lang="en-US" b="1" kern="0" dirty="0">
              <a:solidFill>
                <a:srgbClr val="B41D04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B41D04"/>
                </a:solidFill>
              </a:rPr>
              <a:t>  ….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0076E2"/>
                </a:solidFill>
              </a:rPr>
              <a:t>OUTSIDE_L1_1: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/>
              <a:t>      </a:t>
            </a:r>
            <a:r>
              <a:rPr lang="en-US" b="1" kern="0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chemeClr val="hlink"/>
                </a:solidFill>
              </a:rPr>
              <a:t>      </a:t>
            </a:r>
            <a:r>
              <a:rPr lang="en-US" b="1" kern="0" dirty="0" err="1">
                <a:solidFill>
                  <a:schemeClr val="hlink"/>
                </a:solidFill>
              </a:rPr>
              <a:t>jmp</a:t>
            </a:r>
            <a:r>
              <a:rPr lang="en-US" b="1" kern="0" dirty="0">
                <a:solidFill>
                  <a:schemeClr val="hlink"/>
                </a:solidFill>
              </a:rPr>
              <a:t> l1_1</a:t>
            </a:r>
            <a:endParaRPr lang="en-US" b="1" kern="0" dirty="0">
              <a:solidFill>
                <a:srgbClr val="051AB3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rgbClr val="0076E2"/>
                </a:solidFill>
              </a:rPr>
              <a:t>OUTSIDE_L1_2: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/>
              <a:t>      </a:t>
            </a:r>
            <a:r>
              <a:rPr lang="en-US" b="1" kern="0" dirty="0">
                <a:solidFill>
                  <a:schemeClr val="hlink"/>
                </a:solidFill>
              </a:rPr>
              <a:t>....</a:t>
            </a:r>
          </a:p>
          <a:p>
            <a:pPr>
              <a:buFont typeface="Wingdings 2" pitchFamily="18" charset="2"/>
              <a:buNone/>
            </a:pPr>
            <a:r>
              <a:rPr lang="en-US" b="1" kern="0" dirty="0">
                <a:solidFill>
                  <a:schemeClr val="hlink"/>
                </a:solidFill>
              </a:rPr>
              <a:t>      THEN PART</a:t>
            </a:r>
          </a:p>
          <a:p>
            <a:pPr>
              <a:buFont typeface="Wingdings 2" pitchFamily="18" charset="2"/>
              <a:buNone/>
            </a:pPr>
            <a:r>
              <a:rPr lang="en-US" b="1" kern="0">
                <a:solidFill>
                  <a:schemeClr val="hlink"/>
                </a:solidFill>
              </a:rPr>
              <a:t>      jmp</a:t>
            </a:r>
            <a:r>
              <a:rPr lang="en-US" b="1" kern="0" dirty="0">
                <a:solidFill>
                  <a:schemeClr val="hlink"/>
                </a:solidFill>
              </a:rPr>
              <a:t> l1_2</a:t>
            </a:r>
            <a:endParaRPr lang="en-US" kern="0" dirty="0"/>
          </a:p>
          <a:p>
            <a:pPr>
              <a:buFont typeface="Wingdings 2" pitchFamily="18" charset="2"/>
              <a:buNone/>
            </a:pPr>
            <a:endParaRPr lang="en-US" b="1" kern="0" dirty="0">
              <a:solidFill>
                <a:srgbClr val="051AB3"/>
              </a:solidFill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958503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reordering optimization</a:t>
            </a:r>
          </a:p>
        </p:txBody>
      </p:sp>
      <p:sp>
        <p:nvSpPr>
          <p:cNvPr id="1353734" name="Rectangle 6"/>
          <p:cNvSpPr>
            <a:spLocks noChangeArrowheads="1"/>
          </p:cNvSpPr>
          <p:nvPr/>
        </p:nvSpPr>
        <p:spPr bwMode="black">
          <a:xfrm>
            <a:off x="635000" y="1930400"/>
            <a:ext cx="1752600" cy="609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36" name="Rectangle 8"/>
          <p:cNvSpPr>
            <a:spLocks noChangeArrowheads="1"/>
          </p:cNvSpPr>
          <p:nvPr/>
        </p:nvSpPr>
        <p:spPr bwMode="black">
          <a:xfrm>
            <a:off x="639763" y="3446463"/>
            <a:ext cx="1752600" cy="609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37" name="Rectangle 9"/>
          <p:cNvSpPr>
            <a:spLocks noChangeArrowheads="1"/>
          </p:cNvSpPr>
          <p:nvPr/>
        </p:nvSpPr>
        <p:spPr bwMode="black">
          <a:xfrm>
            <a:off x="644525" y="4683125"/>
            <a:ext cx="1752600" cy="609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38" name="Rectangle 10"/>
          <p:cNvSpPr>
            <a:spLocks noChangeArrowheads="1"/>
          </p:cNvSpPr>
          <p:nvPr/>
        </p:nvSpPr>
        <p:spPr bwMode="black">
          <a:xfrm>
            <a:off x="639763" y="2468563"/>
            <a:ext cx="1752600" cy="9652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39" name="Rectangle 11"/>
          <p:cNvSpPr>
            <a:spLocks noChangeArrowheads="1"/>
          </p:cNvSpPr>
          <p:nvPr/>
        </p:nvSpPr>
        <p:spPr bwMode="black">
          <a:xfrm>
            <a:off x="644525" y="4073525"/>
            <a:ext cx="1752600" cy="6096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40" name="Rectangle 12"/>
          <p:cNvSpPr>
            <a:spLocks noChangeArrowheads="1"/>
          </p:cNvSpPr>
          <p:nvPr/>
        </p:nvSpPr>
        <p:spPr bwMode="black">
          <a:xfrm>
            <a:off x="636588" y="5297488"/>
            <a:ext cx="1752600" cy="8001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/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353741" name="Rectangle 1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Reduce number of branch instructions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Reduce the number of I-cache misses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Reduce the number of I-TLB misses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Reduce the number of page faults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Reduce the branch penalty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Improve branch prediction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5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5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5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5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5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0.375 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0185 L 0.375 -0.129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5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4.81481E-6 L 0.375 -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53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926 L 0.37639 0.190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5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297 L 0.375 0.0981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5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2.96296E-6 L 0.37639 2.96296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53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35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353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353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35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135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353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35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35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35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35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35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35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4" grpId="0" animBg="1"/>
      <p:bldP spid="1353734" grpId="1" animBg="1"/>
      <p:bldP spid="1353734" grpId="2" animBg="1"/>
      <p:bldP spid="1353736" grpId="0" animBg="1"/>
      <p:bldP spid="1353736" grpId="1" animBg="1"/>
      <p:bldP spid="1353736" grpId="2" animBg="1"/>
      <p:bldP spid="1353737" grpId="0" animBg="1"/>
      <p:bldP spid="1353737" grpId="1" animBg="1"/>
      <p:bldP spid="1353737" grpId="2" animBg="1"/>
      <p:bldP spid="1353738" grpId="0" animBg="1"/>
      <p:bldP spid="1353738" grpId="1" animBg="1"/>
      <p:bldP spid="1353738" grpId="2" animBg="1"/>
      <p:bldP spid="1353739" grpId="0" animBg="1"/>
      <p:bldP spid="1353739" grpId="1" animBg="1"/>
      <p:bldP spid="1353739" grpId="2" animBg="1"/>
      <p:bldP spid="1353740" grpId="0" animBg="1"/>
      <p:bldP spid="1353740" grpId="1" animBg="1"/>
      <p:bldP spid="1353740" grpId="2" animBg="1"/>
      <p:bldP spid="135374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Code Reordering Example – Original code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9623" y="936584"/>
            <a:ext cx="4204772" cy="559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endParaRPr lang="en-US" sz="1800" b="1" dirty="0"/>
          </a:p>
          <a:p>
            <a:r>
              <a:rPr lang="en-US" sz="1800" b="1" dirty="0"/>
              <a:t>#define MAX_ITERATIONS 1000000000</a:t>
            </a:r>
          </a:p>
          <a:p>
            <a:endParaRPr lang="en-US" sz="1800" b="1" dirty="0"/>
          </a:p>
          <a:p>
            <a:r>
              <a:rPr lang="en-US" sz="1800" b="1" dirty="0"/>
              <a:t>void main()</a:t>
            </a:r>
          </a:p>
          <a:p>
            <a:r>
              <a:rPr lang="en-US" sz="1800" b="1" dirty="0"/>
              <a:t>{</a:t>
            </a:r>
          </a:p>
          <a:p>
            <a:endParaRPr lang="en-US" sz="1800" b="1" dirty="0"/>
          </a:p>
          <a:p>
            <a:r>
              <a:rPr lang="en-US" sz="1800" b="1" dirty="0"/>
              <a:t>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i,j,x</a:t>
            </a:r>
            <a:r>
              <a:rPr lang="en-US" sz="1800" b="1" dirty="0"/>
              <a:t> =0 ,y=0,z=0;</a:t>
            </a:r>
          </a:p>
          <a:p>
            <a:endParaRPr lang="en-US" sz="1800" b="1" dirty="0"/>
          </a:p>
          <a:p>
            <a:r>
              <a:rPr lang="en-US" sz="1800" b="1" dirty="0">
                <a:solidFill>
                  <a:srgbClr val="FF0000"/>
                </a:solidFill>
              </a:rPr>
              <a:t>  for (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=0;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&lt; MAX_ITERATIONS;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++) {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if (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&lt;= MAX_ITERATIONS) {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x++;</a:t>
            </a:r>
          </a:p>
          <a:p>
            <a:r>
              <a:rPr lang="en-US" sz="1800" b="1" dirty="0"/>
              <a:t>      } else {</a:t>
            </a:r>
          </a:p>
          <a:p>
            <a:r>
              <a:rPr lang="en-US" sz="1800" b="1" dirty="0"/>
              <a:t>       x++;      </a:t>
            </a:r>
          </a:p>
          <a:p>
            <a:r>
              <a:rPr lang="en-US" sz="1800" b="1" dirty="0"/>
              <a:t>     }</a:t>
            </a:r>
          </a:p>
          <a:p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 }</a:t>
            </a:r>
            <a:endParaRPr lang="en-US" sz="1800" b="1" dirty="0"/>
          </a:p>
          <a:p>
            <a:r>
              <a:rPr lang="en-US" sz="1800" b="1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Code Reordering Example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2624" y="701054"/>
            <a:ext cx="4488872" cy="5830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rgbClr val="FF0000"/>
                </a:solidFill>
                <a:latin typeface="Verdana"/>
                <a:cs typeface="Verdana"/>
              </a:rPr>
              <a:t>L2:</a:t>
            </a:r>
          </a:p>
          <a:p>
            <a:r>
              <a:rPr lang="en-US" sz="1400" b="1" kern="0" dirty="0"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cmpl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$999999999, -4(%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ebp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jg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L1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cmpl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$1000000000, -4(%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ebp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jg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L5</a:t>
            </a:r>
          </a:p>
          <a:p>
            <a:endParaRPr lang="en-US" sz="1400" b="1" kern="0" dirty="0">
              <a:solidFill>
                <a:srgbClr val="FF0000"/>
              </a:solidFill>
              <a:latin typeface="Verdana"/>
              <a:cs typeface="Verdana"/>
            </a:endParaRP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leal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-12(%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ebp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), 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eax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  </a:t>
            </a:r>
            <a:r>
              <a:rPr lang="en-US" sz="1400" kern="0" dirty="0">
                <a:solidFill>
                  <a:srgbClr val="FF0000"/>
                </a:solidFill>
                <a:latin typeface="Verdana"/>
                <a:cs typeface="Verdana"/>
              </a:rPr>
              <a:t>#  x++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incl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eax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# 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jmp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L4</a:t>
            </a:r>
          </a:p>
          <a:p>
            <a:endParaRPr lang="en-US" sz="1600" b="1" kern="0" dirty="0">
              <a:solidFill>
                <a:srgbClr val="FF0000"/>
              </a:solidFill>
              <a:latin typeface="Verdana"/>
              <a:cs typeface="Verdana"/>
            </a:endParaRPr>
          </a:p>
          <a:p>
            <a:endParaRPr lang="en-US" sz="1600" b="1" kern="0" dirty="0">
              <a:solidFill>
                <a:srgbClr val="FF0000"/>
              </a:solidFill>
              <a:latin typeface="Verdana"/>
              <a:cs typeface="Verdana"/>
            </a:endParaRPr>
          </a:p>
          <a:p>
            <a:r>
              <a:rPr lang="en-US" sz="1600" b="1" kern="0" dirty="0">
                <a:solidFill>
                  <a:srgbClr val="FF0000"/>
                </a:solidFill>
                <a:latin typeface="Verdana"/>
                <a:cs typeface="Verdana"/>
              </a:rPr>
              <a:t>L4: 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leal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-4(%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ebp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), 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eax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   </a:t>
            </a:r>
            <a:r>
              <a:rPr lang="en-US" sz="1400" kern="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lang="en-US" sz="1400" kern="0" dirty="0" err="1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lang="en-US" sz="1400" kern="0" dirty="0">
                <a:solidFill>
                  <a:srgbClr val="FF0000"/>
                </a:solidFill>
                <a:latin typeface="Verdana"/>
                <a:cs typeface="Verdana"/>
              </a:rPr>
              <a:t>++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incl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(%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eax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</a:p>
          <a:p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jmp</a:t>
            </a:r>
            <a:r>
              <a:rPr lang="en-US" sz="1400" b="1" kern="0" dirty="0">
                <a:solidFill>
                  <a:srgbClr val="FF0000"/>
                </a:solidFill>
                <a:latin typeface="Verdana"/>
                <a:cs typeface="Verdana"/>
              </a:rPr>
              <a:t>	L2</a:t>
            </a:r>
          </a:p>
          <a:p>
            <a:endParaRPr lang="en-US" sz="1600" b="1" kern="0" dirty="0">
              <a:latin typeface="Verdana"/>
              <a:cs typeface="Verdana"/>
            </a:endParaRPr>
          </a:p>
          <a:p>
            <a:r>
              <a:rPr lang="en-US" sz="1600" b="1" kern="0" dirty="0">
                <a:latin typeface="Verdana"/>
                <a:cs typeface="Verdana"/>
              </a:rPr>
              <a:t>L1:</a:t>
            </a:r>
          </a:p>
          <a:p>
            <a:r>
              <a:rPr lang="en-US" sz="1400" b="1" kern="0" dirty="0">
                <a:latin typeface="Verdana"/>
                <a:cs typeface="Verdana"/>
              </a:rPr>
              <a:t>	leave</a:t>
            </a:r>
          </a:p>
          <a:p>
            <a:r>
              <a:rPr lang="en-US" sz="1400" b="1" kern="0" dirty="0">
                <a:latin typeface="Verdana"/>
                <a:cs typeface="Verdana"/>
              </a:rPr>
              <a:t>	ret</a:t>
            </a:r>
          </a:p>
          <a:p>
            <a:endParaRPr lang="en-US" sz="1400" b="1" kern="0" dirty="0">
              <a:latin typeface="Verdana"/>
              <a:cs typeface="Verdana"/>
            </a:endParaRPr>
          </a:p>
          <a:p>
            <a:endParaRPr lang="en-US" sz="1600" b="1" kern="0" dirty="0">
              <a:latin typeface="Verdana"/>
              <a:cs typeface="Verdana"/>
            </a:endParaRPr>
          </a:p>
          <a:p>
            <a:r>
              <a:rPr lang="en-US" sz="1600" b="1" kern="0" dirty="0">
                <a:latin typeface="Verdana"/>
                <a:cs typeface="Verdana"/>
              </a:rPr>
              <a:t>L5:</a:t>
            </a:r>
          </a:p>
          <a:p>
            <a:r>
              <a:rPr lang="en-US" sz="1400" b="1" kern="0" dirty="0">
                <a:latin typeface="Verdana"/>
                <a:cs typeface="Verdana"/>
              </a:rPr>
              <a:t>	</a:t>
            </a:r>
            <a:r>
              <a:rPr lang="en-US" sz="1400" b="1" kern="0" dirty="0" err="1">
                <a:latin typeface="Verdana"/>
                <a:cs typeface="Verdana"/>
              </a:rPr>
              <a:t>leal</a:t>
            </a:r>
            <a:r>
              <a:rPr lang="en-US" sz="1400" b="1" kern="0" dirty="0">
                <a:latin typeface="Verdana"/>
                <a:cs typeface="Verdana"/>
              </a:rPr>
              <a:t>	-12(%</a:t>
            </a:r>
            <a:r>
              <a:rPr lang="en-US" sz="1400" b="1" kern="0" dirty="0" err="1">
                <a:latin typeface="Verdana"/>
                <a:cs typeface="Verdana"/>
              </a:rPr>
              <a:t>ebp</a:t>
            </a:r>
            <a:r>
              <a:rPr lang="en-US" sz="1400" b="1" kern="0" dirty="0">
                <a:latin typeface="Verdana"/>
                <a:cs typeface="Verdana"/>
              </a:rPr>
              <a:t>), %</a:t>
            </a:r>
            <a:r>
              <a:rPr lang="en-US" sz="1400" b="1" kern="0" dirty="0" err="1">
                <a:latin typeface="Verdana"/>
                <a:cs typeface="Verdana"/>
              </a:rPr>
              <a:t>eax</a:t>
            </a:r>
            <a:r>
              <a:rPr lang="en-US" sz="1400" b="1" kern="0" dirty="0">
                <a:latin typeface="Verdana"/>
                <a:cs typeface="Verdana"/>
              </a:rPr>
              <a:t>   </a:t>
            </a:r>
            <a:r>
              <a:rPr lang="en-US" sz="1400" kern="0" dirty="0">
                <a:latin typeface="Verdana"/>
                <a:cs typeface="Verdana"/>
              </a:rPr>
              <a:t># x++</a:t>
            </a:r>
          </a:p>
          <a:p>
            <a:r>
              <a:rPr lang="en-US" sz="1400" b="1" kern="0" dirty="0">
                <a:latin typeface="Verdana"/>
                <a:cs typeface="Verdana"/>
              </a:rPr>
              <a:t>	</a:t>
            </a:r>
            <a:r>
              <a:rPr lang="en-US" sz="1400" b="1" kern="0" dirty="0" err="1">
                <a:latin typeface="Verdana"/>
                <a:cs typeface="Verdana"/>
              </a:rPr>
              <a:t>incl</a:t>
            </a:r>
            <a:r>
              <a:rPr lang="en-US" sz="1400" b="1" kern="0" dirty="0">
                <a:latin typeface="Verdana"/>
                <a:cs typeface="Verdana"/>
              </a:rPr>
              <a:t>	(%</a:t>
            </a:r>
            <a:r>
              <a:rPr lang="en-US" sz="1400" b="1" kern="0" dirty="0" err="1">
                <a:latin typeface="Verdana"/>
                <a:cs typeface="Verdana"/>
              </a:rPr>
              <a:t>eax</a:t>
            </a:r>
            <a:r>
              <a:rPr lang="en-US" sz="1400" b="1" kern="0" dirty="0">
                <a:latin typeface="Verdana"/>
                <a:cs typeface="Verdana"/>
              </a:rPr>
              <a:t>)</a:t>
            </a:r>
          </a:p>
          <a:p>
            <a:r>
              <a:rPr lang="en-US" sz="1400" b="1" kern="0" dirty="0">
                <a:latin typeface="Verdana"/>
                <a:cs typeface="Verdana"/>
              </a:rPr>
              <a:t>	</a:t>
            </a:r>
            <a:r>
              <a:rPr lang="en-US" sz="1400" b="1" kern="0" dirty="0" err="1">
                <a:latin typeface="Verdana"/>
                <a:cs typeface="Verdana"/>
              </a:rPr>
              <a:t>jmp</a:t>
            </a:r>
            <a:r>
              <a:rPr lang="en-US" sz="1400" b="1" kern="0" dirty="0">
                <a:latin typeface="Verdana"/>
                <a:cs typeface="Verdana"/>
              </a:rPr>
              <a:t> L4</a:t>
            </a:r>
            <a:endParaRPr lang="en-US" sz="1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881" y="736681"/>
            <a:ext cx="3729759" cy="5592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L2: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cmpl$999999999, -4(%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ebp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g  L1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cmpl$1000000000, -4(%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ebp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g  L5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leal-12(%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ebp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), 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# x++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incl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lang="en-US" sz="1400" b="1" kern="0" noProof="0" dirty="0" err="1">
                <a:solidFill>
                  <a:srgbClr val="FF0000"/>
                </a:solidFill>
                <a:latin typeface="Verdana"/>
                <a:cs typeface="Verdana"/>
              </a:rPr>
              <a:t>j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 L4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L5: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leal-12(%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ebp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), 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# x++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incl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L4: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leal-4(%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ebp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), 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#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++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incl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(%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eax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lang="en-US" sz="1400" b="1" kern="0" dirty="0" err="1">
                <a:solidFill>
                  <a:srgbClr val="FF0000"/>
                </a:solidFill>
                <a:latin typeface="Verdana"/>
                <a:cs typeface="Verdana"/>
              </a:rPr>
              <a:t>j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mp L2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L1: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leave</a:t>
            </a:r>
          </a:p>
          <a:p>
            <a:pPr marL="414338" marR="0" lvl="2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Neo Sans Intel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ret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11979" y="2719449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Code Reordering Example - results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05" y="1294410"/>
            <a:ext cx="8763990" cy="371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 Example – Before and After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875" y="685338"/>
            <a:ext cx="3978588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600" dirty="0"/>
              <a:t>#define MAX_ITERATIONS 1000000000</a:t>
            </a:r>
          </a:p>
          <a:p>
            <a:endParaRPr lang="en-US" sz="1800" dirty="0"/>
          </a:p>
          <a:p>
            <a:r>
              <a:rPr lang="en-US" sz="1800" dirty="0"/>
              <a:t>void main()</a:t>
            </a:r>
          </a:p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i,j,x</a:t>
            </a:r>
            <a:r>
              <a:rPr lang="en-US" sz="1800" dirty="0"/>
              <a:t> =0 ,y=0,z=0;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  for (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=0;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&lt; MAX_ITERATIONS;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x++;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y++;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z++;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}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("x=%d y=%d z=%d\n", </a:t>
            </a:r>
            <a:r>
              <a:rPr lang="en-US" sz="1800" dirty="0" err="1"/>
              <a:t>x,y,z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645911" y="685338"/>
            <a:ext cx="4400812" cy="6155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b="1" dirty="0"/>
              <a:t>// provided MAX_ITERATIONS is </a:t>
            </a:r>
            <a:r>
              <a:rPr lang="en-US" sz="1800" b="1" dirty="0">
                <a:solidFill>
                  <a:srgbClr val="FF0000"/>
                </a:solidFill>
              </a:rPr>
              <a:t>even:</a:t>
            </a:r>
          </a:p>
          <a:p>
            <a:r>
              <a:rPr lang="en-US" sz="1600" dirty="0"/>
              <a:t>#define MAX_ITERATIONS 1000000000</a:t>
            </a:r>
          </a:p>
          <a:p>
            <a:endParaRPr lang="en-US" sz="1800" dirty="0"/>
          </a:p>
          <a:p>
            <a:r>
              <a:rPr lang="en-US" sz="1800" dirty="0"/>
              <a:t>void main()</a:t>
            </a:r>
          </a:p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i,j,x</a:t>
            </a:r>
            <a:r>
              <a:rPr lang="en-US" sz="1800" dirty="0"/>
              <a:t> =0 ,y=0,z=0;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  for (i=0; i &lt; MAX_ITERATIONS; </a:t>
            </a:r>
            <a:r>
              <a:rPr lang="en-US" sz="1800" b="1" dirty="0">
                <a:solidFill>
                  <a:srgbClr val="FF0000"/>
                </a:solidFill>
              </a:rPr>
              <a:t>i+=2</a:t>
            </a:r>
            <a:r>
              <a:rPr lang="en-US" sz="1800" dirty="0">
                <a:solidFill>
                  <a:srgbClr val="FF0000"/>
                </a:solidFill>
              </a:rPr>
              <a:t>) {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x++;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y++;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z++;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      x++;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y++;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     z++;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("x=%d y=%d z=%d\n", </a:t>
            </a:r>
            <a:r>
              <a:rPr lang="en-US" sz="1800" dirty="0" err="1"/>
              <a:t>x,y,z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081567" y="2724235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5" y="149636"/>
            <a:ext cx="8748713" cy="787400"/>
          </a:xfrm>
        </p:spPr>
        <p:txBody>
          <a:bodyPr/>
          <a:lstStyle/>
          <a:p>
            <a:r>
              <a:rPr lang="en-US" dirty="0"/>
              <a:t>Loop Unroll Example1 – cont’d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2624" y="701054"/>
            <a:ext cx="4488872" cy="5830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leal-12(%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leal-16(%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leal-20(%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leal-4(%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/>
              <a:t>cmpl$999999999, -4(%</a:t>
            </a:r>
            <a:r>
              <a:rPr lang="en-US" sz="1600" dirty="0" err="1"/>
              <a:t>ebp</a:t>
            </a:r>
            <a:r>
              <a:rPr lang="en-US" sz="1600" dirty="0"/>
              <a:t>)</a:t>
            </a:r>
          </a:p>
          <a:p>
            <a:pPr lvl="1"/>
            <a:r>
              <a:rPr lang="en-US" sz="1600" b="1" dirty="0" err="1"/>
              <a:t>jg</a:t>
            </a:r>
            <a:r>
              <a:rPr lang="en-US" sz="1600" b="1" dirty="0"/>
              <a:t> L3  </a:t>
            </a:r>
            <a:r>
              <a:rPr lang="en-US" sz="1600" b="1" dirty="0">
                <a:solidFill>
                  <a:srgbClr val="00B050"/>
                </a:solidFill>
              </a:rPr>
              <a:t>// reverse the cond. jump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leal-12(%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leal-16(%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leal-20(%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leal-4(%</a:t>
            </a:r>
            <a:r>
              <a:rPr lang="en-US" sz="1600" dirty="0" err="1">
                <a:solidFill>
                  <a:srgbClr val="FF0000"/>
                </a:solidFill>
              </a:rPr>
              <a:t>ebp</a:t>
            </a:r>
            <a:r>
              <a:rPr lang="en-US" sz="1600" dirty="0">
                <a:solidFill>
                  <a:srgbClr val="FF0000"/>
                </a:solidFill>
              </a:rPr>
              <a:t>), 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incl</a:t>
            </a:r>
            <a:r>
              <a:rPr lang="en-US" sz="1600" dirty="0">
                <a:solidFill>
                  <a:srgbClr val="FF0000"/>
                </a:solidFill>
              </a:rPr>
              <a:t>(%</a:t>
            </a:r>
            <a:r>
              <a:rPr lang="en-US" sz="1600" dirty="0" err="1">
                <a:solidFill>
                  <a:srgbClr val="FF0000"/>
                </a:solidFill>
              </a:rPr>
              <a:t>eax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/>
              <a:t>cmpl$999999999, -4(%</a:t>
            </a:r>
            <a:r>
              <a:rPr lang="en-US" sz="1600" dirty="0" err="1"/>
              <a:t>ebp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Jle</a:t>
            </a:r>
            <a:r>
              <a:rPr lang="en-US" sz="1600" dirty="0"/>
              <a:t> L2</a:t>
            </a:r>
          </a:p>
          <a:p>
            <a:r>
              <a:rPr lang="en-US" sz="1600" dirty="0"/>
              <a:t>L3: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881" y="736681"/>
            <a:ext cx="4001629" cy="5592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L2: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leal-12(%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leal-16(%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leal-20(%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incl</a:t>
            </a:r>
            <a:r>
              <a:rPr lang="en-US" sz="1800" dirty="0">
                <a:solidFill>
                  <a:srgbClr val="FF0000"/>
                </a:solidFill>
              </a:rPr>
              <a:t>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leal-4(%</a:t>
            </a:r>
            <a:r>
              <a:rPr lang="en-US" sz="1800" dirty="0" err="1">
                <a:solidFill>
                  <a:srgbClr val="FF0000"/>
                </a:solidFill>
              </a:rPr>
              <a:t>ebp</a:t>
            </a:r>
            <a:r>
              <a:rPr lang="en-US" sz="1800" dirty="0">
                <a:solidFill>
                  <a:srgbClr val="FF0000"/>
                </a:solidFill>
              </a:rPr>
              <a:t>), 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// loop </a:t>
            </a:r>
            <a:r>
              <a:rPr lang="en-US" sz="1800" dirty="0" err="1">
                <a:solidFill>
                  <a:srgbClr val="00B050"/>
                </a:solidFill>
              </a:rPr>
              <a:t>var</a:t>
            </a:r>
            <a:r>
              <a:rPr lang="en-US" sz="1800" dirty="0">
                <a:solidFill>
                  <a:srgbClr val="00B050"/>
                </a:solidFill>
              </a:rPr>
              <a:t> i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incl(%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/>
              <a:t>cmpl$999999999, -4(%</a:t>
            </a:r>
            <a:r>
              <a:rPr lang="en-US" sz="1800" dirty="0" err="1"/>
              <a:t>ebp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Jle</a:t>
            </a:r>
            <a:r>
              <a:rPr lang="en-US" sz="1800" dirty="0"/>
              <a:t> L2</a:t>
            </a:r>
          </a:p>
          <a:p>
            <a:r>
              <a:rPr lang="en-US" sz="1800" dirty="0"/>
              <a:t>L3: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11979" y="2719449"/>
            <a:ext cx="771896" cy="46313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635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_LTtemplate_121410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BB6C3EB1FD474A86106BDD7658A0E0" ma:contentTypeVersion="0" ma:contentTypeDescription="Create a new document." ma:contentTypeScope="" ma:versionID="d51ea79af9a6fc36ea026070781751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17CADB-5A8D-4A3C-B728-113E4EFD8B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99622</TotalTime>
  <Words>2531</Words>
  <Application>Microsoft Office PowerPoint</Application>
  <PresentationFormat>On-screen Show (4:3)</PresentationFormat>
  <Paragraphs>707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Consolas</vt:lpstr>
      <vt:lpstr>Neo Sans Intel</vt:lpstr>
      <vt:lpstr>Neo Sans Intel Light</vt:lpstr>
      <vt:lpstr>Neo Sans Intel Medium</vt:lpstr>
      <vt:lpstr>Times</vt:lpstr>
      <vt:lpstr>Verdana</vt:lpstr>
      <vt:lpstr>Wingdings 2</vt:lpstr>
      <vt:lpstr>Intel_LTtemplate_121410</vt:lpstr>
      <vt:lpstr>2_white_intel_only</vt:lpstr>
      <vt:lpstr>Control-Flow based  Optimizations</vt:lpstr>
      <vt:lpstr>Code Reordering</vt:lpstr>
      <vt:lpstr>Example of loop unroll with code reorder</vt:lpstr>
      <vt:lpstr>Code reordering optimization</vt:lpstr>
      <vt:lpstr>Code Reordering Example – Original code</vt:lpstr>
      <vt:lpstr>Code Reordering Example – cont’d</vt:lpstr>
      <vt:lpstr>Code Reordering Example - results</vt:lpstr>
      <vt:lpstr>Loop Unroll Example – Before and After</vt:lpstr>
      <vt:lpstr>Loop Unroll Example1 – cont’d</vt:lpstr>
      <vt:lpstr>Loop Unroll Example2 – cont’d</vt:lpstr>
      <vt:lpstr>Loop Unroll Example2 – cont’d</vt:lpstr>
      <vt:lpstr>Loop Unrolling in Pseudo C - cont’d</vt:lpstr>
      <vt:lpstr>Loop Unrolling Example - results</vt:lpstr>
      <vt:lpstr>Determining Possible Candidates for Loop Unrolling</vt:lpstr>
      <vt:lpstr>Function Inline Example – Before and After</vt:lpstr>
      <vt:lpstr>Function Inline Example – cont’d</vt:lpstr>
      <vt:lpstr>Function Inline Example - results</vt:lpstr>
      <vt:lpstr>Function Inline Example – cont’d</vt:lpstr>
      <vt:lpstr>Function Inline cont’d Example - results</vt:lpstr>
      <vt:lpstr>Function Inline 2nd Example – Original code</vt:lpstr>
      <vt:lpstr>Functions Inline 2nd Example – Original code</vt:lpstr>
      <vt:lpstr>Function Inline 2nd Example - results</vt:lpstr>
      <vt:lpstr>Function Inline Example  - constrains</vt:lpstr>
      <vt:lpstr>Function Specialization Example</vt:lpstr>
      <vt:lpstr>Function Specialization Example - results</vt:lpstr>
    </vt:vector>
  </TitlesOfParts>
  <Company>Red Peak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subject>Internal IT presentation template</dc:subject>
  <dc:creator>Intel IT</dc:creator>
  <cp:keywords>CTPClassification=CTP_PUBLIC:VisualMarkings=, CTPClassification=CTP_NT</cp:keywords>
  <cp:lastModifiedBy>Haber, Gadi</cp:lastModifiedBy>
  <cp:revision>2517</cp:revision>
  <dcterms:created xsi:type="dcterms:W3CDTF">2010-12-14T21:35:33Z</dcterms:created>
  <dcterms:modified xsi:type="dcterms:W3CDTF">2020-06-28T06:47:06Z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0x0101005DBB6C3EB1FD474A86106BDD7658A0E0</vt:lpwstr>
  </property>
  <property fmtid="{D5CDD505-2E9C-101B-9397-08002B2CF9AE}" pid="3" name="TitusGUID">
    <vt:lpwstr>82b0c661-187b-4b9a-aba6-faed675d4fe0</vt:lpwstr>
  </property>
  <property fmtid="{D5CDD505-2E9C-101B-9397-08002B2CF9AE}" pid="4" name="CTP_TimeStamp">
    <vt:lpwstr>2020-06-28 06:47:06Z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