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95" r:id="rId3"/>
    <p:sldId id="297" r:id="rId4"/>
    <p:sldId id="304" r:id="rId5"/>
    <p:sldId id="305" r:id="rId6"/>
    <p:sldId id="299" r:id="rId7"/>
    <p:sldId id="306" r:id="rId8"/>
    <p:sldId id="308" r:id="rId9"/>
    <p:sldId id="307" r:id="rId10"/>
    <p:sldId id="309" r:id="rId11"/>
    <p:sldId id="303" r:id="rId12"/>
    <p:sldId id="310" r:id="rId13"/>
    <p:sldId id="302" r:id="rId14"/>
    <p:sldId id="311" r:id="rId15"/>
    <p:sldId id="312" r:id="rId16"/>
    <p:sldId id="301" r:id="rId17"/>
    <p:sldId id="264" r:id="rId18"/>
    <p:sldId id="316" r:id="rId19"/>
    <p:sldId id="300" r:id="rId20"/>
    <p:sldId id="313" r:id="rId21"/>
    <p:sldId id="298" r:id="rId22"/>
    <p:sldId id="315" r:id="rId23"/>
    <p:sldId id="278" r:id="rId2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Inria Serif" panose="020B0604020202020204" charset="0"/>
      <p:regular r:id="rId30"/>
      <p:bold r:id="rId31"/>
      <p:italic r:id="rId32"/>
      <p:boldItalic r:id="rId33"/>
    </p:embeddedFont>
    <p:embeddedFont>
      <p:font typeface="Inria Serif Light" panose="020B0604020202020204" charset="0"/>
      <p:regular r:id="rId34"/>
      <p:bold r:id="rId35"/>
      <p:italic r:id="rId36"/>
      <p:boldItalic r:id="rId37"/>
    </p:embeddedFont>
    <p:embeddedFont>
      <p:font typeface="Playfair Display" panose="020B0604020202020204" charset="0"/>
      <p:regular r:id="rId38"/>
      <p:bold r:id="rId39"/>
      <p:italic r:id="rId40"/>
      <p:boldItalic r:id="rId41"/>
    </p:embeddedFont>
    <p:embeddedFont>
      <p:font typeface="Playfair Display Regular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6DF28-2150-43F1-838E-3EFDFE06A0C1}">
  <a:tblStyle styleId="{2146DF28-2150-43F1-838E-3EFDFE06A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B1EE3E-A275-4247-A9CC-9BE1B03F3C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4" autoAdjust="0"/>
    <p:restoredTop sz="93890" autoAdjust="0"/>
  </p:normalViewPr>
  <p:slideViewPr>
    <p:cSldViewPr snapToGrid="0">
      <p:cViewPr varScale="1">
        <p:scale>
          <a:sx n="141" d="100"/>
          <a:sy n="141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23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29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44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362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601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280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611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088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80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953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309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660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828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699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5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7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73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885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918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64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t="12479" b="12479"/>
          <a:stretch/>
        </p:blipFill>
        <p:spPr>
          <a:xfrm>
            <a:off x="4914400" y="914553"/>
            <a:ext cx="3313500" cy="33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 1: Coffee Shop Analysis Using Hive</a:t>
            </a:r>
            <a:endParaRPr dirty="0"/>
          </a:p>
        </p:txBody>
      </p:sp>
      <p:grpSp>
        <p:nvGrpSpPr>
          <p:cNvPr id="67" name="Google Shape;67;p13"/>
          <p:cNvGrpSpPr/>
          <p:nvPr/>
        </p:nvGrpSpPr>
        <p:grpSpPr>
          <a:xfrm>
            <a:off x="8370067" y="150601"/>
            <a:ext cx="632500" cy="611548"/>
            <a:chOff x="1247825" y="5001950"/>
            <a:chExt cx="443300" cy="428675"/>
          </a:xfrm>
        </p:grpSpPr>
        <p:sp>
          <p:nvSpPr>
            <p:cNvPr id="68" name="Google Shape;68;p1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90;p15">
            <a:extLst>
              <a:ext uri="{FF2B5EF4-FFF2-40B4-BE49-F238E27FC236}">
                <a16:creationId xmlns:a16="http://schemas.microsoft.com/office/drawing/2014/main" id="{2661566E-FAE1-4BB8-B044-F6E9DC4F26D0}"/>
              </a:ext>
            </a:extLst>
          </p:cNvPr>
          <p:cNvSpPr txBox="1">
            <a:spLocks/>
          </p:cNvSpPr>
          <p:nvPr/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FF9D9-AD65-49AB-A1E2-978C48FE6700}"/>
              </a:ext>
            </a:extLst>
          </p:cNvPr>
          <p:cNvSpPr txBox="1"/>
          <p:nvPr/>
        </p:nvSpPr>
        <p:spPr>
          <a:xfrm>
            <a:off x="655835" y="2700414"/>
            <a:ext cx="4572000" cy="420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756F6F"/>
              </a:buClr>
              <a:buSzPts val="1400"/>
              <a:buFont typeface="Inria Serif Light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latin typeface="Inria Serif Light"/>
                <a:sym typeface="Inria Serif Light"/>
              </a:rPr>
              <a:t>Ariel Rubio Perez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877699" y="2373564"/>
            <a:ext cx="7433400" cy="72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5,099,141</a:t>
            </a:r>
            <a:endParaRPr sz="4800" dirty="0"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938042" y="2144260"/>
            <a:ext cx="7433400" cy="3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 dirty="0"/>
              <a:t>The total amount of consumers for branch 2</a:t>
            </a:r>
            <a:endParaRPr sz="1800" dirty="0"/>
          </a:p>
        </p:txBody>
      </p:sp>
      <p:sp>
        <p:nvSpPr>
          <p:cNvPr id="278" name="Google Shape;278;p2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79" name="Google Shape;279;p27"/>
          <p:cNvGrpSpPr/>
          <p:nvPr/>
        </p:nvGrpSpPr>
        <p:grpSpPr>
          <a:xfrm>
            <a:off x="4186103" y="1274657"/>
            <a:ext cx="771774" cy="685706"/>
            <a:chOff x="5292575" y="3681900"/>
            <a:chExt cx="420150" cy="373275"/>
          </a:xfrm>
        </p:grpSpPr>
        <p:sp>
          <p:nvSpPr>
            <p:cNvPr id="280" name="Google Shape;280;p2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2BCAAB-CC7B-4264-81A3-5A47EAF4A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969" y="3102264"/>
            <a:ext cx="5674264" cy="1219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793A0D-6285-47D5-82DD-0C5B7C07C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969" y="3116368"/>
            <a:ext cx="5674264" cy="118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7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2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Scenario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Most consumed beverage of Branch 1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Least consumed beverage of Branch 2</a:t>
            </a:r>
          </a:p>
        </p:txBody>
      </p:sp>
    </p:spTree>
    <p:extLst>
      <p:ext uri="{BB962C8B-B14F-4D97-AF65-F5344CB8AC3E}">
        <p14:creationId xmlns:p14="http://schemas.microsoft.com/office/powerpoint/2010/main" val="367117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Most consumed beverage in Branch 1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beverage,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sz="1100" b="0" i="0" u="none" strike="noStrike" dirty="0" err="1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totalsum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countbranch1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group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beverage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order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totalsum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desc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limit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D19A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sz="1100" dirty="0">
              <a:highlight>
                <a:srgbClr val="000000"/>
              </a:highlight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Scenario Two</a:t>
            </a:r>
            <a:br>
              <a:rPr lang="en" dirty="0"/>
            </a:br>
            <a:br>
              <a:rPr lang="en" dirty="0"/>
            </a:br>
            <a:r>
              <a:rPr lang="en" dirty="0"/>
              <a:t>Most/Least</a:t>
            </a:r>
            <a:br>
              <a:rPr lang="en" dirty="0"/>
            </a:br>
            <a:r>
              <a:rPr lang="en" dirty="0"/>
              <a:t>Consumed</a:t>
            </a:r>
            <a:br>
              <a:rPr lang="en" dirty="0"/>
            </a:br>
            <a:r>
              <a:rPr lang="en" dirty="0"/>
              <a:t>Beverage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Least consumed beverage in Branch 2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beverage,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sz="1100" b="0" i="0" u="none" strike="noStrike" dirty="0" err="1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totalsum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countbranch2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group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beverage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order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totalsum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limit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D19A6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en-US" sz="11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en-US" sz="11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100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C390FAD-CE3C-47B9-AC33-F7CE3D10D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51" y="2798912"/>
            <a:ext cx="2476500" cy="466725"/>
          </a:xfrm>
          <a:prstGeom prst="rect">
            <a:avLst/>
          </a:prstGeom>
        </p:spPr>
      </p:pic>
      <p:sp>
        <p:nvSpPr>
          <p:cNvPr id="15" name="Google Shape;276;p27">
            <a:extLst>
              <a:ext uri="{FF2B5EF4-FFF2-40B4-BE49-F238E27FC236}">
                <a16:creationId xmlns:a16="http://schemas.microsoft.com/office/drawing/2014/main" id="{EE857614-A916-4025-B1BD-09669D49498B}"/>
              </a:ext>
            </a:extLst>
          </p:cNvPr>
          <p:cNvSpPr txBox="1">
            <a:spLocks/>
          </p:cNvSpPr>
          <p:nvPr/>
        </p:nvSpPr>
        <p:spPr>
          <a:xfrm>
            <a:off x="5934451" y="3639654"/>
            <a:ext cx="2753899" cy="129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pPr algn="ctr"/>
            <a:r>
              <a:rPr lang="en" sz="2400" dirty="0"/>
              <a:t>Cold Mocha</a:t>
            </a:r>
            <a:br>
              <a:rPr lang="en" sz="2400" dirty="0"/>
            </a:br>
            <a:r>
              <a:rPr lang="en" sz="2400" dirty="0"/>
              <a:t>47,524</a:t>
            </a:r>
          </a:p>
        </p:txBody>
      </p:sp>
      <p:sp>
        <p:nvSpPr>
          <p:cNvPr id="17" name="Google Shape;276;p27">
            <a:extLst>
              <a:ext uri="{FF2B5EF4-FFF2-40B4-BE49-F238E27FC236}">
                <a16:creationId xmlns:a16="http://schemas.microsoft.com/office/drawing/2014/main" id="{FF1A6BB9-2355-4CB1-8753-1D8EE7A2A394}"/>
              </a:ext>
            </a:extLst>
          </p:cNvPr>
          <p:cNvSpPr txBox="1">
            <a:spLocks/>
          </p:cNvSpPr>
          <p:nvPr/>
        </p:nvSpPr>
        <p:spPr>
          <a:xfrm>
            <a:off x="2794323" y="3639654"/>
            <a:ext cx="2753899" cy="129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pPr algn="ctr"/>
            <a:r>
              <a:rPr lang="en" sz="2400" dirty="0"/>
              <a:t>Special Cappuccino</a:t>
            </a:r>
          </a:p>
          <a:p>
            <a:pPr algn="ctr"/>
            <a:r>
              <a:rPr lang="en" sz="2400" dirty="0"/>
              <a:t>108,163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159B53-C370-4558-8CED-03CB4FAC4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078" y="2799520"/>
            <a:ext cx="2476500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777B74-41C1-45B5-AC38-0CCC30179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847" y="2798912"/>
            <a:ext cx="2619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2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3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Scenario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8287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Beverages available on Branch 1, 8, or 10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Common beverages of Branch 4 and 7</a:t>
            </a:r>
          </a:p>
        </p:txBody>
      </p:sp>
    </p:spTree>
    <p:extLst>
      <p:ext uri="{BB962C8B-B14F-4D97-AF65-F5344CB8AC3E}">
        <p14:creationId xmlns:p14="http://schemas.microsoft.com/office/powerpoint/2010/main" val="200254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Problem Scenario</a:t>
            </a:r>
            <a:br>
              <a:rPr lang="en" dirty="0"/>
            </a:br>
            <a:r>
              <a:rPr lang="en" dirty="0"/>
              <a:t>Three</a:t>
            </a:r>
            <a:br>
              <a:rPr lang="en" dirty="0"/>
            </a:br>
            <a:br>
              <a:rPr lang="en" dirty="0"/>
            </a:br>
            <a:r>
              <a:rPr lang="en-US" sz="2400" dirty="0"/>
              <a:t>Beverages available on Branch 1, 8, or 10</a:t>
            </a:r>
            <a:br>
              <a:rPr lang="en-US" sz="2400" dirty="0"/>
            </a:br>
            <a:endParaRPr dirty="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1"/>
          </p:nvPr>
        </p:nvSpPr>
        <p:spPr>
          <a:xfrm>
            <a:off x="2327206" y="926668"/>
            <a:ext cx="555235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1) Make a table for all branches</a:t>
            </a:r>
            <a:br>
              <a:rPr lang="en-US" b="1" dirty="0"/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branch_all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*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bevbrancha;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insert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into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branch_all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*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bevbranchb);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insert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into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branch_all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*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bevbranchc);</a:t>
            </a:r>
            <a:endParaRPr lang="en-US" sz="1100" dirty="0">
              <a:solidFill>
                <a:srgbClr val="ABB2B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latin typeface="Inria Serif Light"/>
                <a:sym typeface="Inria Serif Light"/>
              </a:rPr>
              <a:t>2) Run a query to select all beverages in branch 1, 8 or  10.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distinct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*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branch_all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where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 =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'Branch10'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 =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'Branch8'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 =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'Branch1'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ABB2B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327" name="Google Shape;327;p3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1" name="Google Shape;146;p20">
            <a:extLst>
              <a:ext uri="{FF2B5EF4-FFF2-40B4-BE49-F238E27FC236}">
                <a16:creationId xmlns:a16="http://schemas.microsoft.com/office/drawing/2014/main" id="{E0883889-B86E-4846-A398-B38716A0B434}"/>
              </a:ext>
            </a:extLst>
          </p:cNvPr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22" name="Google Shape;147;p20">
              <a:extLst>
                <a:ext uri="{FF2B5EF4-FFF2-40B4-BE49-F238E27FC236}">
                  <a16:creationId xmlns:a16="http://schemas.microsoft.com/office/drawing/2014/main" id="{9E8CC94A-EA46-4E3E-8715-CF68D84A0758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;p20">
              <a:extLst>
                <a:ext uri="{FF2B5EF4-FFF2-40B4-BE49-F238E27FC236}">
                  <a16:creationId xmlns:a16="http://schemas.microsoft.com/office/drawing/2014/main" id="{50519C23-9D9D-4C1A-8CF1-AB145ABE846E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;p20">
              <a:extLst>
                <a:ext uri="{FF2B5EF4-FFF2-40B4-BE49-F238E27FC236}">
                  <a16:creationId xmlns:a16="http://schemas.microsoft.com/office/drawing/2014/main" id="{2BA00514-70CE-4E78-A95E-1ABE712DB8B0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0;p20">
              <a:extLst>
                <a:ext uri="{FF2B5EF4-FFF2-40B4-BE49-F238E27FC236}">
                  <a16:creationId xmlns:a16="http://schemas.microsoft.com/office/drawing/2014/main" id="{779E911C-D753-4EB6-BB40-E896AFB10B8A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1;p20">
              <a:extLst>
                <a:ext uri="{FF2B5EF4-FFF2-40B4-BE49-F238E27FC236}">
                  <a16:creationId xmlns:a16="http://schemas.microsoft.com/office/drawing/2014/main" id="{8416641A-A617-46CD-AB2A-45703D46BA14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2;p20">
              <a:extLst>
                <a:ext uri="{FF2B5EF4-FFF2-40B4-BE49-F238E27FC236}">
                  <a16:creationId xmlns:a16="http://schemas.microsoft.com/office/drawing/2014/main" id="{3A313E72-941C-4BAF-A6AA-4B600C5D9975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45E7ECC-EF47-4965-8F53-FECE53DBE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256" y="2467047"/>
            <a:ext cx="1789026" cy="245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AD8E75-D4DC-436C-89D2-0B3D030CC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789" y="2467047"/>
            <a:ext cx="1719436" cy="255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Problem Scenario</a:t>
            </a:r>
            <a:br>
              <a:rPr lang="en" dirty="0"/>
            </a:br>
            <a:r>
              <a:rPr lang="en" dirty="0"/>
              <a:t>Three</a:t>
            </a:r>
            <a:br>
              <a:rPr lang="en" dirty="0"/>
            </a:br>
            <a:br>
              <a:rPr lang="en" dirty="0"/>
            </a:br>
            <a:r>
              <a:rPr lang="en-US" sz="2400" dirty="0"/>
              <a:t>Common beverages of Branch 4 and 7</a:t>
            </a:r>
            <a:br>
              <a:rPr lang="en-US" sz="2400" dirty="0"/>
            </a:br>
            <a:br>
              <a:rPr lang="en-US" sz="2400" dirty="0"/>
            </a:br>
            <a:endParaRPr dirty="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1"/>
          </p:nvPr>
        </p:nvSpPr>
        <p:spPr>
          <a:xfrm>
            <a:off x="2327206" y="926668"/>
            <a:ext cx="555235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1) Run a query to select common beverages</a:t>
            </a:r>
            <a:br>
              <a:rPr lang="en-US" b="1" dirty="0"/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distinct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*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branch_all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b1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inner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join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branch_all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b2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b1.beverage = b2.beverage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(b1.branch =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'Branch4'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b2.branch =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'Branch7'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order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b1.beverage;</a:t>
            </a:r>
            <a:endParaRPr lang="en-US" sz="1100" dirty="0">
              <a:solidFill>
                <a:srgbClr val="ABB2B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327" name="Google Shape;327;p3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1" name="Google Shape;146;p20">
            <a:extLst>
              <a:ext uri="{FF2B5EF4-FFF2-40B4-BE49-F238E27FC236}">
                <a16:creationId xmlns:a16="http://schemas.microsoft.com/office/drawing/2014/main" id="{E0883889-B86E-4846-A398-B38716A0B434}"/>
              </a:ext>
            </a:extLst>
          </p:cNvPr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22" name="Google Shape;147;p20">
              <a:extLst>
                <a:ext uri="{FF2B5EF4-FFF2-40B4-BE49-F238E27FC236}">
                  <a16:creationId xmlns:a16="http://schemas.microsoft.com/office/drawing/2014/main" id="{9E8CC94A-EA46-4E3E-8715-CF68D84A0758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;p20">
              <a:extLst>
                <a:ext uri="{FF2B5EF4-FFF2-40B4-BE49-F238E27FC236}">
                  <a16:creationId xmlns:a16="http://schemas.microsoft.com/office/drawing/2014/main" id="{50519C23-9D9D-4C1A-8CF1-AB145ABE846E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;p20">
              <a:extLst>
                <a:ext uri="{FF2B5EF4-FFF2-40B4-BE49-F238E27FC236}">
                  <a16:creationId xmlns:a16="http://schemas.microsoft.com/office/drawing/2014/main" id="{2BA00514-70CE-4E78-A95E-1ABE712DB8B0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0;p20">
              <a:extLst>
                <a:ext uri="{FF2B5EF4-FFF2-40B4-BE49-F238E27FC236}">
                  <a16:creationId xmlns:a16="http://schemas.microsoft.com/office/drawing/2014/main" id="{779E911C-D753-4EB6-BB40-E896AFB10B8A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1;p20">
              <a:extLst>
                <a:ext uri="{FF2B5EF4-FFF2-40B4-BE49-F238E27FC236}">
                  <a16:creationId xmlns:a16="http://schemas.microsoft.com/office/drawing/2014/main" id="{8416641A-A617-46CD-AB2A-45703D46BA14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2;p20">
              <a:extLst>
                <a:ext uri="{FF2B5EF4-FFF2-40B4-BE49-F238E27FC236}">
                  <a16:creationId xmlns:a16="http://schemas.microsoft.com/office/drawing/2014/main" id="{3A313E72-941C-4BAF-A6AA-4B600C5D9975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B9A3DA1-7692-462B-97A9-04881FC09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65" y="1986013"/>
            <a:ext cx="2872832" cy="3086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95F1AA-88CD-4321-B43F-0D9402D6C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369" y="1986013"/>
            <a:ext cx="2963309" cy="30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2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4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Scenario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Create a </a:t>
            </a:r>
            <a:br>
              <a:rPr lang="en-US" sz="2000" dirty="0"/>
            </a:br>
            <a:r>
              <a:rPr lang="en-US" sz="2000" dirty="0"/>
              <a:t>  -Partition</a:t>
            </a:r>
            <a:br>
              <a:rPr lang="en-US" sz="2000" dirty="0"/>
            </a:br>
            <a:r>
              <a:rPr lang="en-US" sz="2000" dirty="0"/>
              <a:t>  -Index</a:t>
            </a:r>
            <a:br>
              <a:rPr lang="en-US" sz="2000" dirty="0"/>
            </a:br>
            <a:r>
              <a:rPr lang="en-US" sz="2000" dirty="0"/>
              <a:t>  -View</a:t>
            </a:r>
            <a:br>
              <a:rPr lang="en-US" sz="2000" dirty="0"/>
            </a:br>
            <a:r>
              <a:rPr lang="en-US" sz="2000" dirty="0"/>
              <a:t>for Scenario 3</a:t>
            </a:r>
          </a:p>
        </p:txBody>
      </p:sp>
    </p:spTree>
    <p:extLst>
      <p:ext uri="{BB962C8B-B14F-4D97-AF65-F5344CB8AC3E}">
        <p14:creationId xmlns:p14="http://schemas.microsoft.com/office/powerpoint/2010/main" val="2506249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Scenario</a:t>
            </a:r>
            <a:br>
              <a:rPr lang="en" dirty="0"/>
            </a:br>
            <a:r>
              <a:rPr lang="en" dirty="0"/>
              <a:t>Four</a:t>
            </a:r>
            <a:br>
              <a:rPr lang="en" dirty="0"/>
            </a:br>
            <a:br>
              <a:rPr lang="en" dirty="0"/>
            </a:br>
            <a:r>
              <a:rPr lang="en" dirty="0"/>
              <a:t>Partition,</a:t>
            </a:r>
            <a:br>
              <a:rPr lang="en" dirty="0"/>
            </a:br>
            <a:r>
              <a:rPr lang="en" dirty="0"/>
              <a:t>Index,</a:t>
            </a:r>
            <a:br>
              <a:rPr lang="en" dirty="0"/>
            </a:br>
            <a:r>
              <a:rPr lang="en" dirty="0"/>
              <a:t>View of Scenario 3</a:t>
            </a:r>
            <a:endParaRPr dirty="0"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2652748" y="1549660"/>
            <a:ext cx="3319976" cy="31238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Partition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 err="1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hive.exec.dynamic.partition.mode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050" b="0" i="0" u="none" strike="noStrike" dirty="0" err="1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nonstrict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sz="1050" b="0" i="0" u="none" strike="noStrike" dirty="0">
              <a:solidFill>
                <a:srgbClr val="C678DD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branch_all_partition(</a:t>
            </a:r>
            <a:b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beverage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PARTITIONED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(branch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format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delimited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fields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terminated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','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stored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textfile;</a:t>
            </a:r>
            <a:b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insert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into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branch_all_partition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PARTITION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(branch)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beverage, branch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 all;</a:t>
            </a:r>
            <a:b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endParaRPr sz="1050" dirty="0">
              <a:highlight>
                <a:srgbClr val="000000"/>
              </a:highlight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2"/>
          </p:nvPr>
        </p:nvSpPr>
        <p:spPr>
          <a:xfrm>
            <a:off x="6206125" y="3067219"/>
            <a:ext cx="2479803" cy="16181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Index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INDEX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 err="1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beverage_index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 err="1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branch_all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(beverage)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'org.apache.hadoop.hive.ql.index.compact.CompactIndexHandler'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DEFERRED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REBUILD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endParaRPr sz="1050" dirty="0">
              <a:highlight>
                <a:srgbClr val="000000"/>
              </a:highlight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3"/>
          </p:nvPr>
        </p:nvSpPr>
        <p:spPr>
          <a:xfrm>
            <a:off x="6204889" y="1493384"/>
            <a:ext cx="2481039" cy="16181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View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view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branch10_8_1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distinct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*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 err="1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branch_all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where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 = </a:t>
            </a:r>
            <a:r>
              <a:rPr lang="en-US" sz="105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'Branch10'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 = </a:t>
            </a:r>
            <a:r>
              <a:rPr lang="en-US" sz="105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'Branch8'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 = </a:t>
            </a:r>
            <a:r>
              <a:rPr lang="en-US" sz="105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'Branch1'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sz="1050" dirty="0">
              <a:highlight>
                <a:srgbClr val="000000"/>
              </a:highlight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94026" y="459275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Partition</a:t>
            </a:r>
            <a:endParaRPr dirty="0"/>
          </a:p>
        </p:txBody>
      </p:sp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4F57E-340B-43F7-B906-EDA29F20E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1" y="1038395"/>
            <a:ext cx="7684778" cy="33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8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5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Scenario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Alter the table properties to add:</a:t>
            </a:r>
            <a:br>
              <a:rPr lang="en-US" sz="2000" dirty="0"/>
            </a:br>
            <a:r>
              <a:rPr lang="en-US" sz="2000" dirty="0"/>
              <a:t>  -“note”,</a:t>
            </a:r>
            <a:br>
              <a:rPr lang="en-US" sz="2000" dirty="0"/>
            </a:br>
            <a:r>
              <a:rPr lang="en-US" sz="2000" dirty="0"/>
              <a:t>  -“comment”</a:t>
            </a:r>
            <a:br>
              <a:rPr lang="en-US" sz="2000" dirty="0"/>
            </a:br>
            <a:r>
              <a:rPr lang="en-US" sz="2000" dirty="0"/>
              <a:t>to a table</a:t>
            </a:r>
          </a:p>
        </p:txBody>
      </p:sp>
    </p:spTree>
    <p:extLst>
      <p:ext uri="{BB962C8B-B14F-4D97-AF65-F5344CB8AC3E}">
        <p14:creationId xmlns:p14="http://schemas.microsoft.com/office/powerpoint/2010/main" val="194608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Technologies</a:t>
            </a:r>
            <a:br>
              <a:rPr lang="en" sz="2100" dirty="0"/>
            </a:br>
            <a:r>
              <a:rPr lang="en" sz="2100" dirty="0"/>
              <a:t>Used</a:t>
            </a:r>
            <a:r>
              <a:rPr lang="en" dirty="0"/>
              <a:t> </a:t>
            </a:r>
            <a:endParaRPr dirty="0"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2726100" y="887697"/>
            <a:ext cx="1845900" cy="18695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Hive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Data warehouse to write SQL-like queries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V</a:t>
            </a:r>
            <a:r>
              <a:rPr lang="en" dirty="0"/>
              <a:t>ersion 2.3.8</a:t>
            </a:r>
            <a:endParaRPr dirty="0"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2"/>
          </p:nvPr>
        </p:nvSpPr>
        <p:spPr>
          <a:xfrm>
            <a:off x="4772010" y="892822"/>
            <a:ext cx="1845900" cy="19418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Hado</a:t>
            </a:r>
            <a:r>
              <a:rPr lang="en-US" b="1" dirty="0"/>
              <a:t>op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Framework for storing and processing massive amounts of data.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Version 3.3.0</a:t>
            </a: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3"/>
          </p:nvPr>
        </p:nvSpPr>
        <p:spPr>
          <a:xfrm>
            <a:off x="6842400" y="887697"/>
            <a:ext cx="1845900" cy="19418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HDFS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A distributed file system used to store the Hive Database.</a:t>
            </a:r>
            <a:endParaRPr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416EBB-DA2B-4F22-86F0-0FDD82145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7" y="1696798"/>
            <a:ext cx="914300" cy="82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doop Logo">
            <a:extLst>
              <a:ext uri="{FF2B5EF4-FFF2-40B4-BE49-F238E27FC236}">
                <a16:creationId xmlns:a16="http://schemas.microsoft.com/office/drawing/2014/main" id="{9FA1AFB8-3583-475C-8820-893F53B3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0" y="2798769"/>
            <a:ext cx="1073640" cy="8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234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Scenario</a:t>
            </a:r>
            <a:br>
              <a:rPr lang="en" dirty="0"/>
            </a:br>
            <a:r>
              <a:rPr lang="en" dirty="0"/>
              <a:t>Five</a:t>
            </a:r>
            <a:br>
              <a:rPr lang="en" dirty="0"/>
            </a:br>
            <a:br>
              <a:rPr lang="en" dirty="0"/>
            </a:br>
            <a:r>
              <a:rPr lang="en-US" sz="2400" dirty="0"/>
              <a:t>Alter the table properties</a:t>
            </a:r>
            <a:endParaRPr dirty="0"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2397553" y="945695"/>
            <a:ext cx="3319976" cy="31238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Set Note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ALTER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branch_all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TBLPROPERTIES (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'note'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'This combines the bevbranchA, bevbranchB, and </a:t>
            </a:r>
            <a:r>
              <a:rPr lang="en-US" sz="1100" b="0" i="0" u="none" strike="noStrike" dirty="0" err="1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bevBranchC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text files of all the branches.’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endParaRPr sz="1100" dirty="0">
              <a:highlight>
                <a:srgbClr val="000000"/>
              </a:highlight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2"/>
          </p:nvPr>
        </p:nvSpPr>
        <p:spPr>
          <a:xfrm>
            <a:off x="4295002" y="2221022"/>
            <a:ext cx="2479803" cy="6269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Show Table Properties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show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tblproperties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branch_all;</a:t>
            </a:r>
            <a:endParaRPr sz="1100" dirty="0">
              <a:highlight>
                <a:srgbClr val="000000"/>
              </a:highlight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3"/>
          </p:nvPr>
        </p:nvSpPr>
        <p:spPr>
          <a:xfrm>
            <a:off x="5962395" y="945695"/>
            <a:ext cx="2481039" cy="12248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Set Comment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ALTER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branch_all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TBLPROPERTIES (</a:t>
            </a:r>
            <a:r>
              <a:rPr lang="en-US" sz="105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'comment'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05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'This table property is a comment.'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sz="1050" dirty="0">
              <a:highlight>
                <a:srgbClr val="000000"/>
              </a:highlight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6FFEFAC-4429-467C-9E74-F5AACE61B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68" y="2912808"/>
            <a:ext cx="6318932" cy="17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69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6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Scenario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Remove the 5</a:t>
            </a:r>
            <a:r>
              <a:rPr lang="en-US" sz="1400" baseline="30000" dirty="0"/>
              <a:t>th</a:t>
            </a:r>
            <a:r>
              <a:rPr lang="en-US" sz="1400" dirty="0"/>
              <a:t> row from the output of Scenario 1</a:t>
            </a:r>
          </a:p>
        </p:txBody>
      </p:sp>
    </p:spTree>
    <p:extLst>
      <p:ext uri="{BB962C8B-B14F-4D97-AF65-F5344CB8AC3E}">
        <p14:creationId xmlns:p14="http://schemas.microsoft.com/office/powerpoint/2010/main" val="65292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9"/>
          <p:cNvGrpSpPr/>
          <p:nvPr/>
        </p:nvGrpSpPr>
        <p:grpSpPr>
          <a:xfrm>
            <a:off x="455607" y="3882978"/>
            <a:ext cx="704026" cy="802424"/>
            <a:chOff x="4630125" y="278900"/>
            <a:chExt cx="400675" cy="456675"/>
          </a:xfrm>
        </p:grpSpPr>
        <p:sp>
          <p:nvSpPr>
            <p:cNvPr id="303" name="Google Shape;303;p2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Scenario Six</a:t>
            </a:r>
            <a:br>
              <a:rPr lang="en" dirty="0"/>
            </a:br>
            <a:br>
              <a:rPr lang="en" dirty="0"/>
            </a:br>
            <a:r>
              <a:rPr lang="en" dirty="0"/>
              <a:t>Remove Row 5 from Scenario One</a:t>
            </a: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09" name="Google Shape;309;p29"/>
          <p:cNvGrpSpPr/>
          <p:nvPr/>
        </p:nvGrpSpPr>
        <p:grpSpPr>
          <a:xfrm>
            <a:off x="6377007" y="823773"/>
            <a:ext cx="2360931" cy="1887532"/>
            <a:chOff x="5632317" y="1189775"/>
            <a:chExt cx="3305700" cy="2642862"/>
          </a:xfrm>
        </p:grpSpPr>
        <p:sp>
          <p:nvSpPr>
            <p:cNvPr id="310" name="Google Shape;310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After</a:t>
              </a:r>
              <a:endParaRPr dirty="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1" name="Google Shape;311;p29"/>
            <p:cNvSpPr txBox="1"/>
            <p:nvPr/>
          </p:nvSpPr>
          <p:spPr>
            <a:xfrm>
              <a:off x="5999350" y="1858775"/>
              <a:ext cx="2667016" cy="1973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select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       beverage, branch, </a:t>
              </a:r>
              <a:b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</a:b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ROW_NUMBER()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OVER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(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ORDER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BY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beverage) 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as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rank</a:t>
              </a:r>
              <a:b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</a:b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from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delete5row;</a:t>
              </a:r>
              <a:endParaRPr sz="1100" dirty="0">
                <a:solidFill>
                  <a:schemeClr val="dk1"/>
                </a:solidFill>
                <a:highlight>
                  <a:srgbClr val="000000"/>
                </a:highlight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312" name="Google Shape;312;p29"/>
          <p:cNvGrpSpPr/>
          <p:nvPr/>
        </p:nvGrpSpPr>
        <p:grpSpPr>
          <a:xfrm>
            <a:off x="2268682" y="823775"/>
            <a:ext cx="2533196" cy="1939750"/>
            <a:chOff x="0" y="1189989"/>
            <a:chExt cx="3546900" cy="2715977"/>
          </a:xfrm>
        </p:grpSpPr>
        <p:sp>
          <p:nvSpPr>
            <p:cNvPr id="313" name="Google Shape;313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Before</a:t>
              </a:r>
              <a:endParaRPr dirty="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4" name="Google Shape;314;p29"/>
            <p:cNvSpPr txBox="1"/>
            <p:nvPr/>
          </p:nvSpPr>
          <p:spPr>
            <a:xfrm>
              <a:off x="43646" y="1858777"/>
              <a:ext cx="2900559" cy="2047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create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table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delete5row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as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(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select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distinct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*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from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b="0" i="0" u="none" strike="noStrike" dirty="0" err="1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branch_all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where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branch = </a:t>
              </a:r>
              <a:r>
                <a:rPr lang="en-US" sz="1100" b="0" i="0" u="none" strike="noStrike" dirty="0">
                  <a:solidFill>
                    <a:srgbClr val="98C379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'Branch10'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or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branch = </a:t>
              </a:r>
              <a:r>
                <a:rPr lang="en-US" sz="1100" b="0" i="0" u="none" strike="noStrike" dirty="0">
                  <a:solidFill>
                    <a:srgbClr val="98C379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'Branch8'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or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branch = </a:t>
              </a:r>
              <a:r>
                <a:rPr lang="en-US" sz="1100" b="0" i="0" u="none" strike="noStrike" dirty="0">
                  <a:solidFill>
                    <a:srgbClr val="98C379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'Branch1'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order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by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beverage);</a:t>
              </a:r>
              <a:br>
                <a:rPr lang="en-US" sz="1800" b="0" i="0" u="none" strike="noStrike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</a:br>
              <a:endParaRPr sz="12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315" name="Google Shape;315;p29"/>
          <p:cNvGrpSpPr/>
          <p:nvPr/>
        </p:nvGrpSpPr>
        <p:grpSpPr>
          <a:xfrm>
            <a:off x="4402605" y="823774"/>
            <a:ext cx="2360931" cy="2487443"/>
            <a:chOff x="2937839" y="398244"/>
            <a:chExt cx="3305700" cy="3482839"/>
          </a:xfrm>
        </p:grpSpPr>
        <p:sp>
          <p:nvSpPr>
            <p:cNvPr id="316" name="Google Shape;316;p29"/>
            <p:cNvSpPr/>
            <p:nvPr/>
          </p:nvSpPr>
          <p:spPr>
            <a:xfrm>
              <a:off x="2937839" y="398244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Remove Row</a:t>
              </a:r>
              <a:endParaRPr dirty="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7" name="Google Shape;317;p29"/>
            <p:cNvSpPr txBox="1"/>
            <p:nvPr/>
          </p:nvSpPr>
          <p:spPr>
            <a:xfrm>
              <a:off x="3125163" y="1067033"/>
              <a:ext cx="2900557" cy="2814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INSERT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OVERWRITE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TABLE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delete5row</a:t>
              </a:r>
              <a:b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</a:b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Select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b="0" i="0" u="none" strike="noStrike" dirty="0" err="1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tmp.beverage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100" b="0" i="0" u="none" strike="noStrike" dirty="0" err="1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tmp.branch</a:t>
              </a:r>
              <a:b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</a:b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from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(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select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beverage, branch, </a:t>
              </a:r>
              <a:b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</a:b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ROW_NUMBER()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OVER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(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ORDER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BY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beverage)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as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rank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b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</a:b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from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delete5row) </a:t>
              </a: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as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b="0" i="0" u="none" strike="noStrike" dirty="0" err="1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tmp</a:t>
              </a:r>
              <a:endPara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dirty="0">
                  <a:solidFill>
                    <a:srgbClr val="C678DD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WHERE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b="0" i="0" u="none" strike="noStrike" dirty="0" err="1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tmp.rank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!= </a:t>
              </a:r>
              <a:r>
                <a:rPr lang="en-US" sz="1100" b="0" i="0" u="none" strike="noStrike" dirty="0">
                  <a:solidFill>
                    <a:srgbClr val="D19A66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5</a:t>
              </a:r>
              <a:r>
                <a:rPr lang="en-US" sz="1100" b="0" i="0" u="none" strike="noStrike" dirty="0">
                  <a:solidFill>
                    <a:srgbClr val="ABB2B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;</a:t>
              </a:r>
              <a:endParaRPr sz="1100" dirty="0">
                <a:solidFill>
                  <a:schemeClr val="dk1"/>
                </a:solidFill>
                <a:highlight>
                  <a:srgbClr val="000000"/>
                </a:highlight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09AB1AE-143E-480F-BD4F-DB73DB478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16" y="3072469"/>
            <a:ext cx="2114550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D92FB-DB15-4EA0-A8F6-53230B295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142" y="3082397"/>
            <a:ext cx="2019445" cy="119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23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>
            <a:spLocks noGrp="1"/>
          </p:cNvSpPr>
          <p:nvPr>
            <p:ph type="ctrTitle" idx="4294967295"/>
          </p:nvPr>
        </p:nvSpPr>
        <p:spPr>
          <a:xfrm>
            <a:off x="855300" y="1722038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396" name="Google Shape;396;p35"/>
          <p:cNvSpPr txBox="1">
            <a:spLocks noGrp="1"/>
          </p:cNvSpPr>
          <p:nvPr>
            <p:ph type="subTitle" idx="4294967295"/>
          </p:nvPr>
        </p:nvSpPr>
        <p:spPr>
          <a:xfrm>
            <a:off x="855300" y="2259858"/>
            <a:ext cx="3195000" cy="11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Any questions?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You can find me at: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-US" sz="1400" dirty="0"/>
              <a:t>ariel.rubioperez@revature.net</a:t>
            </a:r>
          </a:p>
        </p:txBody>
      </p:sp>
      <p:sp>
        <p:nvSpPr>
          <p:cNvPr id="398" name="Google Shape;398;p3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F9CE9-F3FF-4C1B-A255-915672D5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4022"/>
            <a:ext cx="4116300" cy="42929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Files</a:t>
            </a:r>
            <a:endParaRPr dirty="0"/>
          </a:p>
        </p:txBody>
      </p:sp>
      <p:grpSp>
        <p:nvGrpSpPr>
          <p:cNvPr id="188" name="Google Shape;188;p24"/>
          <p:cNvGrpSpPr/>
          <p:nvPr/>
        </p:nvGrpSpPr>
        <p:grpSpPr>
          <a:xfrm>
            <a:off x="455706" y="4039751"/>
            <a:ext cx="723987" cy="645675"/>
            <a:chOff x="3927500" y="301425"/>
            <a:chExt cx="461550" cy="411625"/>
          </a:xfrm>
        </p:grpSpPr>
        <p:sp>
          <p:nvSpPr>
            <p:cNvPr id="189" name="Google Shape;189;p2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217" name="Google Shape;217;p24"/>
          <p:cNvCxnSpPr>
            <a:stCxn id="218" idx="6"/>
            <a:endCxn id="219" idx="2"/>
          </p:cNvCxnSpPr>
          <p:nvPr/>
        </p:nvCxnSpPr>
        <p:spPr>
          <a:xfrm>
            <a:off x="4147375" y="30010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24"/>
          <p:cNvCxnSpPr>
            <a:stCxn id="218" idx="6"/>
            <a:endCxn id="221" idx="2"/>
          </p:cNvCxnSpPr>
          <p:nvPr/>
        </p:nvCxnSpPr>
        <p:spPr>
          <a:xfrm rot="10800000" flipH="1">
            <a:off x="4147375" y="20650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>
            <a:stCxn id="223" idx="3"/>
            <a:endCxn id="224" idx="2"/>
          </p:cNvCxnSpPr>
          <p:nvPr/>
        </p:nvCxnSpPr>
        <p:spPr>
          <a:xfrm rot="10800000" flipH="1">
            <a:off x="6205900" y="16078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>
            <a:stCxn id="223" idx="3"/>
            <a:endCxn id="226" idx="2"/>
          </p:cNvCxnSpPr>
          <p:nvPr/>
        </p:nvCxnSpPr>
        <p:spPr>
          <a:xfrm>
            <a:off x="6205900" y="206500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24"/>
          <p:cNvCxnSpPr>
            <a:stCxn id="228" idx="3"/>
            <a:endCxn id="229" idx="2"/>
          </p:cNvCxnSpPr>
          <p:nvPr/>
        </p:nvCxnSpPr>
        <p:spPr>
          <a:xfrm rot="10800000" flipH="1">
            <a:off x="6205900" y="34798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24"/>
          <p:cNvCxnSpPr>
            <a:stCxn id="228" idx="3"/>
            <a:endCxn id="231" idx="2"/>
          </p:cNvCxnSpPr>
          <p:nvPr/>
        </p:nvCxnSpPr>
        <p:spPr>
          <a:xfrm>
            <a:off x="6205900" y="39370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2" name="Google Shape;232;p24"/>
          <p:cNvGrpSpPr/>
          <p:nvPr/>
        </p:nvGrpSpPr>
        <p:grpSpPr>
          <a:xfrm>
            <a:off x="6792100" y="1448200"/>
            <a:ext cx="1444644" cy="319200"/>
            <a:chOff x="5592550" y="1018950"/>
            <a:chExt cx="1444644" cy="319200"/>
          </a:xfrm>
        </p:grpSpPr>
        <p:sp>
          <p:nvSpPr>
            <p:cNvPr id="233" name="Google Shape;233;p24"/>
            <p:cNvSpPr/>
            <p:nvPr/>
          </p:nvSpPr>
          <p:spPr>
            <a:xfrm>
              <a:off x="5766550" y="1018950"/>
              <a:ext cx="1270644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Bev_BranchA.txt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(100 lines)</a:t>
              </a: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4849600" y="1905400"/>
            <a:ext cx="1356300" cy="319200"/>
            <a:chOff x="3650050" y="1476150"/>
            <a:chExt cx="1356300" cy="319200"/>
          </a:xfrm>
        </p:grpSpPr>
        <p:sp>
          <p:nvSpPr>
            <p:cNvPr id="223" name="Google Shape;223;p24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Bev Branch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5" name="Google Shape;235;p24"/>
          <p:cNvGrpSpPr/>
          <p:nvPr/>
        </p:nvGrpSpPr>
        <p:grpSpPr>
          <a:xfrm>
            <a:off x="2785100" y="2841400"/>
            <a:ext cx="1362275" cy="319200"/>
            <a:chOff x="1596750" y="2412150"/>
            <a:chExt cx="1362275" cy="319200"/>
          </a:xfrm>
        </p:grpSpPr>
        <p:sp>
          <p:nvSpPr>
            <p:cNvPr id="236" name="Google Shape;236;p24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Input Files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7" name="Google Shape;237;p24"/>
          <p:cNvGrpSpPr/>
          <p:nvPr/>
        </p:nvGrpSpPr>
        <p:grpSpPr>
          <a:xfrm>
            <a:off x="4849600" y="3777400"/>
            <a:ext cx="1356300" cy="319200"/>
            <a:chOff x="3650050" y="3348150"/>
            <a:chExt cx="1356300" cy="319200"/>
          </a:xfrm>
        </p:grpSpPr>
        <p:sp>
          <p:nvSpPr>
            <p:cNvPr id="228" name="Google Shape;228;p24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Bev ConsCount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6792100" y="2362600"/>
            <a:ext cx="1444644" cy="319200"/>
            <a:chOff x="5592550" y="1933350"/>
            <a:chExt cx="1444644" cy="319200"/>
          </a:xfrm>
        </p:grpSpPr>
        <p:sp>
          <p:nvSpPr>
            <p:cNvPr id="239" name="Google Shape;239;p24"/>
            <p:cNvSpPr/>
            <p:nvPr/>
          </p:nvSpPr>
          <p:spPr>
            <a:xfrm>
              <a:off x="5766550" y="1933350"/>
              <a:ext cx="1270644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Bev_BranchC.txt</a:t>
              </a:r>
              <a:br>
                <a:rPr lang="en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</a:br>
              <a:r>
                <a:rPr lang="en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(300 lines)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40" name="Google Shape;240;p24"/>
          <p:cNvGrpSpPr/>
          <p:nvPr/>
        </p:nvGrpSpPr>
        <p:grpSpPr>
          <a:xfrm>
            <a:off x="6792100" y="3320200"/>
            <a:ext cx="1701819" cy="319200"/>
            <a:chOff x="5592550" y="2890950"/>
            <a:chExt cx="1701819" cy="319200"/>
          </a:xfrm>
        </p:grpSpPr>
        <p:sp>
          <p:nvSpPr>
            <p:cNvPr id="241" name="Google Shape;241;p24"/>
            <p:cNvSpPr/>
            <p:nvPr/>
          </p:nvSpPr>
          <p:spPr>
            <a:xfrm>
              <a:off x="5766549" y="2890950"/>
              <a:ext cx="152782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Bev_ConscountA.txt</a:t>
              </a:r>
              <a:br>
                <a:rPr lang="en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</a:br>
              <a:r>
                <a:rPr lang="en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(1000 lines)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42" name="Google Shape;242;p24"/>
          <p:cNvGrpSpPr/>
          <p:nvPr/>
        </p:nvGrpSpPr>
        <p:grpSpPr>
          <a:xfrm>
            <a:off x="6792100" y="4234600"/>
            <a:ext cx="1651812" cy="319200"/>
            <a:chOff x="5592550" y="3805350"/>
            <a:chExt cx="1651812" cy="319200"/>
          </a:xfrm>
        </p:grpSpPr>
        <p:sp>
          <p:nvSpPr>
            <p:cNvPr id="243" name="Google Shape;243;p24"/>
            <p:cNvSpPr/>
            <p:nvPr/>
          </p:nvSpPr>
          <p:spPr>
            <a:xfrm>
              <a:off x="5766550" y="3805350"/>
              <a:ext cx="1477812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Bev_ConscountC.txt</a:t>
              </a:r>
              <a:br>
                <a:rPr lang="en-US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</a:br>
              <a:r>
                <a:rPr lang="en-US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(3000 lines)</a:t>
              </a: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59" name="Google Shape;232;p24">
            <a:extLst>
              <a:ext uri="{FF2B5EF4-FFF2-40B4-BE49-F238E27FC236}">
                <a16:creationId xmlns:a16="http://schemas.microsoft.com/office/drawing/2014/main" id="{4143E5EA-844A-409C-8075-DCE9B906C3EE}"/>
              </a:ext>
            </a:extLst>
          </p:cNvPr>
          <p:cNvGrpSpPr/>
          <p:nvPr/>
        </p:nvGrpSpPr>
        <p:grpSpPr>
          <a:xfrm>
            <a:off x="6792100" y="1909981"/>
            <a:ext cx="1444644" cy="319200"/>
            <a:chOff x="5592550" y="1018950"/>
            <a:chExt cx="1444644" cy="319200"/>
          </a:xfrm>
        </p:grpSpPr>
        <p:sp>
          <p:nvSpPr>
            <p:cNvPr id="60" name="Google Shape;233;p24">
              <a:extLst>
                <a:ext uri="{FF2B5EF4-FFF2-40B4-BE49-F238E27FC236}">
                  <a16:creationId xmlns:a16="http://schemas.microsoft.com/office/drawing/2014/main" id="{8673CDD5-E40C-46EF-9C2E-8214B72F0AA5}"/>
                </a:ext>
              </a:extLst>
            </p:cNvPr>
            <p:cNvSpPr/>
            <p:nvPr/>
          </p:nvSpPr>
          <p:spPr>
            <a:xfrm>
              <a:off x="5766550" y="1018950"/>
              <a:ext cx="1270644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Bev_BranchB.txt</a:t>
              </a:r>
              <a:br>
                <a:rPr lang="en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</a:br>
              <a:r>
                <a:rPr lang="en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(200 lines)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61" name="Google Shape;224;p24">
              <a:extLst>
                <a:ext uri="{FF2B5EF4-FFF2-40B4-BE49-F238E27FC236}">
                  <a16:creationId xmlns:a16="http://schemas.microsoft.com/office/drawing/2014/main" id="{71DA64C5-99DE-4592-8FD5-F88803C083B0}"/>
                </a:ext>
              </a:extLst>
            </p:cNvPr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62" name="Google Shape;232;p24">
            <a:extLst>
              <a:ext uri="{FF2B5EF4-FFF2-40B4-BE49-F238E27FC236}">
                <a16:creationId xmlns:a16="http://schemas.microsoft.com/office/drawing/2014/main" id="{92D72F86-F3F8-40FB-B9C4-C23826978FC5}"/>
              </a:ext>
            </a:extLst>
          </p:cNvPr>
          <p:cNvGrpSpPr/>
          <p:nvPr/>
        </p:nvGrpSpPr>
        <p:grpSpPr>
          <a:xfrm>
            <a:off x="6792024" y="3777400"/>
            <a:ext cx="1701895" cy="319200"/>
            <a:chOff x="5592550" y="1018950"/>
            <a:chExt cx="1701895" cy="319200"/>
          </a:xfrm>
        </p:grpSpPr>
        <p:sp>
          <p:nvSpPr>
            <p:cNvPr id="63" name="Google Shape;233;p24">
              <a:extLst>
                <a:ext uri="{FF2B5EF4-FFF2-40B4-BE49-F238E27FC236}">
                  <a16:creationId xmlns:a16="http://schemas.microsoft.com/office/drawing/2014/main" id="{01FE8E96-FDB2-45A7-B240-3EA5699A9F19}"/>
                </a:ext>
              </a:extLst>
            </p:cNvPr>
            <p:cNvSpPr/>
            <p:nvPr/>
          </p:nvSpPr>
          <p:spPr>
            <a:xfrm>
              <a:off x="5766549" y="1018950"/>
              <a:ext cx="1527896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Bev_ConscountB.txt</a:t>
              </a:r>
              <a:br>
                <a:rPr lang="en-US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</a:br>
              <a:r>
                <a:rPr lang="en-US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(2000 lines)</a:t>
              </a:r>
            </a:p>
          </p:txBody>
        </p:sp>
        <p:sp>
          <p:nvSpPr>
            <p:cNvPr id="64" name="Google Shape;224;p24">
              <a:extLst>
                <a:ext uri="{FF2B5EF4-FFF2-40B4-BE49-F238E27FC236}">
                  <a16:creationId xmlns:a16="http://schemas.microsoft.com/office/drawing/2014/main" id="{4EFF41F2-D07F-4B73-9692-B161317F8322}"/>
                </a:ext>
              </a:extLst>
            </p:cNvPr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C4D267-3D60-4031-8827-B7C9BD343CF5}"/>
              </a:ext>
            </a:extLst>
          </p:cNvPr>
          <p:cNvCxnSpPr>
            <a:endCxn id="61" idx="2"/>
          </p:cNvCxnSpPr>
          <p:nvPr/>
        </p:nvCxnSpPr>
        <p:spPr>
          <a:xfrm>
            <a:off x="6500813" y="2065000"/>
            <a:ext cx="291287" cy="4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075F7A-AA4F-428F-884B-57BC5DEB4064}"/>
              </a:ext>
            </a:extLst>
          </p:cNvPr>
          <p:cNvCxnSpPr/>
          <p:nvPr/>
        </p:nvCxnSpPr>
        <p:spPr>
          <a:xfrm>
            <a:off x="6498999" y="3932419"/>
            <a:ext cx="291287" cy="4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oogle Shape;233;p24">
            <a:extLst>
              <a:ext uri="{FF2B5EF4-FFF2-40B4-BE49-F238E27FC236}">
                <a16:creationId xmlns:a16="http://schemas.microsoft.com/office/drawing/2014/main" id="{4607590D-5BC8-40A8-9844-5C195ADD487B}"/>
              </a:ext>
            </a:extLst>
          </p:cNvPr>
          <p:cNvSpPr/>
          <p:nvPr/>
        </p:nvSpPr>
        <p:spPr>
          <a:xfrm>
            <a:off x="5003482" y="2156581"/>
            <a:ext cx="1518049" cy="70955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Ex. </a:t>
            </a:r>
            <a:r>
              <a:rPr lang="en-US" sz="10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ICY_LATTE,Branch5</a:t>
            </a:r>
            <a:br>
              <a:rPr lang="en-US" sz="10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</a:br>
            <a:r>
              <a:rPr lang="en-US" sz="10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MED_LATTE,Branch2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sp>
        <p:nvSpPr>
          <p:cNvPr id="76" name="Google Shape;233;p24">
            <a:extLst>
              <a:ext uri="{FF2B5EF4-FFF2-40B4-BE49-F238E27FC236}">
                <a16:creationId xmlns:a16="http://schemas.microsoft.com/office/drawing/2014/main" id="{5B82ECBF-7578-4A03-AB4B-077BF12A50E5}"/>
              </a:ext>
            </a:extLst>
          </p:cNvPr>
          <p:cNvSpPr/>
          <p:nvPr/>
        </p:nvSpPr>
        <p:spPr>
          <a:xfrm>
            <a:off x="5003482" y="4001127"/>
            <a:ext cx="1518049" cy="70955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Ex.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Cold_Lite,262</a:t>
            </a:r>
            <a:br>
              <a:rPr lang="en-US" sz="10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</a:br>
            <a:r>
              <a:rPr lang="en-US" sz="10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SMALL_Coffee,466</a:t>
            </a:r>
            <a:endParaRPr lang="en-US" sz="1100" dirty="0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95F561-2E22-4E88-809F-EDFD846A2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1" y="1581662"/>
            <a:ext cx="13239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Setup</a:t>
            </a:r>
            <a:endParaRPr dirty="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1"/>
          </p:nvPr>
        </p:nvSpPr>
        <p:spPr>
          <a:xfrm>
            <a:off x="2327206" y="926668"/>
            <a:ext cx="5552350" cy="6949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1) Create a database in Hive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DATABASE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EXISTS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proj1db;</a:t>
            </a:r>
            <a:endParaRPr sz="1050" dirty="0">
              <a:highlight>
                <a:srgbClr val="000000"/>
              </a:highlight>
            </a:endParaRPr>
          </a:p>
        </p:txBody>
      </p:sp>
      <p:sp>
        <p:nvSpPr>
          <p:cNvPr id="327" name="Google Shape;327;p3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1" name="Google Shape;146;p20">
            <a:extLst>
              <a:ext uri="{FF2B5EF4-FFF2-40B4-BE49-F238E27FC236}">
                <a16:creationId xmlns:a16="http://schemas.microsoft.com/office/drawing/2014/main" id="{E0883889-B86E-4846-A398-B38716A0B434}"/>
              </a:ext>
            </a:extLst>
          </p:cNvPr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22" name="Google Shape;147;p20">
              <a:extLst>
                <a:ext uri="{FF2B5EF4-FFF2-40B4-BE49-F238E27FC236}">
                  <a16:creationId xmlns:a16="http://schemas.microsoft.com/office/drawing/2014/main" id="{9E8CC94A-EA46-4E3E-8715-CF68D84A0758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;p20">
              <a:extLst>
                <a:ext uri="{FF2B5EF4-FFF2-40B4-BE49-F238E27FC236}">
                  <a16:creationId xmlns:a16="http://schemas.microsoft.com/office/drawing/2014/main" id="{50519C23-9D9D-4C1A-8CF1-AB145ABE846E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;p20">
              <a:extLst>
                <a:ext uri="{FF2B5EF4-FFF2-40B4-BE49-F238E27FC236}">
                  <a16:creationId xmlns:a16="http://schemas.microsoft.com/office/drawing/2014/main" id="{2BA00514-70CE-4E78-A95E-1ABE712DB8B0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0;p20">
              <a:extLst>
                <a:ext uri="{FF2B5EF4-FFF2-40B4-BE49-F238E27FC236}">
                  <a16:creationId xmlns:a16="http://schemas.microsoft.com/office/drawing/2014/main" id="{779E911C-D753-4EB6-BB40-E896AFB10B8A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1;p20">
              <a:extLst>
                <a:ext uri="{FF2B5EF4-FFF2-40B4-BE49-F238E27FC236}">
                  <a16:creationId xmlns:a16="http://schemas.microsoft.com/office/drawing/2014/main" id="{8416641A-A617-46CD-AB2A-45703D46BA14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2;p20">
              <a:extLst>
                <a:ext uri="{FF2B5EF4-FFF2-40B4-BE49-F238E27FC236}">
                  <a16:creationId xmlns:a16="http://schemas.microsoft.com/office/drawing/2014/main" id="{3A313E72-941C-4BAF-A6AA-4B600C5D9975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324;p30">
            <a:extLst>
              <a:ext uri="{FF2B5EF4-FFF2-40B4-BE49-F238E27FC236}">
                <a16:creationId xmlns:a16="http://schemas.microsoft.com/office/drawing/2014/main" id="{E266D4D3-C03D-476F-88C1-E82E76E92249}"/>
              </a:ext>
            </a:extLst>
          </p:cNvPr>
          <p:cNvSpPr txBox="1">
            <a:spLocks/>
          </p:cNvSpPr>
          <p:nvPr/>
        </p:nvSpPr>
        <p:spPr>
          <a:xfrm>
            <a:off x="2327206" y="1557699"/>
            <a:ext cx="5528902" cy="317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Char char="▫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Char char="▪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Char char="▫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●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○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■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●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○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Inria Serif Light"/>
              <a:buChar char="■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0" indent="0">
              <a:buFont typeface="Inria Serif Light"/>
              <a:buNone/>
            </a:pPr>
            <a:r>
              <a:rPr lang="en-US" b="1" dirty="0"/>
              <a:t>2) Create tables for Bev_Branch and </a:t>
            </a:r>
            <a:r>
              <a:rPr lang="en-US" b="1" dirty="0" err="1"/>
              <a:t>Bev_Conscount</a:t>
            </a:r>
            <a:r>
              <a:rPr lang="en-US" b="1" dirty="0"/>
              <a:t> files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Inria Serif Light"/>
              <a:buNone/>
            </a:pP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exists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BevBranchA (beverage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branch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format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delimited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fields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terminated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','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stored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textfile;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exists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BevBranchB (beverage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branch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format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delimited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fields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terminated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','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stored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textfile;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exists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BevBranchC (beverage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branch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format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delimited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fields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terminated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','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stored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textfile;</a:t>
            </a:r>
            <a:endParaRPr lang="en-US" sz="1100" dirty="0">
              <a:solidFill>
                <a:srgbClr val="ABB2B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Inria Serif Light"/>
              <a:buNone/>
            </a:pP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exists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BevCountA (beverage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E6C07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format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delimited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fields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terminated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','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stored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textfile;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exists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BevCountB (beverage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E6C07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format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delimited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fields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terminated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','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stored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textfile;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exists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BevCountC (beverage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E6C07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format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delimited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fields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terminated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','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stored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textfile;</a:t>
            </a:r>
            <a:endParaRPr lang="en-US" sz="1100" dirty="0">
              <a:highlight>
                <a:srgbClr val="000000"/>
              </a:highligh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7B3F26-34DC-4787-973C-DDD04221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2" y="1621631"/>
            <a:ext cx="14001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35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Setup</a:t>
            </a:r>
            <a:endParaRPr dirty="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1"/>
          </p:nvPr>
        </p:nvSpPr>
        <p:spPr>
          <a:xfrm>
            <a:off x="2327206" y="926668"/>
            <a:ext cx="5552350" cy="6949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3) Import the data from HDFS into Hive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LOAD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INPATH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'/user/arielrubio/projectdata/Bev_BranchA.txt'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OVERWRITE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INTO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bevbranchA;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LOAD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INPATH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'/user/arielrubio/projectdata/Bev_BranchB.txt'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OVERWRITE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INTO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bevbranchB;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LOAD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INPATH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'/user/arielrubio/projectdata/Bev_BranchC.txt'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OVERWRITE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INTO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bevbranchC;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LOAD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INPATH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'/user/arielrubio/projectdata/Bev_ConscountA.txt'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OVERWRITE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INTO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bevcountA;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LOAD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INPATH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'/user/arielrubio/projectdata/Bev_ConscountB.txt'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OVERWRITE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INTO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bevcountB;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LOAD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INPATH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'/user/arielrubio/projectdata/Bev_ConscountC.txt'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OVERWRITE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INTO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bevcountC;</a:t>
            </a:r>
            <a:endParaRPr sz="1100" dirty="0">
              <a:highlight>
                <a:srgbClr val="000000"/>
              </a:highlight>
            </a:endParaRPr>
          </a:p>
        </p:txBody>
      </p:sp>
      <p:sp>
        <p:nvSpPr>
          <p:cNvPr id="327" name="Google Shape;327;p3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1" name="Google Shape;146;p20">
            <a:extLst>
              <a:ext uri="{FF2B5EF4-FFF2-40B4-BE49-F238E27FC236}">
                <a16:creationId xmlns:a16="http://schemas.microsoft.com/office/drawing/2014/main" id="{E0883889-B86E-4846-A398-B38716A0B434}"/>
              </a:ext>
            </a:extLst>
          </p:cNvPr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22" name="Google Shape;147;p20">
              <a:extLst>
                <a:ext uri="{FF2B5EF4-FFF2-40B4-BE49-F238E27FC236}">
                  <a16:creationId xmlns:a16="http://schemas.microsoft.com/office/drawing/2014/main" id="{9E8CC94A-EA46-4E3E-8715-CF68D84A0758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;p20">
              <a:extLst>
                <a:ext uri="{FF2B5EF4-FFF2-40B4-BE49-F238E27FC236}">
                  <a16:creationId xmlns:a16="http://schemas.microsoft.com/office/drawing/2014/main" id="{50519C23-9D9D-4C1A-8CF1-AB145ABE846E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;p20">
              <a:extLst>
                <a:ext uri="{FF2B5EF4-FFF2-40B4-BE49-F238E27FC236}">
                  <a16:creationId xmlns:a16="http://schemas.microsoft.com/office/drawing/2014/main" id="{2BA00514-70CE-4E78-A95E-1ABE712DB8B0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0;p20">
              <a:extLst>
                <a:ext uri="{FF2B5EF4-FFF2-40B4-BE49-F238E27FC236}">
                  <a16:creationId xmlns:a16="http://schemas.microsoft.com/office/drawing/2014/main" id="{779E911C-D753-4EB6-BB40-E896AFB10B8A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1;p20">
              <a:extLst>
                <a:ext uri="{FF2B5EF4-FFF2-40B4-BE49-F238E27FC236}">
                  <a16:creationId xmlns:a16="http://schemas.microsoft.com/office/drawing/2014/main" id="{8416641A-A617-46CD-AB2A-45703D46BA14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2;p20">
              <a:extLst>
                <a:ext uri="{FF2B5EF4-FFF2-40B4-BE49-F238E27FC236}">
                  <a16:creationId xmlns:a16="http://schemas.microsoft.com/office/drawing/2014/main" id="{3A313E72-941C-4BAF-A6AA-4B600C5D9975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366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1</a:t>
            </a:r>
            <a:endParaRPr sz="96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Scenario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Total number of consumers for </a:t>
            </a:r>
            <a:br>
              <a:rPr lang="en-US" sz="2000" dirty="0"/>
            </a:br>
            <a:r>
              <a:rPr lang="en-US" sz="2000" dirty="0"/>
              <a:t>Branch 1 and Branch 2</a:t>
            </a:r>
          </a:p>
        </p:txBody>
      </p:sp>
    </p:spTree>
    <p:extLst>
      <p:ext uri="{BB962C8B-B14F-4D97-AF65-F5344CB8AC3E}">
        <p14:creationId xmlns:p14="http://schemas.microsoft.com/office/powerpoint/2010/main" val="59030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Scenario</a:t>
            </a:r>
            <a:br>
              <a:rPr lang="en" dirty="0"/>
            </a:br>
            <a:r>
              <a:rPr lang="en" dirty="0"/>
              <a:t>One</a:t>
            </a:r>
            <a:br>
              <a:rPr lang="en" dirty="0"/>
            </a:br>
            <a:br>
              <a:rPr lang="en" dirty="0"/>
            </a:br>
            <a:r>
              <a:rPr lang="en-US" sz="2400" dirty="0"/>
              <a:t>Total Number of Consumers for </a:t>
            </a:r>
            <a:br>
              <a:rPr lang="en-US" sz="2400" dirty="0"/>
            </a:br>
            <a:r>
              <a:rPr lang="en-US" sz="2400" dirty="0"/>
              <a:t>Branch 1</a:t>
            </a:r>
            <a:endParaRPr dirty="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1"/>
          </p:nvPr>
        </p:nvSpPr>
        <p:spPr>
          <a:xfrm>
            <a:off x="2327206" y="926668"/>
            <a:ext cx="555235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1) Make two tables for Branch 1</a:t>
            </a:r>
            <a:br>
              <a:rPr lang="en-US" b="1" dirty="0"/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branch1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*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bevbrancha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where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 =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'Branch1'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insert into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branch1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*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bevbranchb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where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 =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'Branch1'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insert into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branch1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*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bevbranchc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where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 = </a:t>
            </a:r>
            <a:r>
              <a:rPr lang="en-US" sz="11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'Branch1'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dirty="0">
              <a:solidFill>
                <a:srgbClr val="ABB2B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countbranch1(beverage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E6C07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bigint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insert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into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countbranch1 (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BevcountA.beverage,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(BevcountA.count)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branch1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join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BevcountA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(branch1.beverage = BevcountA.beverage )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group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BevcountA.beverage 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union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all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BevcountB.beverage,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(BevcountB.count)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branch1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join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BevcountB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(branch1.beverage = BevcountB.beverage )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group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BevcountB.beverage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union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all</a:t>
            </a:r>
            <a:b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BevcountC.beverage,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(BevcountC.count)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branch1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join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BevcountC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(branch1.beverage = BevcountC.beverage )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group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1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BevcountC.beverage);</a:t>
            </a:r>
            <a:endParaRPr lang="en-US" sz="1100" b="1" dirty="0">
              <a:highlight>
                <a:srgbClr val="000000"/>
              </a:highlight>
            </a:endParaRPr>
          </a:p>
        </p:txBody>
      </p:sp>
      <p:sp>
        <p:nvSpPr>
          <p:cNvPr id="327" name="Google Shape;327;p3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1" name="Google Shape;146;p20">
            <a:extLst>
              <a:ext uri="{FF2B5EF4-FFF2-40B4-BE49-F238E27FC236}">
                <a16:creationId xmlns:a16="http://schemas.microsoft.com/office/drawing/2014/main" id="{E0883889-B86E-4846-A398-B38716A0B434}"/>
              </a:ext>
            </a:extLst>
          </p:cNvPr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22" name="Google Shape;147;p20">
              <a:extLst>
                <a:ext uri="{FF2B5EF4-FFF2-40B4-BE49-F238E27FC236}">
                  <a16:creationId xmlns:a16="http://schemas.microsoft.com/office/drawing/2014/main" id="{9E8CC94A-EA46-4E3E-8715-CF68D84A0758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;p20">
              <a:extLst>
                <a:ext uri="{FF2B5EF4-FFF2-40B4-BE49-F238E27FC236}">
                  <a16:creationId xmlns:a16="http://schemas.microsoft.com/office/drawing/2014/main" id="{50519C23-9D9D-4C1A-8CF1-AB145ABE846E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;p20">
              <a:extLst>
                <a:ext uri="{FF2B5EF4-FFF2-40B4-BE49-F238E27FC236}">
                  <a16:creationId xmlns:a16="http://schemas.microsoft.com/office/drawing/2014/main" id="{2BA00514-70CE-4E78-A95E-1ABE712DB8B0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0;p20">
              <a:extLst>
                <a:ext uri="{FF2B5EF4-FFF2-40B4-BE49-F238E27FC236}">
                  <a16:creationId xmlns:a16="http://schemas.microsoft.com/office/drawing/2014/main" id="{779E911C-D753-4EB6-BB40-E896AFB10B8A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1;p20">
              <a:extLst>
                <a:ext uri="{FF2B5EF4-FFF2-40B4-BE49-F238E27FC236}">
                  <a16:creationId xmlns:a16="http://schemas.microsoft.com/office/drawing/2014/main" id="{8416641A-A617-46CD-AB2A-45703D46BA14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2;p20">
              <a:extLst>
                <a:ext uri="{FF2B5EF4-FFF2-40B4-BE49-F238E27FC236}">
                  <a16:creationId xmlns:a16="http://schemas.microsoft.com/office/drawing/2014/main" id="{3A313E72-941C-4BAF-A6AA-4B600C5D9975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426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877699" y="2373564"/>
            <a:ext cx="7433400" cy="72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1,115,974</a:t>
            </a:r>
            <a:endParaRPr sz="4800" dirty="0"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938042" y="2144260"/>
            <a:ext cx="7433400" cy="3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 dirty="0"/>
              <a:t>The total amount of consumers for branch 1</a:t>
            </a:r>
            <a:endParaRPr sz="1800" dirty="0"/>
          </a:p>
        </p:txBody>
      </p:sp>
      <p:sp>
        <p:nvSpPr>
          <p:cNvPr id="278" name="Google Shape;278;p2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9" name="Google Shape;279;p27"/>
          <p:cNvGrpSpPr/>
          <p:nvPr/>
        </p:nvGrpSpPr>
        <p:grpSpPr>
          <a:xfrm>
            <a:off x="4186103" y="1274657"/>
            <a:ext cx="771774" cy="685706"/>
            <a:chOff x="5292575" y="3681900"/>
            <a:chExt cx="420150" cy="373275"/>
          </a:xfrm>
        </p:grpSpPr>
        <p:sp>
          <p:nvSpPr>
            <p:cNvPr id="280" name="Google Shape;280;p2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2BCAAB-CC7B-4264-81A3-5A47EAF4A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969" y="3102264"/>
            <a:ext cx="5674264" cy="121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0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Scenario</a:t>
            </a:r>
            <a:br>
              <a:rPr lang="en" dirty="0"/>
            </a:br>
            <a:r>
              <a:rPr lang="en" dirty="0"/>
              <a:t>One</a:t>
            </a:r>
            <a:br>
              <a:rPr lang="en" dirty="0"/>
            </a:br>
            <a:br>
              <a:rPr lang="en" dirty="0"/>
            </a:br>
            <a:r>
              <a:rPr lang="en-US" sz="2400" dirty="0"/>
              <a:t>Total Number of Consumers for </a:t>
            </a:r>
            <a:br>
              <a:rPr lang="en-US" sz="2400" dirty="0"/>
            </a:br>
            <a:r>
              <a:rPr lang="en-US" sz="2400" dirty="0"/>
              <a:t>Branch 2</a:t>
            </a:r>
            <a:endParaRPr dirty="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1"/>
          </p:nvPr>
        </p:nvSpPr>
        <p:spPr>
          <a:xfrm>
            <a:off x="2327206" y="926668"/>
            <a:ext cx="555235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1) Make two tables for branch 2</a:t>
            </a:r>
            <a:br>
              <a:rPr lang="en-US" b="1" dirty="0"/>
            </a:br>
            <a:r>
              <a:rPr lang="en-US" sz="10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branch2 </a:t>
            </a:r>
            <a:r>
              <a:rPr lang="en-US" sz="10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b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* </a:t>
            </a:r>
            <a:r>
              <a:rPr lang="en-US" sz="10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bevbrancha </a:t>
            </a:r>
            <a:r>
              <a:rPr lang="en-US" sz="10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where</a:t>
            </a:r>
            <a: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 = </a:t>
            </a:r>
            <a:r>
              <a:rPr lang="en-US" sz="10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'Branch2'</a:t>
            </a:r>
            <a:b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union</a:t>
            </a:r>
            <a: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all</a:t>
            </a:r>
            <a:b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* </a:t>
            </a:r>
            <a:r>
              <a:rPr lang="en-US" sz="10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bevbranchb </a:t>
            </a:r>
            <a:r>
              <a:rPr lang="en-US" sz="10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where</a:t>
            </a:r>
            <a: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 = </a:t>
            </a:r>
            <a:r>
              <a:rPr lang="en-US" sz="10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'Branch2'</a:t>
            </a:r>
            <a:b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union</a:t>
            </a:r>
            <a: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all</a:t>
            </a:r>
            <a:b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* </a:t>
            </a:r>
            <a:r>
              <a:rPr lang="en-US" sz="10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bevbranchc </a:t>
            </a:r>
            <a:r>
              <a:rPr lang="en-US" sz="100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where</a:t>
            </a:r>
            <a: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 = </a:t>
            </a:r>
            <a:r>
              <a:rPr lang="en-US" sz="1000" b="0" i="0" u="none" strike="noStrike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'Branch2’</a:t>
            </a:r>
            <a:r>
              <a:rPr lang="en-US" sz="100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ABB2B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countbranch2(beverage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 err="1">
                <a:solidFill>
                  <a:srgbClr val="E6C07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bigint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b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insert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into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countbranch2 (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BevcountA.beverage,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sum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(BevcountA.count)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branch2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join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BevcountA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(branch2.beverage = BevcountA.beverage )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group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BevcountA.beverage </a:t>
            </a:r>
            <a:b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union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all</a:t>
            </a:r>
            <a:b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BevcountB.beverage,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sum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(BevcountB.count)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branch2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join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BevcountB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(branch2.beverage = BevcountB.beverage )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group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BevcountB.beverage</a:t>
            </a:r>
            <a:b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union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all</a:t>
            </a:r>
            <a:b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select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BevcountC.beverage,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sum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(BevcountC.count)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branch2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join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BevcountC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(branch2.beverage = BevcountC.beverage )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group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i="0" u="none" strike="noStrike" dirty="0">
                <a:solidFill>
                  <a:srgbClr val="C678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US" sz="1050" b="0" i="0" u="none" strike="noStrike" dirty="0">
                <a:solidFill>
                  <a:srgbClr val="ABB2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BevcountC.beverage);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ABB2B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327" name="Google Shape;327;p3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1" name="Google Shape;146;p20">
            <a:extLst>
              <a:ext uri="{FF2B5EF4-FFF2-40B4-BE49-F238E27FC236}">
                <a16:creationId xmlns:a16="http://schemas.microsoft.com/office/drawing/2014/main" id="{E0883889-B86E-4846-A398-B38716A0B434}"/>
              </a:ext>
            </a:extLst>
          </p:cNvPr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22" name="Google Shape;147;p20">
              <a:extLst>
                <a:ext uri="{FF2B5EF4-FFF2-40B4-BE49-F238E27FC236}">
                  <a16:creationId xmlns:a16="http://schemas.microsoft.com/office/drawing/2014/main" id="{9E8CC94A-EA46-4E3E-8715-CF68D84A0758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;p20">
              <a:extLst>
                <a:ext uri="{FF2B5EF4-FFF2-40B4-BE49-F238E27FC236}">
                  <a16:creationId xmlns:a16="http://schemas.microsoft.com/office/drawing/2014/main" id="{50519C23-9D9D-4C1A-8CF1-AB145ABE846E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;p20">
              <a:extLst>
                <a:ext uri="{FF2B5EF4-FFF2-40B4-BE49-F238E27FC236}">
                  <a16:creationId xmlns:a16="http://schemas.microsoft.com/office/drawing/2014/main" id="{2BA00514-70CE-4E78-A95E-1ABE712DB8B0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0;p20">
              <a:extLst>
                <a:ext uri="{FF2B5EF4-FFF2-40B4-BE49-F238E27FC236}">
                  <a16:creationId xmlns:a16="http://schemas.microsoft.com/office/drawing/2014/main" id="{779E911C-D753-4EB6-BB40-E896AFB10B8A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1;p20">
              <a:extLst>
                <a:ext uri="{FF2B5EF4-FFF2-40B4-BE49-F238E27FC236}">
                  <a16:creationId xmlns:a16="http://schemas.microsoft.com/office/drawing/2014/main" id="{8416641A-A617-46CD-AB2A-45703D46BA14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2;p20">
              <a:extLst>
                <a:ext uri="{FF2B5EF4-FFF2-40B4-BE49-F238E27FC236}">
                  <a16:creationId xmlns:a16="http://schemas.microsoft.com/office/drawing/2014/main" id="{3A313E72-941C-4BAF-A6AA-4B600C5D9975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5696716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1553</Words>
  <Application>Microsoft Office PowerPoint</Application>
  <PresentationFormat>On-screen Show (16:9)</PresentationFormat>
  <Paragraphs>127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Playfair Display</vt:lpstr>
      <vt:lpstr>Consolas</vt:lpstr>
      <vt:lpstr>Playfair Display Regular</vt:lpstr>
      <vt:lpstr>Inria Serif</vt:lpstr>
      <vt:lpstr>Inria Serif Light</vt:lpstr>
      <vt:lpstr>Arial</vt:lpstr>
      <vt:lpstr>Paulina template</vt:lpstr>
      <vt:lpstr>Project  1: Coffee Shop Analysis Using Hive</vt:lpstr>
      <vt:lpstr>Technologies Used </vt:lpstr>
      <vt:lpstr>Input Files</vt:lpstr>
      <vt:lpstr>Project Setup</vt:lpstr>
      <vt:lpstr>Project Setup</vt:lpstr>
      <vt:lpstr>Problem Scenario</vt:lpstr>
      <vt:lpstr>Problem Scenario One  Total Number of Consumers for  Branch 1</vt:lpstr>
      <vt:lpstr>1,115,974</vt:lpstr>
      <vt:lpstr>Problem Scenario One  Total Number of Consumers for  Branch 2</vt:lpstr>
      <vt:lpstr>5,099,141</vt:lpstr>
      <vt:lpstr>Problem Scenario</vt:lpstr>
      <vt:lpstr>Problem Scenario Two  Most/Least Consumed Beverage</vt:lpstr>
      <vt:lpstr>Problem Scenario</vt:lpstr>
      <vt:lpstr>Problem Scenario Three  Beverages available on Branch 1, 8, or 10 </vt:lpstr>
      <vt:lpstr>Problem Scenario Three  Common beverages of Branch 4 and 7  </vt:lpstr>
      <vt:lpstr>Problem Scenario</vt:lpstr>
      <vt:lpstr>Problem Scenario Four  Partition, Index, View of Scenario 3</vt:lpstr>
      <vt:lpstr>Partition</vt:lpstr>
      <vt:lpstr>Problem Scenario</vt:lpstr>
      <vt:lpstr>Problem Scenario Five  Alter the table properties</vt:lpstr>
      <vt:lpstr>Problem Scenario</vt:lpstr>
      <vt:lpstr>Problem Scenario Six  Remove Row 5 from Scenario One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1: Coffee Shop Analysis Using Hive</dc:title>
  <cp:lastModifiedBy>Ariel Rubio Perez</cp:lastModifiedBy>
  <cp:revision>36</cp:revision>
  <dcterms:modified xsi:type="dcterms:W3CDTF">2021-05-19T20:12:51Z</dcterms:modified>
</cp:coreProperties>
</file>