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microsoft.com/en-us/cli/azure/reference-index?view=azure-cli-latest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Skill Finder </a:t>
            </a:r>
            <a:br/>
            <a:r>
              <a:t>Deployment Flow</a:t>
            </a:r>
          </a:p>
        </p:txBody>
      </p:sp>
      <p:sp>
        <p:nvSpPr>
          <p:cNvPr id="113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ct val="72000"/>
              </a:lnSpc>
              <a:defRPr sz="1800"/>
            </a:pPr>
            <a:r>
              <a:t>Author: Denys Serdiuk     </a:t>
            </a:r>
          </a:p>
          <a:p>
            <a:pPr algn="l">
              <a:lnSpc>
                <a:spcPct val="72000"/>
              </a:lnSpc>
              <a:defRPr sz="1800"/>
            </a:pPr>
            <a:r>
              <a:t>Contact: dserdiuk@bpcs.com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SkillFinder High Level Architecture</a:t>
            </a:r>
          </a:p>
        </p:txBody>
      </p:sp>
      <p:pic>
        <p:nvPicPr>
          <p:cNvPr id="116" name="Content Placeholder 7" descr="Content Placeholder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4214" y="1801017"/>
            <a:ext cx="8040424" cy="4426789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TextBox 8"/>
          <p:cNvSpPr txBox="1"/>
          <p:nvPr/>
        </p:nvSpPr>
        <p:spPr>
          <a:xfrm>
            <a:off x="8068963" y="5864309"/>
            <a:ext cx="164344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Credit: Claudiu Barbura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Deployment tools and dependencies</a:t>
            </a:r>
          </a:p>
        </p:txBody>
      </p:sp>
      <p:sp>
        <p:nvSpPr>
          <p:cNvPr id="120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Python 3.7+</a:t>
            </a:r>
          </a:p>
          <a:p>
            <a:pPr/>
            <a:r>
              <a:t>Azure CLI </a:t>
            </a:r>
          </a:p>
          <a:p>
            <a:pPr/>
            <a:r>
              <a:t>sqlcmd ( if SQL Server database schema initialization is set to auto mode)</a:t>
            </a:r>
          </a:p>
          <a:p>
            <a:pPr/>
            <a:r>
              <a:t>Azure Subscription </a:t>
            </a:r>
            <a:r>
              <a:rPr b="1"/>
              <a:t>owned</a:t>
            </a:r>
            <a:r>
              <a:t> by the deployer</a:t>
            </a:r>
          </a:p>
          <a:p>
            <a:pPr/>
          </a:p>
          <a:p>
            <a:pPr marL="0" indent="0">
              <a:buSzTx/>
              <a:buNone/>
            </a:pPr>
            <a:r>
              <a:t>Note:</a:t>
            </a:r>
          </a:p>
          <a:p>
            <a:pPr marL="0" indent="0">
              <a:buSzTx/>
              <a:buNone/>
            </a:pPr>
            <a:r>
              <a:t>It’s recommended to deploy from Azure CloudShell Bash. It comes with all required dependencies.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Deployment procedure Overview</a:t>
            </a:r>
          </a:p>
        </p:txBody>
      </p:sp>
      <p:sp>
        <p:nvSpPr>
          <p:cNvPr id="123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1000"/>
              </a:lnSpc>
              <a:buSzTx/>
              <a:buNone/>
              <a:defRPr sz="2500"/>
            </a:pPr>
            <a:r>
              <a:t>Deployment Stages:</a:t>
            </a:r>
          </a:p>
          <a:p>
            <a:pPr>
              <a:lnSpc>
                <a:spcPct val="81000"/>
              </a:lnSpc>
              <a:defRPr sz="2500"/>
            </a:pPr>
            <a:r>
              <a:t>Requirements validation: python, sqlcmd, Azure CLI, Azure Quotes, etc.</a:t>
            </a:r>
          </a:p>
          <a:p>
            <a:pPr>
              <a:lnSpc>
                <a:spcPct val="81000"/>
              </a:lnSpc>
              <a:defRPr sz="2500"/>
            </a:pPr>
            <a:r>
              <a:t>Prompt the user for critical parameters </a:t>
            </a:r>
          </a:p>
          <a:p>
            <a:pPr>
              <a:lnSpc>
                <a:spcPct val="81000"/>
              </a:lnSpc>
              <a:defRPr sz="2500"/>
            </a:pPr>
            <a:r>
              <a:t>Active Directory records initialization ( service principals, app registration, etc.)</a:t>
            </a:r>
          </a:p>
          <a:p>
            <a:pPr>
              <a:lnSpc>
                <a:spcPct val="81000"/>
              </a:lnSpc>
              <a:defRPr sz="2500"/>
            </a:pPr>
            <a:r>
              <a:t> mainTemplate.json ARM template deployment</a:t>
            </a:r>
          </a:p>
          <a:p>
            <a:pPr>
              <a:lnSpc>
                <a:spcPct val="81000"/>
              </a:lnSpc>
              <a:defRPr sz="2500"/>
            </a:pPr>
            <a:r>
              <a:t>SQL Server schema initialization ( including schema and  contained users with permission grants for Service Principals )</a:t>
            </a:r>
          </a:p>
          <a:p>
            <a:pPr>
              <a:lnSpc>
                <a:spcPct val="81000"/>
              </a:lnSpc>
              <a:defRPr sz="2500"/>
            </a:pPr>
            <a:r>
              <a:t>Post-deployment step (Databricks cluster provisioning, sampled/simulated data ingestion, Data Factory triggers activation)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Key Concepts</a:t>
            </a:r>
          </a:p>
        </p:txBody>
      </p:sp>
      <p:sp>
        <p:nvSpPr>
          <p:cNvPr id="126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defRPr i="1"/>
            </a:pPr>
            <a:r>
              <a:t>install.sh </a:t>
            </a:r>
            <a:r>
              <a:rPr i="0"/>
              <a:t>orchestrates python scripts and runs them in the right order</a:t>
            </a:r>
            <a:endParaRPr i="0"/>
          </a:p>
          <a:p>
            <a:pPr/>
            <a:r>
              <a:t>Python scripts ( install.py, run_db_stage.py, post-deployment.py) use Azure CLI python-binding to execute </a:t>
            </a:r>
            <a:r>
              <a:rPr b="1" i="1">
                <a:solidFill>
                  <a:srgbClr val="1264A3"/>
                </a:solidFill>
                <a:hlinkClick r:id="rId2" invalidUrl="" action="" tgtFrame="" tooltip="" history="1" highlightClick="0" endSnd="0"/>
              </a:rPr>
              <a:t>az</a:t>
            </a:r>
            <a:r>
              <a:rPr>
                <a:solidFill>
                  <a:srgbClr val="1264A3"/>
                </a:solidFill>
                <a:hlinkClick r:id="rId2" invalidUrl="" action="" tgtFrame="" tooltip="" history="1" highlightClick="0" endSnd="0"/>
              </a:rPr>
              <a:t> commands</a:t>
            </a:r>
            <a:r>
              <a:t> to perform changes in Azure</a:t>
            </a:r>
          </a:p>
          <a:p>
            <a:pPr/>
            <a:r>
              <a:t>Deployment scripts persist the deployment state in the ~/.gdc folder, in order to be able to continue deployment after a failure or interruption (depending on the failed stage)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075" y="454023"/>
            <a:ext cx="6729248" cy="57539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