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</p:sldIdLst>
  <p:sldSz cx="9601200" cy="12801600" type="A3"/>
  <p:notesSz cx="7104063" cy="102346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CCCCFF"/>
    <a:srgbClr val="3494BA"/>
    <a:srgbClr val="FFFF99"/>
    <a:srgbClr val="CC9900"/>
    <a:srgbClr val="9966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601202" cy="128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20304" cy="128016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250" y="2095078"/>
            <a:ext cx="6923365" cy="4456853"/>
          </a:xfrm>
        </p:spPr>
        <p:txBody>
          <a:bodyPr anchor="b">
            <a:normAutofit/>
          </a:bodyPr>
          <a:lstStyle>
            <a:lvl1pPr algn="l">
              <a:defRPr sz="50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5250" y="6723804"/>
            <a:ext cx="6923365" cy="3090756"/>
          </a:xfrm>
        </p:spPr>
        <p:txBody>
          <a:bodyPr>
            <a:normAutofit/>
          </a:bodyPr>
          <a:lstStyle>
            <a:lvl1pPr marL="0" indent="0" algn="l">
              <a:buNone/>
              <a:defRPr sz="2100" cap="all" baseline="0">
                <a:solidFill>
                  <a:schemeClr val="tx2"/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1105" y="10099045"/>
            <a:ext cx="2160270" cy="681567"/>
          </a:xfrm>
        </p:spPr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5250" y="10099045"/>
            <a:ext cx="4035848" cy="681567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1384" y="10099041"/>
            <a:ext cx="607233" cy="681567"/>
          </a:xfrm>
        </p:spPr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8035375"/>
            <a:ext cx="7805979" cy="1529463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861" y="1131995"/>
            <a:ext cx="7805979" cy="615958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36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25" y="9564837"/>
            <a:ext cx="7804801" cy="1273948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98" y="1137920"/>
            <a:ext cx="7800939" cy="6400800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1" y="8249921"/>
            <a:ext cx="7799761" cy="2560318"/>
          </a:xfrm>
        </p:spPr>
        <p:txBody>
          <a:bodyPr anchor="ctr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92" y="1137921"/>
            <a:ext cx="7325917" cy="5130401"/>
          </a:xfrm>
        </p:spPr>
        <p:txBody>
          <a:bodyPr anchor="ctr">
            <a:normAutofit/>
          </a:bodyPr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55008" y="6282373"/>
            <a:ext cx="6892435" cy="1024740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1" y="8045182"/>
            <a:ext cx="7800977" cy="2780393"/>
          </a:xfrm>
        </p:spPr>
        <p:txBody>
          <a:bodyPr anchor="ctr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  <p:sp>
        <p:nvSpPr>
          <p:cNvPr id="52" name="TextBox 51"/>
          <p:cNvSpPr txBox="1"/>
          <p:nvPr/>
        </p:nvSpPr>
        <p:spPr>
          <a:xfrm>
            <a:off x="731408" y="1341122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08347" y="5161281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92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3983546"/>
            <a:ext cx="7800976" cy="4688759"/>
          </a:xfrm>
        </p:spPr>
        <p:txBody>
          <a:bodyPr anchor="b">
            <a:normAutofit/>
          </a:bodyPr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25" y="8694289"/>
            <a:ext cx="7799798" cy="2129202"/>
          </a:xfrm>
        </p:spPr>
        <p:txBody>
          <a:bodyPr anchor="t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791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8864" y="1137920"/>
            <a:ext cx="7800974" cy="3556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8861" y="4992331"/>
            <a:ext cx="2517558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98862" y="6272491"/>
            <a:ext cx="2516254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5380" y="4998252"/>
            <a:ext cx="2507703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55379" y="6278412"/>
            <a:ext cx="2508406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3799" y="4992331"/>
            <a:ext cx="2516037" cy="12801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83799" y="6272491"/>
            <a:ext cx="2516037" cy="4537747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00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8862" y="1137920"/>
            <a:ext cx="7800974" cy="3556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98863" y="8221913"/>
            <a:ext cx="2516252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8863" y="4978396"/>
            <a:ext cx="2516252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8863" y="9297605"/>
            <a:ext cx="2516252" cy="1526640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5130" y="8221913"/>
            <a:ext cx="2520315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35130" y="4978396"/>
            <a:ext cx="2519165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33980" y="9297600"/>
            <a:ext cx="2520315" cy="1512638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3897" y="8221911"/>
            <a:ext cx="2512709" cy="10756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0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83799" y="4978396"/>
            <a:ext cx="2516038" cy="2844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9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83799" y="9297597"/>
            <a:ext cx="2516037" cy="1512644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6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22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0891" y="1137921"/>
            <a:ext cx="1578946" cy="96723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860" y="1137921"/>
            <a:ext cx="6102015" cy="96723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5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98864" y="1154567"/>
            <a:ext cx="7800974" cy="27599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98864" y="4199043"/>
            <a:ext cx="7800974" cy="66111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872326" y="10982118"/>
            <a:ext cx="2160270" cy="681567"/>
          </a:xfrm>
        </p:spPr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8862" y="10982116"/>
            <a:ext cx="4913456" cy="681567"/>
          </a:xfrm>
        </p:spPr>
        <p:txBody>
          <a:bodyPr/>
          <a:lstStyle/>
          <a:p>
            <a:endParaRPr lang="es-MX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2604" y="10982114"/>
            <a:ext cx="607233" cy="681567"/>
          </a:xfrm>
        </p:spPr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8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2649225"/>
            <a:ext cx="7800975" cy="5325109"/>
          </a:xfrm>
        </p:spPr>
        <p:txBody>
          <a:bodyPr anchor="b">
            <a:normAutofit/>
          </a:bodyPr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61" y="8258809"/>
            <a:ext cx="7800975" cy="2566249"/>
          </a:xfrm>
        </p:spPr>
        <p:txBody>
          <a:bodyPr>
            <a:normAutofit/>
          </a:bodyPr>
          <a:lstStyle>
            <a:lvl1pPr marL="0" indent="0">
              <a:buNone/>
              <a:defRPr sz="189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1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861" y="4199041"/>
            <a:ext cx="3841732" cy="66111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4199041"/>
            <a:ext cx="3839228" cy="66111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463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1" y="1155704"/>
            <a:ext cx="7800975" cy="2758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848" y="4199041"/>
            <a:ext cx="3607746" cy="153796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2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861" y="5737010"/>
            <a:ext cx="3841733" cy="50732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4592" y="4199039"/>
            <a:ext cx="3605243" cy="153796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20" b="0" cap="all" baseline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737010"/>
            <a:ext cx="3839228" cy="50732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663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0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38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31" y="1137922"/>
            <a:ext cx="3036629" cy="3061117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08" y="1106310"/>
            <a:ext cx="4639327" cy="970393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031" y="4199041"/>
            <a:ext cx="3036629" cy="661119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656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64" y="1137920"/>
            <a:ext cx="3941660" cy="306112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74510" y="1137920"/>
            <a:ext cx="3625328" cy="9672324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36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862" y="4199041"/>
            <a:ext cx="3941662" cy="661119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7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601202" cy="128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003" y="1"/>
            <a:ext cx="9493863" cy="128016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864" y="1154567"/>
            <a:ext cx="7800974" cy="2759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64" y="4199043"/>
            <a:ext cx="7800974" cy="661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72326" y="1098211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5B64-D649-4C2A-99E8-6EC12922AA27}" type="datetimeFigureOut">
              <a:rPr lang="es-MX" smtClean="0"/>
              <a:t>10/09/2020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8862" y="10982116"/>
            <a:ext cx="4913456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604" y="10982114"/>
            <a:ext cx="60723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45DD-0EBB-409B-AF2A-047696F05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525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20000"/>
        </a:lnSpc>
        <a:spcBef>
          <a:spcPts val="1050"/>
        </a:spcBef>
        <a:buSzPct val="125000"/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120000"/>
        </a:lnSpc>
        <a:spcBef>
          <a:spcPts val="525"/>
        </a:spcBef>
        <a:buSzPct val="125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tmp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0">
              <a:schemeClr val="bg2"/>
            </a:gs>
            <a:gs pos="95000">
              <a:schemeClr val="bg2">
                <a:lumMod val="60000"/>
                <a:lumOff val="40000"/>
              </a:schemeClr>
            </a:gs>
            <a:gs pos="91000">
              <a:schemeClr val="accent6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0" y="-94131"/>
            <a:ext cx="9601200" cy="16270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/>
          <a:srcRect b="49217"/>
          <a:stretch/>
        </p:blipFill>
        <p:spPr>
          <a:xfrm>
            <a:off x="0" y="-63498"/>
            <a:ext cx="9601200" cy="1936999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349624" y="37769"/>
            <a:ext cx="8901952" cy="15696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2400" b="1" dirty="0">
                <a:ln>
                  <a:solidFill>
                    <a:srgbClr val="0070C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Gill Sans Ultra Bold" panose="020B0A02020104020203" pitchFamily="34" charset="0"/>
                <a:ea typeface="Cambria Math" panose="02040503050406030204" pitchFamily="18" charset="0"/>
              </a:rPr>
              <a:t>“Desarrollo de una aplicación didáctica que permita ayudar a niños de kínder a realizar una correcta pronunciación de palabras aplicando Amazon polly. “Texto a audio”.</a:t>
            </a:r>
            <a:endParaRPr lang="es-ES" sz="2400" b="1" dirty="0">
              <a:ln>
                <a:solidFill>
                  <a:srgbClr val="0070C0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Gill Sans Ultra Bold" panose="020B0A020201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6AD345C-2292-4E05-88EA-EC2C3EEFFFB3}"/>
              </a:ext>
            </a:extLst>
          </p:cNvPr>
          <p:cNvSpPr txBox="1">
            <a:spLocks/>
          </p:cNvSpPr>
          <p:nvPr/>
        </p:nvSpPr>
        <p:spPr>
          <a:xfrm>
            <a:off x="0" y="1644291"/>
            <a:ext cx="9601200" cy="68265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s-EC" sz="8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Integrantes :</a:t>
            </a:r>
            <a:r>
              <a:rPr lang="es-EC" sz="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Cindi Chiriguaya, Karen yagual, Ariel Bonilla, Bolívar Rodríguez, Alejandro Alejandro.</a:t>
            </a:r>
            <a:endParaRPr lang="es-EC" sz="800" dirty="0">
              <a:latin typeface="Baskerville Old Face" panose="02020602080505020303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s-EC" sz="8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Carrera de Ingeniería EN SISTEMAS, facultad de ingeniería industrial. Universidad de guayaquil, ecuador</a:t>
            </a:r>
          </a:p>
          <a:p>
            <a:pPr marL="514350" indent="-514350" algn="ctr">
              <a:buAutoNum type="arabicParenBoth"/>
            </a:pPr>
            <a:endParaRPr lang="es-EC" sz="3200" b="1" dirty="0">
              <a:latin typeface="Bahnschrift SemiLight Condensed" panose="020B0502040204020203" pitchFamily="34" charset="0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03D99054-1553-4783-8FCD-47EB9053A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46B2B5">
                <a:shade val="45000"/>
                <a:satMod val="135000"/>
              </a:srgbClr>
              <a:prstClr val="white"/>
            </a:duotone>
          </a:blip>
          <a:srcRect l="1006" t="21" r="246" b="21070"/>
          <a:stretch/>
        </p:blipFill>
        <p:spPr>
          <a:xfrm>
            <a:off x="-2801" y="2222369"/>
            <a:ext cx="9593587" cy="10567122"/>
          </a:xfrm>
          <a:prstGeom prst="rect">
            <a:avLst/>
          </a:prstGeom>
        </p:spPr>
      </p:pic>
      <p:pic>
        <p:nvPicPr>
          <p:cNvPr id="45" name="Picture 4" descr="Resultado de imagen para tcircuitos 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r="2884" b="6336"/>
          <a:stretch/>
        </p:blipFill>
        <p:spPr bwMode="auto">
          <a:xfrm rot="5400000">
            <a:off x="2121009" y="1357385"/>
            <a:ext cx="711934" cy="167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9B2252C5-BF5C-4A31-8D8F-CE00460295D3}"/>
              </a:ext>
            </a:extLst>
          </p:cNvPr>
          <p:cNvSpPr txBox="1">
            <a:spLocks/>
          </p:cNvSpPr>
          <p:nvPr/>
        </p:nvSpPr>
        <p:spPr>
          <a:xfrm>
            <a:off x="102699" y="2964498"/>
            <a:ext cx="3213847" cy="2038876"/>
          </a:xfrm>
          <a:prstGeom prst="rect">
            <a:avLst/>
          </a:prstGeom>
          <a:blipFill>
            <a:blip r:embed="rId5">
              <a:grayscl/>
            </a:blip>
            <a:stretch>
              <a:fillRect/>
            </a:stretch>
          </a:blipFill>
          <a:ln>
            <a:solidFill>
              <a:schemeClr val="accent1">
                <a:alpha val="93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809976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08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6378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566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s-E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Trata de crear un programa en el cual nos  permita  convertir textos a audios ya sea personal, estudiantil o laboral para poder así poder ahorrar tiempo al momento de estudiar o hacer cualquier otra actividad. Para esto usaremos un código en java y lo conectaremos con una base de datos.</a:t>
            </a:r>
            <a:endParaRPr lang="es-E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C" sz="2000" dirty="0">
              <a:solidFill>
                <a:schemeClr val="bg1"/>
              </a:solidFill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195249DE-CF27-4A29-B589-55BC183ADD8B}"/>
              </a:ext>
            </a:extLst>
          </p:cNvPr>
          <p:cNvSpPr txBox="1">
            <a:spLocks/>
          </p:cNvSpPr>
          <p:nvPr/>
        </p:nvSpPr>
        <p:spPr>
          <a:xfrm>
            <a:off x="102699" y="2535143"/>
            <a:ext cx="4626800" cy="407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400" dirty="0">
                <a:solidFill>
                  <a:srgbClr val="FFFF00"/>
                </a:solidFill>
                <a:latin typeface="Arial Black" panose="020B0A04020102020204" pitchFamily="34" charset="0"/>
              </a:rPr>
              <a:t>¿De que trata el proyecto ?</a:t>
            </a:r>
          </a:p>
        </p:txBody>
      </p:sp>
      <p:pic>
        <p:nvPicPr>
          <p:cNvPr id="48" name="Picture 2" descr="Resultado de imagen para acuarela tecnologica 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007" y="2055921"/>
            <a:ext cx="927254" cy="4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F224A05C-ACE8-4C92-BE25-36A508856156}"/>
              </a:ext>
            </a:extLst>
          </p:cNvPr>
          <p:cNvSpPr/>
          <p:nvPr/>
        </p:nvSpPr>
        <p:spPr>
          <a:xfrm>
            <a:off x="4310534" y="3487218"/>
            <a:ext cx="1330599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57150">
            <a:solidFill>
              <a:schemeClr val="bg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s-EC" sz="1000" dirty="0"/>
              <a:t>Se ha definido como objeto de estudio a los aspectos y elementos requeridos para la implementación de un programa basado en comunicar la información previamente almacenada, por parte de los usuarios; que brindará beneficios de forma ordena </a:t>
            </a:r>
            <a:endParaRPr lang="es-ES" sz="10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04F68AB-C0AA-4F96-B977-1260EBBB770C}"/>
              </a:ext>
            </a:extLst>
          </p:cNvPr>
          <p:cNvSpPr txBox="1"/>
          <p:nvPr/>
        </p:nvSpPr>
        <p:spPr>
          <a:xfrm>
            <a:off x="3422046" y="2898095"/>
            <a:ext cx="520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C" sz="1100" spc="531" dirty="0">
                <a:solidFill>
                  <a:srgbClr val="FFFF00"/>
                </a:solidFill>
                <a:latin typeface="Arial Black" panose="020B0A04020102020204" pitchFamily="34" charset="0"/>
                <a:ea typeface="+mj-ea"/>
                <a:cs typeface="+mj-cs"/>
              </a:rPr>
              <a:t>OBJETO DE </a:t>
            </a:r>
          </a:p>
          <a:p>
            <a:pPr lvl="1"/>
            <a:r>
              <a:rPr lang="es-EC" sz="1100" spc="531" dirty="0">
                <a:solidFill>
                  <a:srgbClr val="FFFF00"/>
                </a:solidFill>
                <a:latin typeface="Arial Black" panose="020B0A04020102020204" pitchFamily="34" charset="0"/>
                <a:ea typeface="+mj-ea"/>
                <a:cs typeface="+mj-cs"/>
              </a:rPr>
              <a:t>ESTUDIO</a:t>
            </a:r>
            <a:endParaRPr lang="en-US" sz="1100" spc="531" dirty="0">
              <a:solidFill>
                <a:srgbClr val="FFFF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51" name="Picture 4" descr="Resultado de imagen para tcircuitos 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r="2884" b="6336"/>
          <a:stretch/>
        </p:blipFill>
        <p:spPr bwMode="auto">
          <a:xfrm rot="5400000">
            <a:off x="5315645" y="1144958"/>
            <a:ext cx="861977" cy="20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sultado de imagen para acuarela tecnologica 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34" y="3043009"/>
            <a:ext cx="767206" cy="3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n 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0" b="21031"/>
          <a:stretch/>
        </p:blipFill>
        <p:spPr>
          <a:xfrm>
            <a:off x="3111034" y="3371208"/>
            <a:ext cx="1618465" cy="1472150"/>
          </a:xfrm>
          <a:prstGeom prst="snip1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54" name="Título 1">
            <a:extLst>
              <a:ext uri="{FF2B5EF4-FFF2-40B4-BE49-F238E27FC236}">
                <a16:creationId xmlns:a16="http://schemas.microsoft.com/office/drawing/2014/main" id="{E6721495-8C92-4F66-A65D-541BCAB8CC98}"/>
              </a:ext>
            </a:extLst>
          </p:cNvPr>
          <p:cNvSpPr txBox="1">
            <a:spLocks/>
          </p:cNvSpPr>
          <p:nvPr/>
        </p:nvSpPr>
        <p:spPr>
          <a:xfrm>
            <a:off x="1990164" y="5678550"/>
            <a:ext cx="1888076" cy="28543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effectLst>
            <a:softEdge rad="63500"/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uitboard" panose="02000500000000000000" pitchFamily="2" charset="0"/>
              </a:rPr>
              <a:t>Objetivos</a:t>
            </a:r>
            <a:r>
              <a:rPr lang="es-EC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uitboard" panose="02000500000000000000" pitchFamily="2" charset="0"/>
              </a:rPr>
              <a:t>: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A40E7C6-670E-43BD-885C-F1F001A73C2F}"/>
              </a:ext>
            </a:extLst>
          </p:cNvPr>
          <p:cNvSpPr/>
          <p:nvPr/>
        </p:nvSpPr>
        <p:spPr>
          <a:xfrm>
            <a:off x="1749818" y="6063116"/>
            <a:ext cx="3629772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chemeClr val="bg1"/>
                </a:solidFill>
                <a:latin typeface="Budidaya" panose="02000500000000000000"/>
              </a:rPr>
              <a:t>Desarrollar una aplicación que permita convertir textos a audios en cualquier idioma, utilizando una base de datos que interactúe con el usuario que permitirá registrar textos y sea personales o descargados de la web de forma fácil y sencilla.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55BCC50-043B-4109-9664-5B150DF722BF}"/>
              </a:ext>
            </a:extLst>
          </p:cNvPr>
          <p:cNvSpPr txBox="1"/>
          <p:nvPr/>
        </p:nvSpPr>
        <p:spPr>
          <a:xfrm>
            <a:off x="1736707" y="7126691"/>
            <a:ext cx="3656858" cy="1615827"/>
          </a:xfrm>
          <a:prstGeom prst="rect">
            <a:avLst/>
          </a:prstGeom>
          <a:gradFill flip="none" rotWithShape="1">
            <a:gsLst>
              <a:gs pos="0">
                <a:srgbClr val="00FFCC">
                  <a:tint val="66000"/>
                  <a:satMod val="160000"/>
                </a:srgbClr>
              </a:gs>
              <a:gs pos="50000">
                <a:srgbClr val="00FFCC">
                  <a:tint val="44500"/>
                  <a:satMod val="160000"/>
                </a:srgbClr>
              </a:gs>
              <a:gs pos="100000">
                <a:srgbClr val="00FFCC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EC" sz="1100" dirty="0">
                <a:solidFill>
                  <a:schemeClr val="bg1"/>
                </a:solidFill>
                <a:latin typeface="Budidaya" panose="02000500000000000000"/>
              </a:rPr>
              <a:t>Realizar el levantamiento de la información que permita la correcta identificación todos los puntos importantes al momento de almacenar estos datos en muestra aplicación.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EC" sz="1100" dirty="0">
                <a:solidFill>
                  <a:schemeClr val="bg1"/>
                </a:solidFill>
                <a:latin typeface="Budidaya" panose="02000500000000000000"/>
              </a:rPr>
              <a:t>Analizar los datos obtenidos que permitirán aplicar la metodología óptima de desarrollo para la posible solución.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sz="1100" dirty="0">
                <a:solidFill>
                  <a:schemeClr val="bg1"/>
                </a:solidFill>
                <a:latin typeface="Budidaya" panose="02000500000000000000" pitchFamily="2" charset="0"/>
              </a:rPr>
              <a:t>Desarrollar la aplicación para poder elegir o personalizar un ambiente intuitivo y de fácil uso para el usuario.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EBD22209-1364-4755-91A4-248F904CEF33}"/>
              </a:ext>
            </a:extLst>
          </p:cNvPr>
          <p:cNvSpPr txBox="1">
            <a:spLocks/>
          </p:cNvSpPr>
          <p:nvPr/>
        </p:nvSpPr>
        <p:spPr>
          <a:xfrm>
            <a:off x="91097" y="6231186"/>
            <a:ext cx="2632804" cy="512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irabella Script" panose="02000506000000020004" pitchFamily="50" charset="0"/>
              </a:rPr>
              <a:t>Objetivos </a:t>
            </a:r>
          </a:p>
          <a:p>
            <a:r>
              <a:rPr lang="es-EC" sz="1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irabella Script" panose="02000506000000020004" pitchFamily="50" charset="0"/>
              </a:rPr>
              <a:t>Generales:</a:t>
            </a:r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EBD22209-1364-4755-91A4-248F904CEF33}"/>
              </a:ext>
            </a:extLst>
          </p:cNvPr>
          <p:cNvSpPr txBox="1">
            <a:spLocks/>
          </p:cNvSpPr>
          <p:nvPr/>
        </p:nvSpPr>
        <p:spPr>
          <a:xfrm>
            <a:off x="102699" y="7002482"/>
            <a:ext cx="2632804" cy="512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200" dirty="0">
                <a:solidFill>
                  <a:sysClr val="windowText" lastClr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irabella Script" panose="02000506000000020004" pitchFamily="50" charset="0"/>
              </a:rPr>
              <a:t>Objetivos </a:t>
            </a:r>
          </a:p>
          <a:p>
            <a:r>
              <a:rPr lang="es-EC" sz="1200" dirty="0">
                <a:solidFill>
                  <a:sysClr val="windowText" lastClr="0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irabella Script" panose="02000506000000020004" pitchFamily="50" charset="0"/>
              </a:rPr>
              <a:t>ESPECIFICOS</a:t>
            </a:r>
            <a:r>
              <a:rPr lang="es-EC" sz="1200" dirty="0">
                <a:solidFill>
                  <a:schemeClr val="bg1"/>
                </a:solidFill>
                <a:latin typeface="Birabella Script" panose="02000506000000020004" pitchFamily="50" charset="0"/>
              </a:rPr>
              <a:t>: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FE343625-0C7A-47BD-94E9-27C4D0CE6B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145" y="7480660"/>
            <a:ext cx="1220063" cy="777435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  <a:sp3d>
            <a:bevelT prst="slope"/>
          </a:sp3d>
        </p:spPr>
      </p:pic>
      <p:sp>
        <p:nvSpPr>
          <p:cNvPr id="61" name="Rectángulo 60">
            <a:extLst>
              <a:ext uri="{FF2B5EF4-FFF2-40B4-BE49-F238E27FC236}">
                <a16:creationId xmlns:a16="http://schemas.microsoft.com/office/drawing/2014/main" id="{1A8EAC32-831C-4AC1-9496-E33E0DA00431}"/>
              </a:ext>
            </a:extLst>
          </p:cNvPr>
          <p:cNvSpPr/>
          <p:nvPr/>
        </p:nvSpPr>
        <p:spPr>
          <a:xfrm>
            <a:off x="958038" y="9082715"/>
            <a:ext cx="2358508" cy="1277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solidFill>
                  <a:schemeClr val="bg1"/>
                </a:solidFill>
              </a:rPr>
              <a:t>A través de este proyecto se busca que los estudiantes puedan llevar sus actividades de manera  mas ordenada, para que de esta manera eviten inconvenientes y puedan alcanzar sus objetivos de manera mucho mas eficaz y eficiente .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FD82E02-49A3-4F94-BE11-F80002B6B37F}"/>
              </a:ext>
            </a:extLst>
          </p:cNvPr>
          <p:cNvSpPr txBox="1"/>
          <p:nvPr/>
        </p:nvSpPr>
        <p:spPr>
          <a:xfrm>
            <a:off x="232145" y="8556499"/>
            <a:ext cx="191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ln>
                  <a:solidFill>
                    <a:schemeClr val="bg1"/>
                  </a:solidFill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rabella Script" panose="02000506000000020004" pitchFamily="50" charset="0"/>
              </a:rPr>
              <a:t>Alcance del Proyecto</a:t>
            </a:r>
            <a:endParaRPr lang="en-US" sz="2000" dirty="0">
              <a:ln>
                <a:solidFill>
                  <a:schemeClr val="bg1"/>
                </a:solidFill>
              </a:ln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rabella Script" panose="02000506000000020004" pitchFamily="50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5EF085F-2B7D-4DC5-8FC1-270B23303600}"/>
              </a:ext>
            </a:extLst>
          </p:cNvPr>
          <p:cNvSpPr txBox="1">
            <a:spLocks/>
          </p:cNvSpPr>
          <p:nvPr/>
        </p:nvSpPr>
        <p:spPr>
          <a:xfrm>
            <a:off x="1407499" y="10461621"/>
            <a:ext cx="1627117" cy="9139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600" dirty="0">
                <a:ln>
                  <a:solidFill>
                    <a:schemeClr val="accent3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rabella Script" panose="02000506000000020004" pitchFamily="50" charset="0"/>
                <a:ea typeface="+mn-ea"/>
                <a:cs typeface="+mn-cs"/>
              </a:rPr>
              <a:t>Tipos de patrones de diseño</a:t>
            </a:r>
          </a:p>
        </p:txBody>
      </p:sp>
      <p:pic>
        <p:nvPicPr>
          <p:cNvPr id="64" name="Picture 6" descr="Resultado de imagen para TECNOLOGIA 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267" y="9864838"/>
            <a:ext cx="1808535" cy="215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/>
          <p:cNvSpPr/>
          <p:nvPr/>
        </p:nvSpPr>
        <p:spPr>
          <a:xfrm rot="21388330">
            <a:off x="3622986" y="10276927"/>
            <a:ext cx="1638257" cy="184666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bg1"/>
                </a:solidFill>
                <a:latin typeface="Arial "/>
              </a:rPr>
              <a:t>.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140885" y="9030651"/>
            <a:ext cx="1225595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atin typeface="Arial "/>
                <a:cs typeface="Arial" pitchFamily="34" charset="0"/>
              </a:rPr>
              <a:t>Materiales </a:t>
            </a:r>
          </a:p>
          <a:p>
            <a:r>
              <a:rPr lang="es-ES" sz="1600" b="1" dirty="0">
                <a:latin typeface="Arial "/>
                <a:cs typeface="Arial" pitchFamily="34" charset="0"/>
              </a:rPr>
              <a:t>y Métodos </a:t>
            </a:r>
          </a:p>
        </p:txBody>
      </p:sp>
      <p:sp>
        <p:nvSpPr>
          <p:cNvPr id="70" name="Rectángulo 69"/>
          <p:cNvSpPr/>
          <p:nvPr/>
        </p:nvSpPr>
        <p:spPr>
          <a:xfrm rot="293493">
            <a:off x="3059111" y="11393210"/>
            <a:ext cx="1638257" cy="184666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es-ES" sz="600" dirty="0">
              <a:solidFill>
                <a:schemeClr val="bg1"/>
              </a:solidFill>
              <a:latin typeface="Arial "/>
            </a:endParaRP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F1FA1408-16DC-4426-9F5D-6241B9A73FC5}"/>
              </a:ext>
            </a:extLst>
          </p:cNvPr>
          <p:cNvSpPr txBox="1">
            <a:spLocks/>
          </p:cNvSpPr>
          <p:nvPr/>
        </p:nvSpPr>
        <p:spPr>
          <a:xfrm>
            <a:off x="5696910" y="7784297"/>
            <a:ext cx="3554666" cy="707487"/>
          </a:xfrm>
          <a:prstGeom prst="rect">
            <a:avLst/>
          </a:prstGeom>
          <a:gradFill flip="none" rotWithShape="1">
            <a:gsLst>
              <a:gs pos="0">
                <a:srgbClr val="E0C1FF">
                  <a:shade val="30000"/>
                  <a:satMod val="115000"/>
                </a:srgbClr>
              </a:gs>
              <a:gs pos="50000">
                <a:srgbClr val="E0C1FF">
                  <a:shade val="67500"/>
                  <a:satMod val="115000"/>
                </a:srgbClr>
              </a:gs>
              <a:gs pos="100000">
                <a:srgbClr val="E0C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FFFF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809976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08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6378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566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200" dirty="0">
                <a:solidFill>
                  <a:schemeClr val="bg1"/>
                </a:solidFill>
              </a:rPr>
              <a:t>El proyecto ha logrado cumplir con todos los objetivos planteados y el programa  funciona de manera optima y precisa como lo acordamos </a:t>
            </a: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25EDAB23-2C57-444A-ACAC-846463A9D8EB}"/>
              </a:ext>
            </a:extLst>
          </p:cNvPr>
          <p:cNvSpPr txBox="1">
            <a:spLocks/>
          </p:cNvSpPr>
          <p:nvPr/>
        </p:nvSpPr>
        <p:spPr>
          <a:xfrm>
            <a:off x="5641133" y="7389072"/>
            <a:ext cx="2937393" cy="40010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cap="none" spc="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7030A0">
                        <a:tint val="66000"/>
                        <a:satMod val="160000"/>
                      </a:srgbClr>
                    </a:gs>
                    <a:gs pos="50000">
                      <a:srgbClr val="7030A0">
                        <a:tint val="44500"/>
                        <a:satMod val="160000"/>
                      </a:srgbClr>
                    </a:gs>
                    <a:gs pos="100000">
                      <a:srgbClr val="7030A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Stencil" panose="040409050D0802020404" pitchFamily="82" charset="0"/>
                <a:ea typeface="+mn-ea"/>
                <a:cs typeface="+mn-cs"/>
              </a:rPr>
              <a:t>Conclusión 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8F9404A1-24EB-4B50-AC23-CE1850518E3E}"/>
              </a:ext>
            </a:extLst>
          </p:cNvPr>
          <p:cNvSpPr txBox="1">
            <a:spLocks/>
          </p:cNvSpPr>
          <p:nvPr/>
        </p:nvSpPr>
        <p:spPr>
          <a:xfrm>
            <a:off x="5582452" y="8703968"/>
            <a:ext cx="2818328" cy="350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2429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70" kern="1200" cap="all" spc="53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8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latin typeface="Broadway" panose="04040905080B02020502" pitchFamily="82" charset="0"/>
              </a:rPr>
              <a:t>RECOMENDACIÓN</a:t>
            </a:r>
          </a:p>
        </p:txBody>
      </p:sp>
      <p:sp>
        <p:nvSpPr>
          <p:cNvPr id="74" name="Marcador de contenido 2">
            <a:extLst>
              <a:ext uri="{FF2B5EF4-FFF2-40B4-BE49-F238E27FC236}">
                <a16:creationId xmlns:a16="http://schemas.microsoft.com/office/drawing/2014/main" id="{BF751003-79FA-48D0-B2D9-E90AC792B3E1}"/>
              </a:ext>
            </a:extLst>
          </p:cNvPr>
          <p:cNvSpPr txBox="1">
            <a:spLocks/>
          </p:cNvSpPr>
          <p:nvPr/>
        </p:nvSpPr>
        <p:spPr>
          <a:xfrm>
            <a:off x="5615053" y="9009664"/>
            <a:ext cx="3891508" cy="1256193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FF3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809976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08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6378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566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solidFill>
                  <a:schemeClr val="bg1"/>
                </a:solidFill>
              </a:rPr>
              <a:t>Para ejecutar este programa es necesario tener los conceptos básicos en todos los sentidos muy claros e entendibles, ya que por  duda en el proceso de la base de datos, puede ocasionar que todo el programa no cumpla con las expectativas deseadas por el usuario, lo que conllevaría preocupación y pérdida de tiempo así como también una mala inversión y de poco conocimiento del programador lo que se debería de evitar a toda costa y ganar confianza del servicio brindado entregado y recibido. </a:t>
            </a:r>
            <a:endParaRPr lang="es-EC" sz="800" dirty="0">
              <a:solidFill>
                <a:schemeClr val="bg1"/>
              </a:solidFill>
            </a:endParaRPr>
          </a:p>
        </p:txBody>
      </p:sp>
      <p:sp>
        <p:nvSpPr>
          <p:cNvPr id="75" name="Marcador de contenido 2">
            <a:extLst>
              <a:ext uri="{FF2B5EF4-FFF2-40B4-BE49-F238E27FC236}">
                <a16:creationId xmlns:a16="http://schemas.microsoft.com/office/drawing/2014/main" id="{7C10783F-7325-40DA-9202-39927ACE4680}"/>
              </a:ext>
            </a:extLst>
          </p:cNvPr>
          <p:cNvSpPr txBox="1">
            <a:spLocks/>
          </p:cNvSpPr>
          <p:nvPr/>
        </p:nvSpPr>
        <p:spPr>
          <a:xfrm>
            <a:off x="6101242" y="10853828"/>
            <a:ext cx="3184071" cy="1654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809976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708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6378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566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2429927" rtl="0" eaLnBrk="1" latinLnBrk="0" hangingPunct="1">
              <a:lnSpc>
                <a:spcPct val="110000"/>
              </a:lnSpc>
              <a:spcBef>
                <a:spcPts val="248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496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31" indent="-514331" algn="just" hangingPunc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s-ES" sz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6272497" y="10467320"/>
            <a:ext cx="284155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"/>
                <a:cs typeface="Arial" pitchFamily="34" charset="0"/>
              </a:rPr>
              <a:t>Referencias bibliográficas </a:t>
            </a:r>
          </a:p>
        </p:txBody>
      </p:sp>
      <p:pic>
        <p:nvPicPr>
          <p:cNvPr id="79" name="Picture 10" descr="Resultado de imagen para ROBOT FUTURISTA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09" y="10850333"/>
            <a:ext cx="1725838" cy="19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ángulo 79">
            <a:extLst>
              <a:ext uri="{FF2B5EF4-FFF2-40B4-BE49-F238E27FC236}">
                <a16:creationId xmlns:a16="http://schemas.microsoft.com/office/drawing/2014/main" id="{1A8EAC32-831C-4AC1-9496-E33E0DA00431}"/>
              </a:ext>
            </a:extLst>
          </p:cNvPr>
          <p:cNvSpPr/>
          <p:nvPr/>
        </p:nvSpPr>
        <p:spPr>
          <a:xfrm>
            <a:off x="7130379" y="5623212"/>
            <a:ext cx="2358508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FD82E02-49A3-4F94-BE11-F80002B6B37F}"/>
              </a:ext>
            </a:extLst>
          </p:cNvPr>
          <p:cNvSpPr txBox="1"/>
          <p:nvPr/>
        </p:nvSpPr>
        <p:spPr>
          <a:xfrm>
            <a:off x="5867599" y="5321494"/>
            <a:ext cx="191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>
                <a:ln>
                  <a:solidFill>
                    <a:schemeClr val="bg1"/>
                  </a:solidFill>
                </a:ln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rabella Script" panose="02000506000000020004" pitchFamily="50" charset="0"/>
              </a:rPr>
              <a:t>RESULTADO</a:t>
            </a:r>
            <a:r>
              <a:rPr lang="es-EC" sz="2400" dirty="0">
                <a:ln>
                  <a:solidFill>
                    <a:schemeClr val="bg1"/>
                  </a:solidFill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rabella Script" panose="02000506000000020004" pitchFamily="50" charset="0"/>
              </a:rPr>
              <a:t> </a:t>
            </a:r>
            <a:endParaRPr lang="en-US" sz="2000" dirty="0">
              <a:ln>
                <a:solidFill>
                  <a:schemeClr val="bg1"/>
                </a:solidFill>
              </a:ln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rabella Script" panose="02000506000000020004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93BEF3-FD86-4540-B025-867590BF80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64" y="6001491"/>
            <a:ext cx="973841" cy="486921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15"/>
          <a:srcRect l="10211" t="7685" r="7369" b="9263"/>
          <a:stretch/>
        </p:blipFill>
        <p:spPr>
          <a:xfrm rot="446963">
            <a:off x="6015296" y="6516063"/>
            <a:ext cx="537952" cy="542075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91798" y="6330648"/>
            <a:ext cx="456371" cy="45637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F3DCFD6E-D15B-4C6F-9995-ED84AE6B2C95}"/>
              </a:ext>
            </a:extLst>
          </p:cNvPr>
          <p:cNvPicPr/>
          <p:nvPr/>
        </p:nvPicPr>
        <p:blipFill rotWithShape="1">
          <a:blip r:embed="rId17"/>
          <a:srcRect l="1269" t="32359" r="83632" b="19147"/>
          <a:stretch/>
        </p:blipFill>
        <p:spPr bwMode="auto">
          <a:xfrm>
            <a:off x="5890134" y="2300559"/>
            <a:ext cx="1223010" cy="2209800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52985" y="6382976"/>
            <a:ext cx="539045" cy="439543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C2D1859F-7C41-46C8-8CA1-96C09503B624}"/>
              </a:ext>
            </a:extLst>
          </p:cNvPr>
          <p:cNvPicPr/>
          <p:nvPr/>
        </p:nvPicPr>
        <p:blipFill rotWithShape="1">
          <a:blip r:embed="rId19"/>
          <a:srcRect l="36830" t="32860" r="33396" b="38294"/>
          <a:stretch/>
        </p:blipFill>
        <p:spPr bwMode="auto">
          <a:xfrm>
            <a:off x="6907289" y="3780010"/>
            <a:ext cx="2378023" cy="1248229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D55152-ADAC-4DEC-AFCB-21FF8B0021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47" y="2299357"/>
            <a:ext cx="2358508" cy="118096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8" name="Picture 8" descr="Resultado de imagen para CUADRO DE EXLSOON 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58" y="1998487"/>
            <a:ext cx="759611" cy="7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9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134770"/>
      </a:dk2>
      <a:lt2>
        <a:srgbClr val="3C96DE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134770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528</TotalTime>
  <Words>440</Words>
  <Application>Microsoft Office PowerPoint</Application>
  <PresentationFormat>Papel A3 (297 x 420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6" baseType="lpstr">
      <vt:lpstr>Arial</vt:lpstr>
      <vt:lpstr>Arial </vt:lpstr>
      <vt:lpstr>Arial Black</vt:lpstr>
      <vt:lpstr>Bahnschrift SemiLight Condensed</vt:lpstr>
      <vt:lpstr>Baskerville Old Face</vt:lpstr>
      <vt:lpstr>Birabella Script</vt:lpstr>
      <vt:lpstr>Broadway</vt:lpstr>
      <vt:lpstr>Budidaya</vt:lpstr>
      <vt:lpstr>Circuitboard</vt:lpstr>
      <vt:lpstr>Gill Sans Ultra Bold</vt:lpstr>
      <vt:lpstr>Stencil</vt:lpstr>
      <vt:lpstr>Times New Roman</vt:lpstr>
      <vt:lpstr>Tw Cen MT</vt:lpstr>
      <vt:lpstr>Wingdings</vt:lpstr>
      <vt:lpstr>Circuito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LADY SIGUENCIA</dc:creator>
  <cp:lastModifiedBy>Ariel Bonilla</cp:lastModifiedBy>
  <cp:revision>45</cp:revision>
  <dcterms:created xsi:type="dcterms:W3CDTF">2020-02-10T04:04:55Z</dcterms:created>
  <dcterms:modified xsi:type="dcterms:W3CDTF">2020-09-10T16:48:24Z</dcterms:modified>
</cp:coreProperties>
</file>