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www.youtube.com/watch?v=nwK0Q97JfAY"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www.youtube.com/watch?v=ycQGunybqiw"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www.youtube.com/watch?v=Ldp_sRNrDrQ"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Vault Banking</a:t>
            </a:r>
            <a:endParaRPr/>
          </a:p>
        </p:txBody>
      </p:sp>
      <p:sp>
        <p:nvSpPr>
          <p:cNvPr id="87" name="Shape 87"/>
          <p:cNvSpPr txBox="1"/>
          <p:nvPr>
            <p:ph idx="1" type="subTitle"/>
          </p:nvPr>
        </p:nvSpPr>
        <p:spPr>
          <a:xfrm>
            <a:off x="729625" y="3172900"/>
            <a:ext cx="7688100" cy="87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AES in an Android Banking Application</a:t>
            </a:r>
            <a:endParaRPr/>
          </a:p>
          <a:p>
            <a:pPr indent="0" lvl="0" marL="0">
              <a:spcBef>
                <a:spcPts val="0"/>
              </a:spcBef>
              <a:spcAft>
                <a:spcPts val="0"/>
              </a:spcAft>
              <a:buNone/>
            </a:pPr>
            <a:r>
              <a:rPr lang="en"/>
              <a:t>April 20th, 2018</a:t>
            </a:r>
            <a:endParaRPr/>
          </a:p>
          <a:p>
            <a:pPr indent="0" lvl="0" marL="0">
              <a:spcBef>
                <a:spcPts val="0"/>
              </a:spcBef>
              <a:spcAft>
                <a:spcPts val="0"/>
              </a:spcAft>
              <a:buNone/>
            </a:pPr>
            <a:r>
              <a:rPr lang="en"/>
              <a:t>MSCS 630</a:t>
            </a:r>
            <a:endParaRPr/>
          </a:p>
        </p:txBody>
      </p:sp>
      <p:pic>
        <p:nvPicPr>
          <p:cNvPr id="88" name="Shape 88"/>
          <p:cNvPicPr preferRelativeResize="0"/>
          <p:nvPr/>
        </p:nvPicPr>
        <p:blipFill>
          <a:blip r:embed="rId3">
            <a:alphaModFix/>
          </a:blip>
          <a:stretch>
            <a:fillRect/>
          </a:stretch>
        </p:blipFill>
        <p:spPr>
          <a:xfrm>
            <a:off x="5888500" y="1322450"/>
            <a:ext cx="2816650" cy="21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698375" y="1330100"/>
            <a:ext cx="2544600" cy="68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600">
                <a:latin typeface="Raleway"/>
                <a:ea typeface="Raleway"/>
                <a:cs typeface="Raleway"/>
                <a:sym typeface="Raleway"/>
              </a:rPr>
              <a:t>Login Activity</a:t>
            </a:r>
            <a:endParaRPr b="1" sz="2600">
              <a:latin typeface="Raleway"/>
              <a:ea typeface="Raleway"/>
              <a:cs typeface="Raleway"/>
              <a:sym typeface="Raleway"/>
            </a:endParaRPr>
          </a:p>
        </p:txBody>
      </p:sp>
      <p:sp>
        <p:nvSpPr>
          <p:cNvPr id="150" name="Shape 150"/>
          <p:cNvSpPr txBox="1"/>
          <p:nvPr/>
        </p:nvSpPr>
        <p:spPr>
          <a:xfrm>
            <a:off x="698375" y="3131950"/>
            <a:ext cx="1736400" cy="46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latin typeface="Lato"/>
                <a:ea typeface="Lato"/>
                <a:cs typeface="Lato"/>
                <a:sym typeface="Lato"/>
              </a:rPr>
              <a:t>Use case diagram</a:t>
            </a:r>
            <a:endParaRPr sz="1600">
              <a:latin typeface="Lato"/>
              <a:ea typeface="Lato"/>
              <a:cs typeface="Lato"/>
              <a:sym typeface="Lato"/>
            </a:endParaRPr>
          </a:p>
        </p:txBody>
      </p:sp>
      <p:pic>
        <p:nvPicPr>
          <p:cNvPr id="151" name="Shape 151"/>
          <p:cNvPicPr preferRelativeResize="0"/>
          <p:nvPr/>
        </p:nvPicPr>
        <p:blipFill>
          <a:blip r:embed="rId3">
            <a:alphaModFix/>
          </a:blip>
          <a:stretch>
            <a:fillRect/>
          </a:stretch>
        </p:blipFill>
        <p:spPr>
          <a:xfrm>
            <a:off x="3073150" y="274750"/>
            <a:ext cx="5945174" cy="45939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Activity</a:t>
            </a:r>
            <a:endParaRPr/>
          </a:p>
        </p:txBody>
      </p:sp>
      <p:sp>
        <p:nvSpPr>
          <p:cNvPr id="157" name="Shape 15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of the login</a:t>
            </a:r>
            <a:endParaRPr/>
          </a:p>
          <a:p>
            <a:pPr indent="0" lvl="0" marL="0">
              <a:spcBef>
                <a:spcPts val="0"/>
              </a:spcBef>
              <a:spcAft>
                <a:spcPts val="0"/>
              </a:spcAft>
              <a:buNone/>
            </a:pPr>
            <a:r>
              <a:rPr lang="en"/>
              <a:t>process.</a:t>
            </a:r>
            <a:endParaRPr/>
          </a:p>
        </p:txBody>
      </p:sp>
      <p:sp>
        <p:nvSpPr>
          <p:cNvPr descr="Exhibition of the login function of the vault application." id="158" name="Shape 158" title="LoginVideo">
            <a:hlinkClick r:id="rId3"/>
          </p:cNvPr>
          <p:cNvSpPr/>
          <p:nvPr/>
        </p:nvSpPr>
        <p:spPr>
          <a:xfrm>
            <a:off x="4139600" y="857250"/>
            <a:ext cx="4572000" cy="3429000"/>
          </a:xfrm>
          <a:prstGeom prst="rect">
            <a:avLst/>
          </a:prstGeom>
          <a:blipFill>
            <a:blip r:embed="rId4">
              <a:alphaModFix/>
            </a:blip>
            <a:stretch>
              <a:fillRect/>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98875" y="1384175"/>
            <a:ext cx="24912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Registration</a:t>
            </a:r>
            <a:endParaRPr sz="2400"/>
          </a:p>
          <a:p>
            <a:pPr indent="0" lvl="0" marL="0">
              <a:spcBef>
                <a:spcPts val="0"/>
              </a:spcBef>
              <a:spcAft>
                <a:spcPts val="0"/>
              </a:spcAft>
              <a:buNone/>
            </a:pPr>
            <a:r>
              <a:rPr lang="en" sz="2400"/>
              <a:t>Activity</a:t>
            </a:r>
            <a:endParaRPr sz="2400"/>
          </a:p>
        </p:txBody>
      </p:sp>
      <p:pic>
        <p:nvPicPr>
          <p:cNvPr id="164" name="Shape 164"/>
          <p:cNvPicPr preferRelativeResize="0"/>
          <p:nvPr/>
        </p:nvPicPr>
        <p:blipFill>
          <a:blip r:embed="rId3">
            <a:alphaModFix/>
          </a:blip>
          <a:stretch>
            <a:fillRect/>
          </a:stretch>
        </p:blipFill>
        <p:spPr>
          <a:xfrm>
            <a:off x="3038200" y="288763"/>
            <a:ext cx="5908901" cy="4565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Register Activity</a:t>
            </a:r>
            <a:endParaRPr/>
          </a:p>
        </p:txBody>
      </p:sp>
      <p:sp>
        <p:nvSpPr>
          <p:cNvPr id="170" name="Shape 170"/>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of the registration</a:t>
            </a:r>
            <a:endParaRPr/>
          </a:p>
          <a:p>
            <a:pPr indent="0" lvl="0" marL="0">
              <a:spcBef>
                <a:spcPts val="0"/>
              </a:spcBef>
              <a:spcAft>
                <a:spcPts val="0"/>
              </a:spcAft>
              <a:buNone/>
            </a:pPr>
            <a:r>
              <a:rPr lang="en"/>
              <a:t>process.</a:t>
            </a:r>
            <a:endParaRPr/>
          </a:p>
        </p:txBody>
      </p:sp>
      <p:sp>
        <p:nvSpPr>
          <p:cNvPr descr="Testing implementation of the registration activity." id="171" name="Shape 171" title="RegistrationActivity">
            <a:hlinkClick r:id="rId3"/>
          </p:cNvPr>
          <p:cNvSpPr/>
          <p:nvPr/>
        </p:nvSpPr>
        <p:spPr>
          <a:xfrm>
            <a:off x="4183300" y="857250"/>
            <a:ext cx="4572000" cy="3429000"/>
          </a:xfrm>
          <a:prstGeom prst="rect">
            <a:avLst/>
          </a:prstGeom>
          <a:blipFill>
            <a:blip r:embed="rId4">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Password</a:t>
            </a:r>
            <a:endParaRPr/>
          </a:p>
          <a:p>
            <a:pPr indent="0" lvl="0" marL="0">
              <a:spcBef>
                <a:spcPts val="0"/>
              </a:spcBef>
              <a:spcAft>
                <a:spcPts val="0"/>
              </a:spcAft>
              <a:buNone/>
            </a:pPr>
            <a:r>
              <a:rPr lang="en"/>
              <a:t>Recovery</a:t>
            </a:r>
            <a:endParaRPr/>
          </a:p>
          <a:p>
            <a:pPr indent="0" lvl="0" marL="0">
              <a:spcBef>
                <a:spcPts val="0"/>
              </a:spcBef>
              <a:spcAft>
                <a:spcPts val="0"/>
              </a:spcAft>
              <a:buNone/>
            </a:pPr>
            <a:r>
              <a:rPr lang="en"/>
              <a:t>Activity</a:t>
            </a:r>
            <a:endParaRPr/>
          </a:p>
        </p:txBody>
      </p:sp>
      <p:sp>
        <p:nvSpPr>
          <p:cNvPr id="177" name="Shape 17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of the </a:t>
            </a:r>
            <a:endParaRPr/>
          </a:p>
          <a:p>
            <a:pPr indent="0" lvl="0" marL="0">
              <a:spcBef>
                <a:spcPts val="0"/>
              </a:spcBef>
              <a:spcAft>
                <a:spcPts val="0"/>
              </a:spcAft>
              <a:buNone/>
            </a:pPr>
            <a:r>
              <a:rPr lang="en"/>
              <a:t>p</a:t>
            </a:r>
            <a:r>
              <a:rPr lang="en"/>
              <a:t>assword recovery </a:t>
            </a:r>
            <a:endParaRPr/>
          </a:p>
          <a:p>
            <a:pPr indent="0" lvl="0" marL="0" rtl="0">
              <a:spcBef>
                <a:spcPts val="0"/>
              </a:spcBef>
              <a:spcAft>
                <a:spcPts val="0"/>
              </a:spcAft>
              <a:buNone/>
            </a:pPr>
            <a:r>
              <a:rPr lang="en"/>
              <a:t>process.</a:t>
            </a:r>
            <a:endParaRPr/>
          </a:p>
        </p:txBody>
      </p:sp>
      <p:sp>
        <p:nvSpPr>
          <p:cNvPr id="178" name="Shape 178"/>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9" name="Shape 179"/>
          <p:cNvPicPr preferRelativeResize="0"/>
          <p:nvPr/>
        </p:nvPicPr>
        <p:blipFill>
          <a:blip r:embed="rId3">
            <a:alphaModFix/>
          </a:blip>
          <a:stretch>
            <a:fillRect/>
          </a:stretch>
        </p:blipFill>
        <p:spPr>
          <a:xfrm>
            <a:off x="3097475" y="304200"/>
            <a:ext cx="5868927" cy="453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Password</a:t>
            </a:r>
            <a:endParaRPr/>
          </a:p>
          <a:p>
            <a:pPr indent="0" lvl="0" marL="0">
              <a:spcBef>
                <a:spcPts val="0"/>
              </a:spcBef>
              <a:spcAft>
                <a:spcPts val="0"/>
              </a:spcAft>
              <a:buNone/>
            </a:pPr>
            <a:r>
              <a:rPr lang="en"/>
              <a:t>Recovery</a:t>
            </a:r>
            <a:endParaRPr/>
          </a:p>
          <a:p>
            <a:pPr indent="0" lvl="0" marL="0">
              <a:spcBef>
                <a:spcPts val="0"/>
              </a:spcBef>
              <a:spcAft>
                <a:spcPts val="0"/>
              </a:spcAft>
              <a:buNone/>
            </a:pPr>
            <a:r>
              <a:rPr lang="en"/>
              <a:t>Activity</a:t>
            </a:r>
            <a:endParaRPr/>
          </a:p>
        </p:txBody>
      </p:sp>
      <p:sp>
        <p:nvSpPr>
          <p:cNvPr id="185" name="Shape 18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of the password</a:t>
            </a:r>
            <a:endParaRPr/>
          </a:p>
          <a:p>
            <a:pPr indent="0" lvl="0" marL="0">
              <a:spcBef>
                <a:spcPts val="0"/>
              </a:spcBef>
              <a:spcAft>
                <a:spcPts val="0"/>
              </a:spcAft>
              <a:buNone/>
            </a:pPr>
            <a:r>
              <a:rPr lang="en"/>
              <a:t>Recovery process.</a:t>
            </a:r>
            <a:endParaRPr/>
          </a:p>
        </p:txBody>
      </p:sp>
      <p:sp>
        <p:nvSpPr>
          <p:cNvPr id="186" name="Shape 18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Exhibition of the password recovery." id="187" name="Shape 187" title="ForgotPasswordActivity">
            <a:hlinkClick r:id="rId3"/>
          </p:cNvPr>
          <p:cNvSpPr/>
          <p:nvPr/>
        </p:nvSpPr>
        <p:spPr>
          <a:xfrm>
            <a:off x="4174175" y="864250"/>
            <a:ext cx="4553326" cy="341500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Points/features to explore</a:t>
            </a:r>
            <a:endParaRPr/>
          </a:p>
        </p:txBody>
      </p:sp>
      <p:sp>
        <p:nvSpPr>
          <p:cNvPr id="193" name="Shape 193"/>
          <p:cNvSpPr txBox="1"/>
          <p:nvPr>
            <p:ph idx="2" type="body"/>
          </p:nvPr>
        </p:nvSpPr>
        <p:spPr>
          <a:xfrm>
            <a:off x="4733500" y="896550"/>
            <a:ext cx="4204200" cy="3350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2-Step Authentication for Login.</a:t>
            </a:r>
            <a:endParaRPr/>
          </a:p>
          <a:p>
            <a:pPr indent="-311150" lvl="0" marL="457200" rtl="0">
              <a:spcBef>
                <a:spcPts val="0"/>
              </a:spcBef>
              <a:spcAft>
                <a:spcPts val="0"/>
              </a:spcAft>
              <a:buSzPts val="1300"/>
              <a:buChar char="●"/>
            </a:pPr>
            <a:r>
              <a:rPr lang="en"/>
              <a:t>Email authentication for Registration.</a:t>
            </a:r>
            <a:endParaRPr/>
          </a:p>
          <a:p>
            <a:pPr indent="-311150" lvl="0" marL="457200" rtl="0">
              <a:spcBef>
                <a:spcPts val="0"/>
              </a:spcBef>
              <a:spcAft>
                <a:spcPts val="0"/>
              </a:spcAft>
              <a:buSzPts val="1300"/>
              <a:buChar char="●"/>
            </a:pPr>
            <a:r>
              <a:rPr lang="en"/>
              <a:t>Email authentication for Password Recovery.</a:t>
            </a:r>
            <a:endParaRPr/>
          </a:p>
          <a:p>
            <a:pPr indent="-311150" lvl="0" marL="457200" rtl="0">
              <a:spcBef>
                <a:spcPts val="0"/>
              </a:spcBef>
              <a:spcAft>
                <a:spcPts val="0"/>
              </a:spcAft>
              <a:buSzPts val="1300"/>
              <a:buChar char="●"/>
            </a:pPr>
            <a:r>
              <a:rPr lang="en"/>
              <a:t>Account lock threshold for a certain amount of failed password attempts.</a:t>
            </a:r>
            <a:endParaRPr/>
          </a:p>
          <a:p>
            <a:pPr indent="-311150" lvl="0" marL="457200" rtl="0">
              <a:spcBef>
                <a:spcPts val="0"/>
              </a:spcBef>
              <a:spcAft>
                <a:spcPts val="0"/>
              </a:spcAft>
              <a:buSzPts val="1300"/>
              <a:buChar char="●"/>
            </a:pPr>
            <a:r>
              <a:rPr lang="en"/>
              <a:t>Transactions data class.</a:t>
            </a:r>
            <a:endParaRPr/>
          </a:p>
          <a:p>
            <a:pPr indent="-311150" lvl="0" marL="457200" rtl="0">
              <a:spcBef>
                <a:spcPts val="0"/>
              </a:spcBef>
              <a:spcAft>
                <a:spcPts val="0"/>
              </a:spcAft>
              <a:buSzPts val="1300"/>
              <a:buChar char="●"/>
            </a:pPr>
            <a:r>
              <a:rPr lang="en"/>
              <a:t>Encrypting the answers to the security questions at rest in Firebase.</a:t>
            </a:r>
            <a:endParaRPr/>
          </a:p>
          <a:p>
            <a:pPr indent="-311150" lvl="0" marL="457200" rtl="0">
              <a:spcBef>
                <a:spcPts val="0"/>
              </a:spcBef>
              <a:spcAft>
                <a:spcPts val="0"/>
              </a:spcAft>
              <a:buSzPts val="1300"/>
              <a:buChar char="●"/>
            </a:pPr>
            <a:r>
              <a:rPr lang="en"/>
              <a:t>Activity for viewing transactions.</a:t>
            </a:r>
            <a:endParaRPr/>
          </a:p>
          <a:p>
            <a:pPr indent="-311150" lvl="0" marL="457200" rtl="0">
              <a:spcBef>
                <a:spcPts val="0"/>
              </a:spcBef>
              <a:spcAft>
                <a:spcPts val="0"/>
              </a:spcAft>
              <a:buSzPts val="1300"/>
              <a:buChar char="●"/>
            </a:pPr>
            <a:r>
              <a:rPr lang="en"/>
              <a:t>Transferring money to and from accounts.</a:t>
            </a:r>
            <a:endParaRPr/>
          </a:p>
          <a:p>
            <a:pPr indent="-311150" lvl="0" marL="457200" rtl="0">
              <a:spcBef>
                <a:spcPts val="0"/>
              </a:spcBef>
              <a:spcAft>
                <a:spcPts val="0"/>
              </a:spcAft>
              <a:buSzPts val="1300"/>
              <a:buChar char="●"/>
            </a:pPr>
            <a:r>
              <a:rPr lang="en"/>
              <a:t>Loading widgets/screens for data query.</a:t>
            </a:r>
            <a:endParaRPr/>
          </a:p>
          <a:p>
            <a:pPr indent="-311150" lvl="0" marL="457200" rtl="0">
              <a:spcBef>
                <a:spcPts val="0"/>
              </a:spcBef>
              <a:spcAft>
                <a:spcPts val="0"/>
              </a:spcAft>
              <a:buSzPts val="1300"/>
              <a:buChar char="●"/>
            </a:pPr>
            <a:r>
              <a:rPr lang="en"/>
              <a:t>Ideally, account registration would happen at bank branch.</a:t>
            </a:r>
            <a:endParaRPr/>
          </a:p>
          <a:p>
            <a:pPr indent="-311150" lvl="0" marL="457200" rtl="0">
              <a:spcBef>
                <a:spcPts val="0"/>
              </a:spcBef>
              <a:spcAft>
                <a:spcPts val="0"/>
              </a:spcAft>
              <a:buSzPts val="1300"/>
              <a:buChar char="●"/>
            </a:pPr>
            <a:r>
              <a:rPr lang="en"/>
              <a:t>Using </a:t>
            </a:r>
            <a:r>
              <a:rPr lang="en"/>
              <a:t>Firebase</a:t>
            </a:r>
            <a:r>
              <a:rPr lang="en"/>
              <a:t> rules to set read/write </a:t>
            </a:r>
            <a:r>
              <a:rPr lang="en"/>
              <a:t>privileges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Goals</a:t>
            </a:r>
            <a:endParaRPr/>
          </a:p>
        </p:txBody>
      </p:sp>
      <p:sp>
        <p:nvSpPr>
          <p:cNvPr id="94" name="Shape 94"/>
          <p:cNvSpPr txBox="1"/>
          <p:nvPr>
            <p:ph idx="2" type="body"/>
          </p:nvPr>
        </p:nvSpPr>
        <p:spPr>
          <a:xfrm>
            <a:off x="4714875" y="1352625"/>
            <a:ext cx="3833700" cy="3025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Simulate a banking application.</a:t>
            </a:r>
            <a:endParaRPr/>
          </a:p>
          <a:p>
            <a:pPr indent="-311150" lvl="0" marL="457200" rtl="0">
              <a:spcBef>
                <a:spcPts val="0"/>
              </a:spcBef>
              <a:spcAft>
                <a:spcPts val="0"/>
              </a:spcAft>
              <a:buSzPts val="1300"/>
              <a:buChar char="●"/>
            </a:pPr>
            <a:r>
              <a:rPr lang="en"/>
              <a:t>Encrypts user’s password and email together to create an authentication key.</a:t>
            </a:r>
            <a:endParaRPr/>
          </a:p>
          <a:p>
            <a:pPr indent="-311150" lvl="0" marL="457200" rtl="0">
              <a:spcBef>
                <a:spcPts val="0"/>
              </a:spcBef>
              <a:spcAft>
                <a:spcPts val="0"/>
              </a:spcAft>
              <a:buSzPts val="1300"/>
              <a:buChar char="●"/>
            </a:pPr>
            <a:r>
              <a:rPr lang="en"/>
              <a:t>Uses the user’s authentication key at login to grant access to account information.</a:t>
            </a:r>
            <a:endParaRPr/>
          </a:p>
          <a:p>
            <a:pPr indent="-311150" lvl="0" marL="457200" rtl="0">
              <a:spcBef>
                <a:spcPts val="0"/>
              </a:spcBef>
              <a:spcAft>
                <a:spcPts val="0"/>
              </a:spcAft>
              <a:buSzPts val="1300"/>
              <a:buChar char="●"/>
            </a:pPr>
            <a:r>
              <a:rPr lang="en"/>
              <a:t>The ability to register a new user (generates random keys at account creation).</a:t>
            </a:r>
            <a:endParaRPr/>
          </a:p>
          <a:p>
            <a:pPr indent="-311150" lvl="0" marL="457200" rtl="0">
              <a:spcBef>
                <a:spcPts val="0"/>
              </a:spcBef>
              <a:spcAft>
                <a:spcPts val="0"/>
              </a:spcAft>
              <a:buSzPts val="1300"/>
              <a:buChar char="●"/>
            </a:pPr>
            <a:r>
              <a:rPr lang="en"/>
              <a:t>The ability to view account information.</a:t>
            </a:r>
            <a:endParaRPr/>
          </a:p>
          <a:p>
            <a:pPr indent="-311150" lvl="0" marL="457200">
              <a:spcBef>
                <a:spcPts val="0"/>
              </a:spcBef>
              <a:spcAft>
                <a:spcPts val="0"/>
              </a:spcAft>
              <a:buSzPts val="1300"/>
              <a:buChar char="●"/>
            </a:pPr>
            <a:r>
              <a:rPr lang="en"/>
              <a:t>Uses AES to generate new authentication keys during password recovery.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Kotlin</a:t>
            </a:r>
            <a:endParaRPr/>
          </a:p>
        </p:txBody>
      </p:sp>
      <p:sp>
        <p:nvSpPr>
          <p:cNvPr id="100" name="Shape 100"/>
          <p:cNvSpPr txBox="1"/>
          <p:nvPr>
            <p:ph idx="2" type="body"/>
          </p:nvPr>
        </p:nvSpPr>
        <p:spPr>
          <a:xfrm>
            <a:off x="4714875" y="1352625"/>
            <a:ext cx="4204500" cy="234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primary language used to code this app was </a:t>
            </a:r>
            <a:r>
              <a:rPr b="1" lang="en" u="sng"/>
              <a:t>Kotlin</a:t>
            </a:r>
            <a:r>
              <a:rPr lang="en"/>
              <a:t>:</a:t>
            </a:r>
            <a:endParaRPr/>
          </a:p>
          <a:p>
            <a:pPr indent="-311150" lvl="0" marL="457200" rtl="0">
              <a:spcBef>
                <a:spcPts val="1600"/>
              </a:spcBef>
              <a:spcAft>
                <a:spcPts val="0"/>
              </a:spcAft>
              <a:buSzPts val="1300"/>
              <a:buChar char="●"/>
            </a:pPr>
            <a:r>
              <a:rPr lang="en"/>
              <a:t>The official language of Android Development.</a:t>
            </a:r>
            <a:endParaRPr/>
          </a:p>
          <a:p>
            <a:pPr indent="-311150" lvl="0" marL="457200" rtl="0">
              <a:spcBef>
                <a:spcPts val="0"/>
              </a:spcBef>
              <a:spcAft>
                <a:spcPts val="0"/>
              </a:spcAft>
              <a:buSzPts val="1300"/>
              <a:buChar char="●"/>
            </a:pPr>
            <a:r>
              <a:rPr lang="en"/>
              <a:t>Runs on the JVM.</a:t>
            </a:r>
            <a:endParaRPr/>
          </a:p>
          <a:p>
            <a:pPr indent="-311150" lvl="0" marL="457200" rtl="0">
              <a:spcBef>
                <a:spcPts val="0"/>
              </a:spcBef>
              <a:spcAft>
                <a:spcPts val="0"/>
              </a:spcAft>
              <a:buSzPts val="1300"/>
              <a:buChar char="●"/>
            </a:pPr>
            <a:r>
              <a:rPr lang="en"/>
              <a:t>Outputs Java bytecode.</a:t>
            </a:r>
            <a:endParaRPr/>
          </a:p>
          <a:p>
            <a:pPr indent="-311150" lvl="0" marL="457200" rtl="0">
              <a:spcBef>
                <a:spcPts val="0"/>
              </a:spcBef>
              <a:spcAft>
                <a:spcPts val="0"/>
              </a:spcAft>
              <a:buSzPts val="1300"/>
              <a:buChar char="●"/>
            </a:pPr>
            <a:r>
              <a:rPr lang="en"/>
              <a:t>Functional programming.</a:t>
            </a:r>
            <a:endParaRPr/>
          </a:p>
          <a:p>
            <a:pPr indent="-311150" lvl="0" marL="457200" rtl="0">
              <a:spcBef>
                <a:spcPts val="0"/>
              </a:spcBef>
              <a:spcAft>
                <a:spcPts val="0"/>
              </a:spcAft>
              <a:buSzPts val="1300"/>
              <a:buChar char="●"/>
            </a:pPr>
            <a:r>
              <a:rPr lang="en"/>
              <a:t>Object-oriented Programming.</a:t>
            </a:r>
            <a:endParaRPr/>
          </a:p>
          <a:p>
            <a:pPr indent="-311150" lvl="0" marL="457200" rtl="0">
              <a:spcBef>
                <a:spcPts val="0"/>
              </a:spcBef>
              <a:spcAft>
                <a:spcPts val="0"/>
              </a:spcAft>
              <a:buSzPts val="1300"/>
              <a:buChar char="●"/>
            </a:pPr>
            <a:r>
              <a:rPr lang="en"/>
              <a:t>Aggressive type </a:t>
            </a:r>
            <a:r>
              <a:rPr lang="en"/>
              <a:t>inference</a:t>
            </a:r>
            <a:r>
              <a:rPr lang="en"/>
              <a:t>.</a:t>
            </a:r>
            <a:endParaRPr/>
          </a:p>
          <a:p>
            <a:pPr indent="-311150" lvl="0" marL="457200" rtl="0">
              <a:spcBef>
                <a:spcPts val="0"/>
              </a:spcBef>
              <a:spcAft>
                <a:spcPts val="0"/>
              </a:spcAft>
              <a:buSzPts val="1300"/>
              <a:buChar char="●"/>
            </a:pPr>
            <a:r>
              <a:rPr lang="en"/>
              <a:t>Statically typed.</a:t>
            </a:r>
            <a:endParaRPr/>
          </a:p>
          <a:p>
            <a:pPr indent="-311150" lvl="0" marL="457200" rtl="0">
              <a:spcBef>
                <a:spcPts val="0"/>
              </a:spcBef>
              <a:spcAft>
                <a:spcPts val="0"/>
              </a:spcAft>
              <a:buSzPts val="1300"/>
              <a:buChar char="●"/>
            </a:pPr>
            <a:r>
              <a:rPr lang="en"/>
              <a:t>Interoperable with Java code.</a:t>
            </a:r>
            <a:endParaRPr/>
          </a:p>
        </p:txBody>
      </p:sp>
      <p:sp>
        <p:nvSpPr>
          <p:cNvPr id="101" name="Shape 101"/>
          <p:cNvSpPr txBox="1"/>
          <p:nvPr/>
        </p:nvSpPr>
        <p:spPr>
          <a:xfrm>
            <a:off x="730000" y="3165675"/>
            <a:ext cx="3255600" cy="3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latin typeface="Lato"/>
                <a:ea typeface="Lato"/>
                <a:cs typeface="Lato"/>
                <a:sym typeface="Lato"/>
              </a:rPr>
              <a:t>A less verbose flavor of Java.</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Kotlin</a:t>
            </a:r>
            <a:endParaRPr/>
          </a:p>
        </p:txBody>
      </p:sp>
      <p:sp>
        <p:nvSpPr>
          <p:cNvPr id="107" name="Shape 10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Kotlin’s static </a:t>
            </a:r>
            <a:endParaRPr/>
          </a:p>
          <a:p>
            <a:pPr indent="0" lvl="0" marL="0">
              <a:spcBef>
                <a:spcPts val="0"/>
              </a:spcBef>
              <a:spcAft>
                <a:spcPts val="0"/>
              </a:spcAft>
              <a:buNone/>
            </a:pPr>
            <a:r>
              <a:rPr lang="en"/>
              <a:t>type inference.</a:t>
            </a:r>
            <a:endParaRPr/>
          </a:p>
        </p:txBody>
      </p:sp>
      <p:pic>
        <p:nvPicPr>
          <p:cNvPr id="108" name="Shape 108"/>
          <p:cNvPicPr preferRelativeResize="0"/>
          <p:nvPr/>
        </p:nvPicPr>
        <p:blipFill>
          <a:blip r:embed="rId3">
            <a:alphaModFix/>
          </a:blip>
          <a:stretch>
            <a:fillRect/>
          </a:stretch>
        </p:blipFill>
        <p:spPr>
          <a:xfrm>
            <a:off x="4723175" y="500875"/>
            <a:ext cx="4269025" cy="4141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Firebase</a:t>
            </a:r>
            <a:endParaRPr/>
          </a:p>
        </p:txBody>
      </p:sp>
      <p:sp>
        <p:nvSpPr>
          <p:cNvPr id="114" name="Shape 1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Realtime Database</a:t>
            </a:r>
            <a:endParaRPr/>
          </a:p>
        </p:txBody>
      </p:sp>
      <p:sp>
        <p:nvSpPr>
          <p:cNvPr id="115" name="Shape 115"/>
          <p:cNvSpPr txBox="1"/>
          <p:nvPr>
            <p:ph idx="2" type="body"/>
          </p:nvPr>
        </p:nvSpPr>
        <p:spPr>
          <a:xfrm>
            <a:off x="4362075" y="1362500"/>
            <a:ext cx="4560000" cy="3025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database used for this Android application is a NoSQL database offered by Google’s web application Firebase. </a:t>
            </a:r>
            <a:endParaRPr/>
          </a:p>
          <a:p>
            <a:pPr indent="-311150" lvl="0" marL="457200" rtl="0">
              <a:spcBef>
                <a:spcPts val="0"/>
              </a:spcBef>
              <a:spcAft>
                <a:spcPts val="0"/>
              </a:spcAft>
              <a:buSzPts val="1300"/>
              <a:buChar char="●"/>
            </a:pPr>
            <a:r>
              <a:rPr lang="en"/>
              <a:t>Firebase offers a large range of services:</a:t>
            </a:r>
            <a:endParaRPr/>
          </a:p>
          <a:p>
            <a:pPr indent="-298450" lvl="1" marL="914400" rtl="0">
              <a:spcBef>
                <a:spcPts val="0"/>
              </a:spcBef>
              <a:spcAft>
                <a:spcPts val="0"/>
              </a:spcAft>
              <a:buSzPts val="1100"/>
              <a:buChar char="○"/>
            </a:pPr>
            <a:r>
              <a:rPr lang="en"/>
              <a:t>Analytics</a:t>
            </a:r>
            <a:endParaRPr/>
          </a:p>
          <a:p>
            <a:pPr indent="-298450" lvl="1" marL="914400" rtl="0">
              <a:spcBef>
                <a:spcPts val="0"/>
              </a:spcBef>
              <a:spcAft>
                <a:spcPts val="0"/>
              </a:spcAft>
              <a:buSzPts val="1100"/>
              <a:buChar char="○"/>
            </a:pPr>
            <a:r>
              <a:rPr lang="en"/>
              <a:t>Authentication</a:t>
            </a:r>
            <a:endParaRPr/>
          </a:p>
          <a:p>
            <a:pPr indent="-298450" lvl="1" marL="914400" rtl="0">
              <a:spcBef>
                <a:spcPts val="0"/>
              </a:spcBef>
              <a:spcAft>
                <a:spcPts val="0"/>
              </a:spcAft>
              <a:buSzPts val="1100"/>
              <a:buChar char="○"/>
            </a:pPr>
            <a:r>
              <a:rPr lang="en"/>
              <a:t>Cloud messaging</a:t>
            </a:r>
            <a:endParaRPr/>
          </a:p>
          <a:p>
            <a:pPr indent="-298450" lvl="1" marL="914400" rtl="0">
              <a:spcBef>
                <a:spcPts val="0"/>
              </a:spcBef>
              <a:spcAft>
                <a:spcPts val="0"/>
              </a:spcAft>
              <a:buSzPts val="1100"/>
              <a:buChar char="○"/>
            </a:pPr>
            <a:r>
              <a:rPr lang="en"/>
              <a:t>Realtime database</a:t>
            </a:r>
            <a:endParaRPr/>
          </a:p>
          <a:p>
            <a:pPr indent="-298450" lvl="1" marL="914400" rtl="0">
              <a:spcBef>
                <a:spcPts val="0"/>
              </a:spcBef>
              <a:spcAft>
                <a:spcPts val="0"/>
              </a:spcAft>
              <a:buSzPts val="1100"/>
              <a:buChar char="○"/>
            </a:pPr>
            <a:r>
              <a:rPr lang="en"/>
              <a:t>Plus many others</a:t>
            </a:r>
            <a:endParaRPr/>
          </a:p>
          <a:p>
            <a:pPr indent="-311150" lvl="0" marL="457200">
              <a:spcBef>
                <a:spcPts val="0"/>
              </a:spcBef>
              <a:spcAft>
                <a:spcPts val="0"/>
              </a:spcAft>
              <a:buSzPts val="1300"/>
              <a:buChar char="●"/>
            </a:pPr>
            <a:r>
              <a:rPr lang="en"/>
              <a:t>Integrates with Android, iOS, JavaScript, Java, Objective-C, Swift, and Node.js.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Ring of Security</a:t>
            </a:r>
            <a:endParaRPr/>
          </a:p>
        </p:txBody>
      </p:sp>
      <p:sp>
        <p:nvSpPr>
          <p:cNvPr id="121" name="Shape 1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Email/Password knowledge.</a:t>
            </a:r>
            <a:endParaRPr/>
          </a:p>
        </p:txBody>
      </p:sp>
      <p:sp>
        <p:nvSpPr>
          <p:cNvPr id="122" name="Shape 122"/>
          <p:cNvSpPr txBox="1"/>
          <p:nvPr>
            <p:ph idx="2" type="body"/>
          </p:nvPr>
        </p:nvSpPr>
        <p:spPr>
          <a:xfrm>
            <a:off x="4968750" y="1318650"/>
            <a:ext cx="3800400" cy="30249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sz="1400">
                <a:solidFill>
                  <a:srgbClr val="333333"/>
                </a:solidFill>
              </a:rPr>
              <a:t>The strength of this authentication scheme is that the password is not stored within the NoSQL database. To authenticate to the system you must know the email and password. The authentication key is created by encrypting the plaintext with the user's key. The plaintext is the formatted email appended with the formatted password with a delimiter character ':' in between. </a:t>
            </a:r>
            <a:endParaRPr sz="1400"/>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 Ring of Security</a:t>
            </a:r>
            <a:endParaRPr/>
          </a:p>
        </p:txBody>
      </p:sp>
      <p:sp>
        <p:nvSpPr>
          <p:cNvPr id="128" name="Shape 12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 Encryption Standard</a:t>
            </a:r>
            <a:endParaRPr/>
          </a:p>
        </p:txBody>
      </p:sp>
      <p:sp>
        <p:nvSpPr>
          <p:cNvPr id="129" name="Shape 12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second ring of security being used is AES-ECB at 128 bits. The key generated from user credentials would take 1.02 x 10^18 years to crack with a supercomputer using brute force.</a:t>
            </a:r>
            <a:endParaRPr/>
          </a:p>
          <a:p>
            <a:pPr indent="0" lvl="0" marL="0">
              <a:spcBef>
                <a:spcPts val="1600"/>
              </a:spcBef>
              <a:spcAft>
                <a:spcPts val="1600"/>
              </a:spcAft>
              <a:buNone/>
            </a:pPr>
            <a:r>
              <a:rPr lang="en"/>
              <a:t>However, ECB mode is weak in that it will always produce the same ciphertext when using the same key. A solution to this would be to implement CBC or GCM mode. Another solution could be to change the secret key and generate a new authentication key on every successful login.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Third Ring of Security</a:t>
            </a:r>
            <a:endParaRPr/>
          </a:p>
        </p:txBody>
      </p:sp>
      <p:sp>
        <p:nvSpPr>
          <p:cNvPr id="135" name="Shape 13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a:t>
            </a:r>
            <a:endParaRPr/>
          </a:p>
        </p:txBody>
      </p:sp>
      <p:sp>
        <p:nvSpPr>
          <p:cNvPr id="136" name="Shape 13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 (Hypertext Transfer Protocol Secure) is much more secure than HTTP. HTTPS encrypts the data sent between your device and the website you are connected to.  HTTPS does not mean your information is safe after arrival, only in transit. </a:t>
            </a:r>
            <a:endParaRPr/>
          </a:p>
          <a:p>
            <a:pPr indent="0" lvl="0" marL="0">
              <a:spcBef>
                <a:spcPts val="1600"/>
              </a:spcBef>
              <a:spcAft>
                <a:spcPts val="1600"/>
              </a:spcAft>
              <a:buNone/>
            </a:pPr>
            <a:r>
              <a:rPr lang="en"/>
              <a:t>HTTPS uses the cryptographic protocols TLS (Transport Layer Security) and SSL (Secure Sockets Layer) to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Fourth Ring of Security</a:t>
            </a:r>
            <a:endParaRPr/>
          </a:p>
        </p:txBody>
      </p:sp>
      <p:sp>
        <p:nvSpPr>
          <p:cNvPr id="142" name="Shape 14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Firebase Security and ruleset</a:t>
            </a:r>
            <a:endParaRPr/>
          </a:p>
        </p:txBody>
      </p:sp>
      <p:sp>
        <p:nvSpPr>
          <p:cNvPr id="143" name="Shape 14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Firebase offers the ability to set rules in place for data to be read, write, and/or validated. </a:t>
            </a:r>
            <a:endParaRPr/>
          </a:p>
        </p:txBody>
      </p:sp>
      <p:pic>
        <p:nvPicPr>
          <p:cNvPr id="144" name="Shape 144"/>
          <p:cNvPicPr preferRelativeResize="0"/>
          <p:nvPr/>
        </p:nvPicPr>
        <p:blipFill>
          <a:blip r:embed="rId3">
            <a:alphaModFix/>
          </a:blip>
          <a:stretch>
            <a:fillRect/>
          </a:stretch>
        </p:blipFill>
        <p:spPr>
          <a:xfrm>
            <a:off x="4842224" y="2571749"/>
            <a:ext cx="4038400" cy="153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