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F785A0-A820-42E2-8CF5-BA6E629E8777}" type="datetimeFigureOut">
              <a:rPr lang="en-US" smtClean="0"/>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12E0-B2E5-404A-B492-FFCAEF62F7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95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F785A0-A820-42E2-8CF5-BA6E629E8777}" type="datetimeFigureOut">
              <a:rPr lang="en-US" smtClean="0"/>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12E0-B2E5-404A-B492-FFCAEF62F7B1}" type="slidenum">
              <a:rPr lang="en-US" smtClean="0"/>
              <a:t>‹#›</a:t>
            </a:fld>
            <a:endParaRPr lang="en-US"/>
          </a:p>
        </p:txBody>
      </p:sp>
    </p:spTree>
    <p:extLst>
      <p:ext uri="{BB962C8B-B14F-4D97-AF65-F5344CB8AC3E}">
        <p14:creationId xmlns:p14="http://schemas.microsoft.com/office/powerpoint/2010/main" val="59315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F785A0-A820-42E2-8CF5-BA6E629E8777}" type="datetimeFigureOut">
              <a:rPr lang="en-US" smtClean="0"/>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12E0-B2E5-404A-B492-FFCAEF62F7B1}" type="slidenum">
              <a:rPr lang="en-US" smtClean="0"/>
              <a:t>‹#›</a:t>
            </a:fld>
            <a:endParaRPr lang="en-US"/>
          </a:p>
        </p:txBody>
      </p:sp>
    </p:spTree>
    <p:extLst>
      <p:ext uri="{BB962C8B-B14F-4D97-AF65-F5344CB8AC3E}">
        <p14:creationId xmlns:p14="http://schemas.microsoft.com/office/powerpoint/2010/main" val="1399063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F785A0-A820-42E2-8CF5-BA6E629E8777}" type="datetimeFigureOut">
              <a:rPr lang="en-US" smtClean="0"/>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12E0-B2E5-404A-B492-FFCAEF62F7B1}" type="slidenum">
              <a:rPr lang="en-US" smtClean="0"/>
              <a:t>‹#›</a:t>
            </a:fld>
            <a:endParaRPr lang="en-US"/>
          </a:p>
        </p:txBody>
      </p:sp>
    </p:spTree>
    <p:extLst>
      <p:ext uri="{BB962C8B-B14F-4D97-AF65-F5344CB8AC3E}">
        <p14:creationId xmlns:p14="http://schemas.microsoft.com/office/powerpoint/2010/main" val="333200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785A0-A820-42E2-8CF5-BA6E629E8777}" type="datetimeFigureOut">
              <a:rPr lang="en-US" smtClean="0"/>
              <a:t>5/28/2015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12E0-B2E5-404A-B492-FFCAEF62F7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95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F785A0-A820-42E2-8CF5-BA6E629E8777}" type="datetimeFigureOut">
              <a:rPr lang="en-US" smtClean="0"/>
              <a:t>5/28/2015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412E0-B2E5-404A-B492-FFCAEF62F7B1}" type="slidenum">
              <a:rPr lang="en-US" smtClean="0"/>
              <a:t>‹#›</a:t>
            </a:fld>
            <a:endParaRPr lang="en-US"/>
          </a:p>
        </p:txBody>
      </p:sp>
    </p:spTree>
    <p:extLst>
      <p:ext uri="{BB962C8B-B14F-4D97-AF65-F5344CB8AC3E}">
        <p14:creationId xmlns:p14="http://schemas.microsoft.com/office/powerpoint/2010/main" val="132727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F785A0-A820-42E2-8CF5-BA6E629E8777}" type="datetimeFigureOut">
              <a:rPr lang="en-US" smtClean="0"/>
              <a:t>5/28/2015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412E0-B2E5-404A-B492-FFCAEF62F7B1}" type="slidenum">
              <a:rPr lang="en-US" smtClean="0"/>
              <a:t>‹#›</a:t>
            </a:fld>
            <a:endParaRPr lang="en-US"/>
          </a:p>
        </p:txBody>
      </p:sp>
    </p:spTree>
    <p:extLst>
      <p:ext uri="{BB962C8B-B14F-4D97-AF65-F5344CB8AC3E}">
        <p14:creationId xmlns:p14="http://schemas.microsoft.com/office/powerpoint/2010/main" val="347098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F785A0-A820-42E2-8CF5-BA6E629E8777}" type="datetimeFigureOut">
              <a:rPr lang="en-US" smtClean="0"/>
              <a:t>5/28/2015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412E0-B2E5-404A-B492-FFCAEF62F7B1}" type="slidenum">
              <a:rPr lang="en-US" smtClean="0"/>
              <a:t>‹#›</a:t>
            </a:fld>
            <a:endParaRPr lang="en-US"/>
          </a:p>
        </p:txBody>
      </p:sp>
    </p:spTree>
    <p:extLst>
      <p:ext uri="{BB962C8B-B14F-4D97-AF65-F5344CB8AC3E}">
        <p14:creationId xmlns:p14="http://schemas.microsoft.com/office/powerpoint/2010/main" val="151219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F785A0-A820-42E2-8CF5-BA6E629E8777}" type="datetimeFigureOut">
              <a:rPr lang="en-US" smtClean="0"/>
              <a:t>5/28/2015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E6412E0-B2E5-404A-B492-FFCAEF62F7B1}" type="slidenum">
              <a:rPr lang="en-US" smtClean="0"/>
              <a:t>‹#›</a:t>
            </a:fld>
            <a:endParaRPr lang="en-US"/>
          </a:p>
        </p:txBody>
      </p:sp>
    </p:spTree>
    <p:extLst>
      <p:ext uri="{BB962C8B-B14F-4D97-AF65-F5344CB8AC3E}">
        <p14:creationId xmlns:p14="http://schemas.microsoft.com/office/powerpoint/2010/main" val="80239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F785A0-A820-42E2-8CF5-BA6E629E8777}" type="datetimeFigureOut">
              <a:rPr lang="en-US" smtClean="0"/>
              <a:t>5/28/2015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6412E0-B2E5-404A-B492-FFCAEF62F7B1}" type="slidenum">
              <a:rPr lang="en-US" smtClean="0"/>
              <a:t>‹#›</a:t>
            </a:fld>
            <a:endParaRPr lang="en-US"/>
          </a:p>
        </p:txBody>
      </p:sp>
    </p:spTree>
    <p:extLst>
      <p:ext uri="{BB962C8B-B14F-4D97-AF65-F5344CB8AC3E}">
        <p14:creationId xmlns:p14="http://schemas.microsoft.com/office/powerpoint/2010/main" val="345873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785A0-A820-42E2-8CF5-BA6E629E8777}" type="datetimeFigureOut">
              <a:rPr lang="en-US" smtClean="0"/>
              <a:t>5/28/2015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412E0-B2E5-404A-B492-FFCAEF62F7B1}" type="slidenum">
              <a:rPr lang="en-US" smtClean="0"/>
              <a:t>‹#›</a:t>
            </a:fld>
            <a:endParaRPr lang="en-US"/>
          </a:p>
        </p:txBody>
      </p:sp>
    </p:spTree>
    <p:extLst>
      <p:ext uri="{BB962C8B-B14F-4D97-AF65-F5344CB8AC3E}">
        <p14:creationId xmlns:p14="http://schemas.microsoft.com/office/powerpoint/2010/main" val="42537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F785A0-A820-42E2-8CF5-BA6E629E8777}" type="datetimeFigureOut">
              <a:rPr lang="en-US" smtClean="0"/>
              <a:t>5/28/2015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6412E0-B2E5-404A-B492-FFCAEF62F7B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220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Computing</a:t>
            </a:r>
            <a:endParaRPr lang="en-US" dirty="0"/>
          </a:p>
        </p:txBody>
      </p:sp>
      <p:sp>
        <p:nvSpPr>
          <p:cNvPr id="3" name="Subtitle 2"/>
          <p:cNvSpPr>
            <a:spLocks noGrp="1"/>
          </p:cNvSpPr>
          <p:nvPr>
            <p:ph type="subTitle" idx="1"/>
          </p:nvPr>
        </p:nvSpPr>
        <p:spPr/>
        <p:txBody>
          <a:bodyPr/>
          <a:lstStyle/>
          <a:p>
            <a:r>
              <a:rPr lang="en-US" dirty="0" smtClean="0"/>
              <a:t>Lecture 10</a:t>
            </a:r>
            <a:endParaRPr lang="en-US" dirty="0"/>
          </a:p>
        </p:txBody>
      </p:sp>
    </p:spTree>
    <p:extLst>
      <p:ext uri="{BB962C8B-B14F-4D97-AF65-F5344CB8AC3E}">
        <p14:creationId xmlns:p14="http://schemas.microsoft.com/office/powerpoint/2010/main" val="221679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Cloud Security Tools and Techniques</a:t>
            </a:r>
            <a:endParaRPr lang="en-US" b="1" dirty="0"/>
          </a:p>
        </p:txBody>
      </p:sp>
      <p:sp>
        <p:nvSpPr>
          <p:cNvPr id="3" name="Content Placeholder 2"/>
          <p:cNvSpPr>
            <a:spLocks noGrp="1"/>
          </p:cNvSpPr>
          <p:nvPr>
            <p:ph idx="1"/>
          </p:nvPr>
        </p:nvSpPr>
        <p:spPr/>
        <p:txBody>
          <a:bodyPr>
            <a:normAutofit/>
          </a:bodyPr>
          <a:lstStyle/>
          <a:p>
            <a:r>
              <a:rPr lang="en-US" sz="2400" dirty="0" smtClean="0"/>
              <a:t>Using a public cloud service will likely mean sending private data to the service provider via the Internet and storing private data on the cloud provider’s servers. While different cloud service models accord you different degrees of control over security, it is your own responsibility to choose cloud offerings that ensure, or allow you to ensure, that your data – as well as those of your partners and customers – are adequately protected from modification and disclosure.</a:t>
            </a:r>
            <a:endParaRPr lang="en-US" sz="2400" dirty="0"/>
          </a:p>
        </p:txBody>
      </p:sp>
    </p:spTree>
    <p:extLst>
      <p:ext uri="{BB962C8B-B14F-4D97-AF65-F5344CB8AC3E}">
        <p14:creationId xmlns:p14="http://schemas.microsoft.com/office/powerpoint/2010/main" val="231596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Cloud Storage</a:t>
            </a:r>
            <a:endParaRPr lang="en-US" b="1" dirty="0"/>
          </a:p>
        </p:txBody>
      </p:sp>
      <p:sp>
        <p:nvSpPr>
          <p:cNvPr id="3" name="Content Placeholder 2"/>
          <p:cNvSpPr>
            <a:spLocks noGrp="1"/>
          </p:cNvSpPr>
          <p:nvPr>
            <p:ph idx="1"/>
          </p:nvPr>
        </p:nvSpPr>
        <p:spPr/>
        <p:txBody>
          <a:bodyPr>
            <a:normAutofit/>
          </a:bodyPr>
          <a:lstStyle/>
          <a:p>
            <a:r>
              <a:rPr lang="en-US" sz="2400" dirty="0" smtClean="0"/>
              <a:t>When considering a cloud solution from a data storage perspective, you should think about a number of security-related issues:</a:t>
            </a:r>
          </a:p>
          <a:p>
            <a:pPr>
              <a:buFont typeface="Arial" panose="020B0604020202020204" pitchFamily="34" charset="0"/>
              <a:buChar char="•"/>
            </a:pPr>
            <a:r>
              <a:rPr lang="en-US" sz="2400" dirty="0"/>
              <a:t> </a:t>
            </a:r>
            <a:r>
              <a:rPr lang="en-US" sz="2400" dirty="0" smtClean="0"/>
              <a:t>How sensitive is the data I’ll be storing?</a:t>
            </a:r>
          </a:p>
          <a:p>
            <a:pPr>
              <a:buFont typeface="Arial" panose="020B0604020202020204" pitchFamily="34" charset="0"/>
              <a:buChar char="•"/>
            </a:pPr>
            <a:r>
              <a:rPr lang="en-US" sz="2400" dirty="0"/>
              <a:t> </a:t>
            </a:r>
            <a:r>
              <a:rPr lang="en-US" sz="2400" dirty="0" smtClean="0"/>
              <a:t>Will I need to share the data with anyone and, if so, what kinds of access controls will I require?</a:t>
            </a:r>
          </a:p>
          <a:p>
            <a:pPr>
              <a:buFont typeface="Arial" panose="020B0604020202020204" pitchFamily="34" charset="0"/>
              <a:buChar char="•"/>
            </a:pPr>
            <a:r>
              <a:rPr lang="en-US" sz="2400" dirty="0"/>
              <a:t> </a:t>
            </a:r>
            <a:r>
              <a:rPr lang="en-US" sz="2400" dirty="0" smtClean="0"/>
              <a:t>Are the data subject to export controls or other regulations?</a:t>
            </a:r>
          </a:p>
          <a:p>
            <a:pPr marL="0" indent="0">
              <a:buNone/>
            </a:pPr>
            <a:endParaRPr lang="en-US" sz="2400" dirty="0"/>
          </a:p>
        </p:txBody>
      </p:sp>
    </p:spTree>
    <p:extLst>
      <p:ext uri="{BB962C8B-B14F-4D97-AF65-F5344CB8AC3E}">
        <p14:creationId xmlns:p14="http://schemas.microsoft.com/office/powerpoint/2010/main" val="114685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Cloud Storage</a:t>
            </a:r>
            <a:endParaRPr lang="en-US" dirty="0"/>
          </a:p>
        </p:txBody>
      </p:sp>
      <p:sp>
        <p:nvSpPr>
          <p:cNvPr id="3" name="Content Placeholder 2"/>
          <p:cNvSpPr>
            <a:spLocks noGrp="1"/>
          </p:cNvSpPr>
          <p:nvPr>
            <p:ph idx="1"/>
          </p:nvPr>
        </p:nvSpPr>
        <p:spPr/>
        <p:txBody>
          <a:bodyPr>
            <a:normAutofit/>
          </a:bodyPr>
          <a:lstStyle/>
          <a:p>
            <a:r>
              <a:rPr lang="en-US" sz="2400" dirty="0"/>
              <a:t>Shared storage involves a threat of access from sharing </a:t>
            </a:r>
            <a:r>
              <a:rPr lang="en-US" sz="2400" dirty="0" smtClean="0"/>
              <a:t>neighbors.</a:t>
            </a:r>
          </a:p>
          <a:p>
            <a:r>
              <a:rPr lang="en-US" sz="2400" dirty="0" smtClean="0"/>
              <a:t>Changing cryptographic keys for large amounts of encrypted data is time consuming. A protocol using master and user keys makes changing efficient in use of time.</a:t>
            </a:r>
          </a:p>
          <a:p>
            <a:r>
              <a:rPr lang="en-US" sz="2400" dirty="0" smtClean="0"/>
              <a:t>Sharing </a:t>
            </a:r>
            <a:r>
              <a:rPr lang="en-US" sz="2400" dirty="0"/>
              <a:t>cryptographic keys </a:t>
            </a:r>
            <a:r>
              <a:rPr lang="en-US" sz="2400" dirty="0" smtClean="0"/>
              <a:t> with cloud storage providers potentially exposes sensitive data.</a:t>
            </a:r>
            <a:endParaRPr lang="en-US" sz="2400" dirty="0"/>
          </a:p>
          <a:p>
            <a:endParaRPr lang="en-US" sz="2400" dirty="0"/>
          </a:p>
        </p:txBody>
      </p:sp>
    </p:spTree>
    <p:extLst>
      <p:ext uri="{BB962C8B-B14F-4D97-AF65-F5344CB8AC3E}">
        <p14:creationId xmlns:p14="http://schemas.microsoft.com/office/powerpoint/2010/main" val="205455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Loss Prevention</a:t>
            </a:r>
            <a:endParaRPr lang="en-US" b="1" dirty="0"/>
          </a:p>
        </p:txBody>
      </p:sp>
      <p:sp>
        <p:nvSpPr>
          <p:cNvPr id="3" name="Content Placeholder 2"/>
          <p:cNvSpPr>
            <a:spLocks noGrp="1"/>
          </p:cNvSpPr>
          <p:nvPr>
            <p:ph idx="1"/>
          </p:nvPr>
        </p:nvSpPr>
        <p:spPr/>
        <p:txBody>
          <a:bodyPr>
            <a:normAutofit/>
          </a:bodyPr>
          <a:lstStyle/>
          <a:p>
            <a:r>
              <a:rPr lang="en-US" sz="2400" dirty="0" smtClean="0"/>
              <a:t>Data Loss Prevention (DLP) can be difficult to accomplish with cloud storage. </a:t>
            </a:r>
          </a:p>
          <a:p>
            <a:r>
              <a:rPr lang="en-US" sz="2400" dirty="0" smtClean="0"/>
              <a:t>One way to maintain DLP capability when moving to a public cloud is to force users to go through the company network to get there.</a:t>
            </a:r>
          </a:p>
          <a:p>
            <a:r>
              <a:rPr lang="en-US" sz="2400" dirty="0" smtClean="0"/>
              <a:t>Another solution for maintaining </a:t>
            </a:r>
            <a:r>
              <a:rPr lang="en-US" sz="2400" dirty="0"/>
              <a:t>DLP capability </a:t>
            </a:r>
            <a:r>
              <a:rPr lang="en-US" sz="2400" dirty="0" smtClean="0"/>
              <a:t>after moving to the cloud is to insert the DLP capability at the network boundaries of the cloud environment.</a:t>
            </a:r>
            <a:endParaRPr lang="en-US" sz="2400" dirty="0"/>
          </a:p>
        </p:txBody>
      </p:sp>
    </p:spTree>
    <p:extLst>
      <p:ext uri="{BB962C8B-B14F-4D97-AF65-F5344CB8AC3E}">
        <p14:creationId xmlns:p14="http://schemas.microsoft.com/office/powerpoint/2010/main" val="301693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Cloud Application Security</a:t>
            </a:r>
            <a:endParaRPr lang="en-US" b="1" dirty="0"/>
          </a:p>
        </p:txBody>
      </p:sp>
      <p:sp>
        <p:nvSpPr>
          <p:cNvPr id="3" name="Content Placeholder 2"/>
          <p:cNvSpPr>
            <a:spLocks noGrp="1"/>
          </p:cNvSpPr>
          <p:nvPr>
            <p:ph idx="1"/>
          </p:nvPr>
        </p:nvSpPr>
        <p:spPr/>
        <p:txBody>
          <a:bodyPr>
            <a:normAutofit/>
          </a:bodyPr>
          <a:lstStyle/>
          <a:p>
            <a:r>
              <a:rPr lang="en-US" sz="2400" dirty="0" smtClean="0"/>
              <a:t>The biggest adjustment you need to make when writing applications for cloud deployment is to understand how your threats change.</a:t>
            </a:r>
          </a:p>
          <a:p>
            <a:r>
              <a:rPr lang="en-US" sz="2400" dirty="0" smtClean="0"/>
              <a:t>There are a couple of general threats that come up as a result of the cloud computing paradigm:</a:t>
            </a:r>
          </a:p>
          <a:p>
            <a:pPr>
              <a:buFont typeface="Arial" panose="020B0604020202020204" pitchFamily="34" charset="0"/>
              <a:buChar char="•"/>
            </a:pPr>
            <a:r>
              <a:rPr lang="en-US" sz="2400" dirty="0"/>
              <a:t> </a:t>
            </a:r>
            <a:r>
              <a:rPr lang="en-US" sz="2400" dirty="0" smtClean="0"/>
              <a:t>Attacks against shared resources.</a:t>
            </a:r>
          </a:p>
          <a:p>
            <a:pPr>
              <a:buFont typeface="Arial" panose="020B0604020202020204" pitchFamily="34" charset="0"/>
              <a:buChar char="•"/>
            </a:pPr>
            <a:r>
              <a:rPr lang="en-US" sz="2400" dirty="0"/>
              <a:t> </a:t>
            </a:r>
            <a:r>
              <a:rPr lang="en-US" sz="2400" dirty="0" smtClean="0"/>
              <a:t>Insecure APIs.</a:t>
            </a:r>
          </a:p>
          <a:p>
            <a:pPr marL="0" indent="0">
              <a:buNone/>
            </a:pPr>
            <a:r>
              <a:rPr lang="en-US" sz="2400" dirty="0" smtClean="0"/>
              <a:t>Unfortunately, short of extensive security testing of your cloud providers and partners, there is not much you can do to protect yourself from these issues.</a:t>
            </a:r>
            <a:endParaRPr lang="en-US" sz="2400" dirty="0"/>
          </a:p>
        </p:txBody>
      </p:sp>
    </p:spTree>
    <p:extLst>
      <p:ext uri="{BB962C8B-B14F-4D97-AF65-F5344CB8AC3E}">
        <p14:creationId xmlns:p14="http://schemas.microsoft.com/office/powerpoint/2010/main" val="105956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Cloud Identity Management</a:t>
            </a:r>
            <a:endParaRPr lang="en-US" b="1" dirty="0"/>
          </a:p>
        </p:txBody>
      </p:sp>
      <p:pic>
        <p:nvPicPr>
          <p:cNvPr id="4" name="Content Placeholder 3"/>
          <p:cNvPicPr>
            <a:picLocks noGrp="1" noChangeAspect="1"/>
          </p:cNvPicPr>
          <p:nvPr>
            <p:ph idx="1"/>
          </p:nvPr>
        </p:nvPicPr>
        <p:blipFill>
          <a:blip r:embed="rId2"/>
          <a:stretch>
            <a:fillRect/>
          </a:stretch>
        </p:blipFill>
        <p:spPr>
          <a:xfrm>
            <a:off x="2343954" y="1846263"/>
            <a:ext cx="7353837" cy="4335596"/>
          </a:xfrm>
          <a:prstGeom prst="rect">
            <a:avLst/>
          </a:prstGeom>
        </p:spPr>
      </p:pic>
    </p:spTree>
    <p:extLst>
      <p:ext uri="{BB962C8B-B14F-4D97-AF65-F5344CB8AC3E}">
        <p14:creationId xmlns:p14="http://schemas.microsoft.com/office/powerpoint/2010/main" val="120321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Security Assertion Markup Language</a:t>
            </a:r>
            <a:endParaRPr lang="en-US" b="1" dirty="0"/>
          </a:p>
        </p:txBody>
      </p:sp>
      <p:pic>
        <p:nvPicPr>
          <p:cNvPr id="4" name="Content Placeholder 3"/>
          <p:cNvPicPr>
            <a:picLocks noGrp="1" noChangeAspect="1"/>
          </p:cNvPicPr>
          <p:nvPr>
            <p:ph idx="1"/>
          </p:nvPr>
        </p:nvPicPr>
        <p:blipFill>
          <a:blip r:embed="rId2"/>
          <a:stretch>
            <a:fillRect/>
          </a:stretch>
        </p:blipFill>
        <p:spPr>
          <a:xfrm>
            <a:off x="2107319" y="1872020"/>
            <a:ext cx="8038322" cy="4387112"/>
          </a:xfrm>
          <a:prstGeom prst="rect">
            <a:avLst/>
          </a:prstGeom>
        </p:spPr>
      </p:pic>
    </p:spTree>
    <p:extLst>
      <p:ext uri="{BB962C8B-B14F-4D97-AF65-F5344CB8AC3E}">
        <p14:creationId xmlns:p14="http://schemas.microsoft.com/office/powerpoint/2010/main" val="375882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Cloud Computing Concepts</a:t>
            </a:r>
            <a:endParaRPr lang="en-US" b="1" dirty="0"/>
          </a:p>
        </p:txBody>
      </p:sp>
      <p:sp>
        <p:nvSpPr>
          <p:cNvPr id="3" name="Content Placeholder 2"/>
          <p:cNvSpPr>
            <a:spLocks noGrp="1"/>
          </p:cNvSpPr>
          <p:nvPr>
            <p:ph idx="1"/>
          </p:nvPr>
        </p:nvSpPr>
        <p:spPr/>
        <p:txBody>
          <a:bodyPr>
            <a:normAutofit/>
          </a:bodyPr>
          <a:lstStyle/>
          <a:p>
            <a:r>
              <a:rPr lang="en-US" sz="2400" dirty="0" smtClean="0"/>
              <a:t>The cloud has five defining characteristics:</a:t>
            </a:r>
          </a:p>
          <a:p>
            <a:pPr lvl="1"/>
            <a:r>
              <a:rPr lang="en-US" sz="2400" dirty="0" smtClean="0"/>
              <a:t>On-demand self-service</a:t>
            </a:r>
          </a:p>
          <a:p>
            <a:pPr lvl="1"/>
            <a:r>
              <a:rPr lang="en-US" sz="2400" dirty="0" smtClean="0"/>
              <a:t>Broad network access</a:t>
            </a:r>
          </a:p>
          <a:p>
            <a:pPr lvl="1"/>
            <a:r>
              <a:rPr lang="en-US" sz="2400" dirty="0" smtClean="0"/>
              <a:t>Resource pooling</a:t>
            </a:r>
          </a:p>
          <a:p>
            <a:pPr lvl="1"/>
            <a:r>
              <a:rPr lang="en-US" sz="2400" dirty="0" smtClean="0"/>
              <a:t>Rapid elasticity</a:t>
            </a:r>
          </a:p>
          <a:p>
            <a:pPr lvl="1"/>
            <a:r>
              <a:rPr lang="en-US" sz="2400" dirty="0" smtClean="0"/>
              <a:t>Measured service</a:t>
            </a:r>
          </a:p>
          <a:p>
            <a:pPr lvl="1"/>
            <a:endParaRPr lang="en-US" sz="2400" dirty="0"/>
          </a:p>
        </p:txBody>
      </p:sp>
    </p:spTree>
    <p:extLst>
      <p:ext uri="{BB962C8B-B14F-4D97-AF65-F5344CB8AC3E}">
        <p14:creationId xmlns:p14="http://schemas.microsoft.com/office/powerpoint/2010/main" val="179245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Service Models</a:t>
            </a:r>
            <a:endParaRPr lang="en-US" b="1" dirty="0"/>
          </a:p>
        </p:txBody>
      </p:sp>
      <p:sp>
        <p:nvSpPr>
          <p:cNvPr id="3" name="Content Placeholder 2"/>
          <p:cNvSpPr>
            <a:spLocks noGrp="1"/>
          </p:cNvSpPr>
          <p:nvPr>
            <p:ph idx="1"/>
          </p:nvPr>
        </p:nvSpPr>
        <p:spPr/>
        <p:txBody>
          <a:bodyPr>
            <a:normAutofit/>
          </a:bodyPr>
          <a:lstStyle/>
          <a:p>
            <a:r>
              <a:rPr lang="en-US" sz="2400" dirty="0" smtClean="0"/>
              <a:t>There are four basic models with which clouds provide services:</a:t>
            </a:r>
          </a:p>
          <a:p>
            <a:pPr lvl="1"/>
            <a:r>
              <a:rPr lang="en-US" sz="2400" dirty="0" smtClean="0"/>
              <a:t>Software as a Service (SaaS) – applications in the cloud</a:t>
            </a:r>
          </a:p>
          <a:p>
            <a:pPr lvl="1"/>
            <a:r>
              <a:rPr lang="en-US" sz="2400" dirty="0" smtClean="0"/>
              <a:t>Platform as a Service (</a:t>
            </a:r>
            <a:r>
              <a:rPr lang="en-US" sz="2400" dirty="0" err="1" smtClean="0"/>
              <a:t>PaaS</a:t>
            </a:r>
            <a:r>
              <a:rPr lang="en-US" sz="2400" dirty="0" smtClean="0"/>
              <a:t>) – languages and tools to support application development in the cloud</a:t>
            </a:r>
          </a:p>
          <a:p>
            <a:pPr lvl="1"/>
            <a:r>
              <a:rPr lang="en-US" sz="2400" dirty="0" smtClean="0"/>
              <a:t>Infrastructure as a Service (</a:t>
            </a:r>
            <a:r>
              <a:rPr lang="en-US" sz="2400" dirty="0" err="1" smtClean="0"/>
              <a:t>IaaS</a:t>
            </a:r>
            <a:r>
              <a:rPr lang="en-US" sz="2400" dirty="0" smtClean="0"/>
              <a:t>) – processing, storage, network components in the cloud</a:t>
            </a:r>
          </a:p>
          <a:p>
            <a:pPr marL="201168" lvl="1" indent="0">
              <a:buNone/>
            </a:pPr>
            <a:r>
              <a:rPr lang="en-US" sz="2400" dirty="0" smtClean="0"/>
              <a:t>Cloud computing implies export of processor, storage, applications, or other sources. Sharing resources increase security risks.</a:t>
            </a:r>
            <a:endParaRPr lang="en-US" sz="2400" dirty="0"/>
          </a:p>
        </p:txBody>
      </p:sp>
    </p:spTree>
    <p:extLst>
      <p:ext uri="{BB962C8B-B14F-4D97-AF65-F5344CB8AC3E}">
        <p14:creationId xmlns:p14="http://schemas.microsoft.com/office/powerpoint/2010/main" val="24299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Service Models</a:t>
            </a:r>
            <a:endParaRPr lang="en-US" dirty="0"/>
          </a:p>
        </p:txBody>
      </p:sp>
      <p:sp>
        <p:nvSpPr>
          <p:cNvPr id="3" name="Content Placeholder 2"/>
          <p:cNvSpPr>
            <a:spLocks noGrp="1"/>
          </p:cNvSpPr>
          <p:nvPr>
            <p:ph idx="1"/>
          </p:nvPr>
        </p:nvSpPr>
        <p:spPr/>
        <p:txBody>
          <a:bodyPr>
            <a:normAutofit/>
          </a:bodyPr>
          <a:lstStyle/>
          <a:p>
            <a:r>
              <a:rPr lang="en-US" sz="2400" dirty="0" smtClean="0"/>
              <a:t>A </a:t>
            </a:r>
            <a:r>
              <a:rPr lang="en-US" sz="2400" b="1" dirty="0" smtClean="0"/>
              <a:t>private cloud </a:t>
            </a:r>
            <a:r>
              <a:rPr lang="en-US" sz="2400" dirty="0" smtClean="0"/>
              <a:t>has infrastructure that is operated exclusively by and for the organization that  owns it, but cloud management may be contracted out to a third party.</a:t>
            </a:r>
            <a:endParaRPr lang="en-US" sz="2400" dirty="0"/>
          </a:p>
          <a:p>
            <a:r>
              <a:rPr lang="en-US" sz="2400" dirty="0" smtClean="0"/>
              <a:t>A </a:t>
            </a:r>
            <a:r>
              <a:rPr lang="en-US" sz="2400" b="1" dirty="0" smtClean="0"/>
              <a:t>community cloud </a:t>
            </a:r>
            <a:r>
              <a:rPr lang="en-US" sz="2400" dirty="0" smtClean="0"/>
              <a:t>is shared by several organizations and is usually intended to accomplish a shared goal.</a:t>
            </a:r>
            <a:endParaRPr lang="en-US" sz="2400" dirty="0"/>
          </a:p>
          <a:p>
            <a:r>
              <a:rPr lang="en-US" sz="2400" dirty="0" smtClean="0"/>
              <a:t>A </a:t>
            </a:r>
            <a:r>
              <a:rPr lang="en-US" sz="2400" b="1" dirty="0" smtClean="0"/>
              <a:t>public cloud</a:t>
            </a:r>
            <a:r>
              <a:rPr lang="en-US" sz="2400" dirty="0" smtClean="0"/>
              <a:t>, available to the general cloud, is owned by an organization that sells cloud services.</a:t>
            </a:r>
            <a:endParaRPr lang="en-US" sz="2400" dirty="0"/>
          </a:p>
          <a:p>
            <a:r>
              <a:rPr lang="en-US" sz="2400" dirty="0" smtClean="0"/>
              <a:t>A </a:t>
            </a:r>
            <a:r>
              <a:rPr lang="en-US" sz="2400" b="1" dirty="0" smtClean="0"/>
              <a:t>hybrid cloud </a:t>
            </a:r>
            <a:r>
              <a:rPr lang="en-US" sz="2400" dirty="0" smtClean="0"/>
              <a:t>is composed of two or more types of clouds, connected by technology that enables data and applications to be moved around the infrastructure to balance loads among clouds.</a:t>
            </a:r>
          </a:p>
          <a:p>
            <a:endParaRPr lang="en-US" sz="2400" dirty="0"/>
          </a:p>
          <a:p>
            <a:endParaRPr lang="en-US" sz="2400" dirty="0"/>
          </a:p>
        </p:txBody>
      </p:sp>
    </p:spTree>
    <p:extLst>
      <p:ext uri="{BB962C8B-B14F-4D97-AF65-F5344CB8AC3E}">
        <p14:creationId xmlns:p14="http://schemas.microsoft.com/office/powerpoint/2010/main" val="413155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Moving to the Cloud</a:t>
            </a:r>
            <a:endParaRPr lang="en-US" b="1" dirty="0"/>
          </a:p>
        </p:txBody>
      </p:sp>
      <p:sp>
        <p:nvSpPr>
          <p:cNvPr id="3" name="Content Placeholder 2"/>
          <p:cNvSpPr>
            <a:spLocks noGrp="1"/>
          </p:cNvSpPr>
          <p:nvPr>
            <p:ph idx="1"/>
          </p:nvPr>
        </p:nvSpPr>
        <p:spPr/>
        <p:txBody>
          <a:bodyPr>
            <a:normAutofit/>
          </a:bodyPr>
          <a:lstStyle/>
          <a:p>
            <a:r>
              <a:rPr lang="en-US" sz="2400" dirty="0" smtClean="0"/>
              <a:t>Moving to a cloud can be difficult and expensive, and it can be equally expensive to undo. While every cloud offering presents its own set of risks and benefits, a number of guidelines can help you understand whether your functions and data should be migrated to a cloud environment, as well as which cloud offerings will be most likely to meet your security needs.</a:t>
            </a:r>
            <a:endParaRPr lang="en-US" sz="2400" dirty="0"/>
          </a:p>
        </p:txBody>
      </p:sp>
    </p:spTree>
    <p:extLst>
      <p:ext uri="{BB962C8B-B14F-4D97-AF65-F5344CB8AC3E}">
        <p14:creationId xmlns:p14="http://schemas.microsoft.com/office/powerpoint/2010/main" val="378252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Risk Analysis</a:t>
            </a:r>
            <a:endParaRPr lang="en-US" b="1" dirty="0"/>
          </a:p>
        </p:txBody>
      </p:sp>
      <p:sp>
        <p:nvSpPr>
          <p:cNvPr id="3" name="Content Placeholder 2"/>
          <p:cNvSpPr>
            <a:spLocks noGrp="1"/>
          </p:cNvSpPr>
          <p:nvPr>
            <p:ph idx="1"/>
          </p:nvPr>
        </p:nvSpPr>
        <p:spPr/>
        <p:txBody>
          <a:bodyPr>
            <a:normAutofit/>
          </a:bodyPr>
          <a:lstStyle/>
          <a:p>
            <a:r>
              <a:rPr lang="en-US" sz="2400" dirty="0" smtClean="0"/>
              <a:t>Risk analysis should be a part of any major security decision, including a move to cloud services.</a:t>
            </a:r>
          </a:p>
          <a:p>
            <a:pPr marL="457200" indent="-457200">
              <a:buFont typeface="+mj-lt"/>
              <a:buAutoNum type="arabicPeriod"/>
            </a:pPr>
            <a:r>
              <a:rPr lang="en-US" sz="2400" dirty="0" smtClean="0"/>
              <a:t>Identify access.</a:t>
            </a:r>
          </a:p>
          <a:p>
            <a:pPr marL="457200" indent="-457200">
              <a:buFont typeface="+mj-lt"/>
              <a:buAutoNum type="arabicPeriod"/>
            </a:pPr>
            <a:r>
              <a:rPr lang="en-US" sz="2400" dirty="0" smtClean="0"/>
              <a:t>Determine vulnerabilities.</a:t>
            </a:r>
          </a:p>
          <a:p>
            <a:pPr marL="457200" indent="-457200">
              <a:buFont typeface="+mj-lt"/>
              <a:buAutoNum type="arabicPeriod"/>
            </a:pPr>
            <a:r>
              <a:rPr lang="en-US" sz="2400" dirty="0" smtClean="0"/>
              <a:t>Estimate likelihood of exploitation.</a:t>
            </a:r>
          </a:p>
          <a:p>
            <a:pPr marL="457200" indent="-457200">
              <a:buFont typeface="+mj-lt"/>
              <a:buAutoNum type="arabicPeriod"/>
            </a:pPr>
            <a:r>
              <a:rPr lang="en-US" sz="2400" dirty="0" smtClean="0"/>
              <a:t>Compute expected loss.</a:t>
            </a:r>
          </a:p>
          <a:p>
            <a:pPr marL="457200" indent="-457200">
              <a:buFont typeface="+mj-lt"/>
              <a:buAutoNum type="arabicPeriod"/>
            </a:pPr>
            <a:r>
              <a:rPr lang="en-US" sz="2400" dirty="0" smtClean="0"/>
              <a:t>Survey and select new controls.</a:t>
            </a:r>
          </a:p>
          <a:p>
            <a:pPr marL="457200" indent="-457200">
              <a:buFont typeface="+mj-lt"/>
              <a:buAutoNum type="arabicPeriod"/>
            </a:pPr>
            <a:r>
              <a:rPr lang="en-US" sz="2400" dirty="0" smtClean="0"/>
              <a:t>Project savings.</a:t>
            </a:r>
            <a:endParaRPr lang="en-US" sz="2400" dirty="0"/>
          </a:p>
        </p:txBody>
      </p:sp>
    </p:spTree>
    <p:extLst>
      <p:ext uri="{BB962C8B-B14F-4D97-AF65-F5344CB8AC3E}">
        <p14:creationId xmlns:p14="http://schemas.microsoft.com/office/powerpoint/2010/main" val="3211487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Cloud Provider Assessment</a:t>
            </a:r>
            <a:endParaRPr lang="en-US" b="1" dirty="0"/>
          </a:p>
        </p:txBody>
      </p:sp>
      <p:sp>
        <p:nvSpPr>
          <p:cNvPr id="3" name="Content Placeholder 2"/>
          <p:cNvSpPr>
            <a:spLocks noGrp="1"/>
          </p:cNvSpPr>
          <p:nvPr>
            <p:ph idx="1"/>
          </p:nvPr>
        </p:nvSpPr>
        <p:spPr>
          <a:xfrm>
            <a:off x="927279" y="1845734"/>
            <a:ext cx="10228401" cy="4439156"/>
          </a:xfrm>
        </p:spPr>
        <p:txBody>
          <a:bodyPr>
            <a:normAutofit lnSpcReduction="10000"/>
          </a:bodyPr>
          <a:lstStyle/>
          <a:p>
            <a:r>
              <a:rPr lang="en-US" sz="2400" dirty="0" smtClean="0"/>
              <a:t>Assessing cloud providers is a two-step task:</a:t>
            </a:r>
          </a:p>
          <a:p>
            <a:pPr marL="457200" indent="-457200">
              <a:buFont typeface="+mj-lt"/>
              <a:buAutoNum type="arabicPeriod"/>
            </a:pPr>
            <a:r>
              <a:rPr lang="en-US" sz="2400" dirty="0" smtClean="0"/>
              <a:t>Determining your cloud service needs.</a:t>
            </a:r>
          </a:p>
          <a:p>
            <a:pPr marL="0" indent="0">
              <a:buNone/>
            </a:pPr>
            <a:r>
              <a:rPr lang="en-US" sz="2400" dirty="0"/>
              <a:t>	</a:t>
            </a:r>
            <a:r>
              <a:rPr lang="en-US" sz="2400" dirty="0" smtClean="0"/>
              <a:t>While many of the security controls will be specific to the system, here 	are a few categories that commonly appear:</a:t>
            </a:r>
          </a:p>
          <a:p>
            <a:pPr lvl="6">
              <a:buFont typeface="Arial" panose="020B0604020202020204" pitchFamily="34" charset="0"/>
              <a:buChar char="•"/>
            </a:pPr>
            <a:r>
              <a:rPr lang="en-US" sz="2400" dirty="0" smtClean="0"/>
              <a:t>Authentication, authorization, and access control options</a:t>
            </a:r>
          </a:p>
          <a:p>
            <a:pPr lvl="6">
              <a:buFont typeface="Arial" panose="020B0604020202020204" pitchFamily="34" charset="0"/>
              <a:buChar char="•"/>
            </a:pPr>
            <a:r>
              <a:rPr lang="en-US" sz="2400" dirty="0" smtClean="0"/>
              <a:t>Encryption capabilities</a:t>
            </a:r>
          </a:p>
          <a:p>
            <a:pPr lvl="6">
              <a:buFont typeface="Arial" panose="020B0604020202020204" pitchFamily="34" charset="0"/>
              <a:buChar char="•"/>
            </a:pPr>
            <a:r>
              <a:rPr lang="en-US" sz="2400" dirty="0" smtClean="0"/>
              <a:t>Logging capabilities</a:t>
            </a:r>
          </a:p>
          <a:p>
            <a:pPr lvl="6">
              <a:buFont typeface="Arial" panose="020B0604020202020204" pitchFamily="34" charset="0"/>
              <a:buChar char="•"/>
            </a:pPr>
            <a:r>
              <a:rPr lang="en-US" sz="2400" dirty="0" smtClean="0"/>
              <a:t>Incident response</a:t>
            </a:r>
          </a:p>
          <a:p>
            <a:pPr lvl="6">
              <a:buFont typeface="Arial" panose="020B0604020202020204" pitchFamily="34" charset="0"/>
              <a:buChar char="•"/>
            </a:pPr>
            <a:r>
              <a:rPr lang="en-US" sz="2400" dirty="0" smtClean="0"/>
              <a:t>Reliability/uptime.</a:t>
            </a:r>
          </a:p>
          <a:p>
            <a:pPr marL="457200" indent="-457200">
              <a:buFont typeface="+mj-lt"/>
              <a:buAutoNum type="arabicPeriod" startAt="2"/>
            </a:pPr>
            <a:r>
              <a:rPr lang="en-US" sz="2400" dirty="0" smtClean="0"/>
              <a:t>Determining which providers meet the list of requirements you created in the first step.</a:t>
            </a:r>
            <a:endParaRPr lang="en-US" sz="2400" dirty="0"/>
          </a:p>
        </p:txBody>
      </p:sp>
    </p:spTree>
    <p:extLst>
      <p:ext uri="{BB962C8B-B14F-4D97-AF65-F5344CB8AC3E}">
        <p14:creationId xmlns:p14="http://schemas.microsoft.com/office/powerpoint/2010/main" val="154318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Switching Cloud Providers</a:t>
            </a:r>
            <a:endParaRPr lang="en-US" b="1" dirty="0"/>
          </a:p>
        </p:txBody>
      </p:sp>
      <p:sp>
        <p:nvSpPr>
          <p:cNvPr id="3" name="Content Placeholder 2"/>
          <p:cNvSpPr>
            <a:spLocks noGrp="1"/>
          </p:cNvSpPr>
          <p:nvPr>
            <p:ph idx="1"/>
          </p:nvPr>
        </p:nvSpPr>
        <p:spPr>
          <a:xfrm>
            <a:off x="1097280" y="1845734"/>
            <a:ext cx="10058400" cy="4439156"/>
          </a:xfrm>
        </p:spPr>
        <p:txBody>
          <a:bodyPr>
            <a:normAutofit fontScale="92500" lnSpcReduction="10000"/>
          </a:bodyPr>
          <a:lstStyle/>
          <a:p>
            <a:r>
              <a:rPr lang="en-US" sz="2400" b="1" dirty="0" smtClean="0"/>
              <a:t>Vendor lock-in </a:t>
            </a:r>
            <a:r>
              <a:rPr lang="en-US" sz="2400" dirty="0" smtClean="0"/>
              <a:t>inhibits your switching providers.</a:t>
            </a:r>
          </a:p>
          <a:p>
            <a:r>
              <a:rPr lang="en-US" sz="2400" dirty="0" smtClean="0"/>
              <a:t>When you are running  a business that relies on cloud services, migrating between service providers can be expensive. Unfortunately, this can become an important security issue because many potential security- and reliability-related events might drive a change in providers:</a:t>
            </a:r>
          </a:p>
          <a:p>
            <a:pPr>
              <a:buFont typeface="Arial" panose="020B0604020202020204" pitchFamily="34" charset="0"/>
              <a:buChar char="•"/>
            </a:pPr>
            <a:r>
              <a:rPr lang="en-US" sz="2400" dirty="0"/>
              <a:t> </a:t>
            </a:r>
            <a:r>
              <a:rPr lang="en-US" sz="2400" dirty="0" smtClean="0"/>
              <a:t>Your provider is shown to have a major security vulnerability that cannot be easily repaired.</a:t>
            </a:r>
          </a:p>
          <a:p>
            <a:pPr>
              <a:buFont typeface="Arial" panose="020B0604020202020204" pitchFamily="34" charset="0"/>
              <a:buChar char="•"/>
            </a:pPr>
            <a:r>
              <a:rPr lang="en-US" sz="2400" dirty="0"/>
              <a:t> </a:t>
            </a:r>
            <a:r>
              <a:rPr lang="en-US" sz="2400" dirty="0" smtClean="0"/>
              <a:t>Your provider changes its features or API specification so as to no longer be compatible with your requirements.</a:t>
            </a:r>
          </a:p>
          <a:p>
            <a:pPr>
              <a:buFont typeface="Arial" panose="020B0604020202020204" pitchFamily="34" charset="0"/>
              <a:buChar char="•"/>
            </a:pPr>
            <a:r>
              <a:rPr lang="en-US" sz="2400" dirty="0"/>
              <a:t> </a:t>
            </a:r>
            <a:r>
              <a:rPr lang="en-US" sz="2400" dirty="0" smtClean="0"/>
              <a:t>Your provider moves its operations to a foreign country where you are prohibited from maintaining your data.</a:t>
            </a:r>
          </a:p>
          <a:p>
            <a:pPr>
              <a:buFont typeface="Arial" panose="020B0604020202020204" pitchFamily="34" charset="0"/>
              <a:buChar char="•"/>
            </a:pPr>
            <a:r>
              <a:rPr lang="en-US" sz="2400" dirty="0"/>
              <a:t> </a:t>
            </a:r>
            <a:r>
              <a:rPr lang="en-US" sz="2400" dirty="0" smtClean="0"/>
              <a:t>Your provider goes out of business.</a:t>
            </a:r>
            <a:endParaRPr lang="en-US" sz="2400" dirty="0"/>
          </a:p>
        </p:txBody>
      </p:sp>
    </p:spTree>
    <p:extLst>
      <p:ext uri="{BB962C8B-B14F-4D97-AF65-F5344CB8AC3E}">
        <p14:creationId xmlns:p14="http://schemas.microsoft.com/office/powerpoint/2010/main" val="1671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Cloud as a Security Control</a:t>
            </a:r>
            <a:endParaRPr lang="en-US" b="1" dirty="0"/>
          </a:p>
        </p:txBody>
      </p:sp>
      <p:sp>
        <p:nvSpPr>
          <p:cNvPr id="3" name="Content Placeholder 2"/>
          <p:cNvSpPr>
            <a:spLocks noGrp="1"/>
          </p:cNvSpPr>
          <p:nvPr>
            <p:ph idx="1"/>
          </p:nvPr>
        </p:nvSpPr>
        <p:spPr/>
        <p:txBody>
          <a:bodyPr>
            <a:normAutofit/>
          </a:bodyPr>
          <a:lstStyle/>
          <a:p>
            <a:r>
              <a:rPr lang="en-US" sz="2400" dirty="0" smtClean="0"/>
              <a:t>Cloud computing mitigates the risk of single points of failure.</a:t>
            </a:r>
          </a:p>
          <a:p>
            <a:pPr>
              <a:buFont typeface="Arial" panose="020B0604020202020204" pitchFamily="34" charset="0"/>
              <a:buChar char="•"/>
            </a:pPr>
            <a:r>
              <a:rPr lang="en-US" sz="2400" dirty="0"/>
              <a:t> </a:t>
            </a:r>
            <a:r>
              <a:rPr lang="en-US" sz="2400" dirty="0" smtClean="0"/>
              <a:t>Geographic diversity</a:t>
            </a:r>
          </a:p>
          <a:p>
            <a:pPr>
              <a:buFont typeface="Arial" panose="020B0604020202020204" pitchFamily="34" charset="0"/>
              <a:buChar char="•"/>
            </a:pPr>
            <a:r>
              <a:rPr lang="en-US" sz="2400" dirty="0"/>
              <a:t> </a:t>
            </a:r>
            <a:r>
              <a:rPr lang="en-US" sz="2400" dirty="0" smtClean="0"/>
              <a:t>Platform diversity</a:t>
            </a:r>
          </a:p>
          <a:p>
            <a:pPr>
              <a:buFont typeface="Arial" panose="020B0604020202020204" pitchFamily="34" charset="0"/>
              <a:buChar char="•"/>
            </a:pPr>
            <a:r>
              <a:rPr lang="en-US" sz="2400" dirty="0"/>
              <a:t> </a:t>
            </a:r>
            <a:r>
              <a:rPr lang="en-US" sz="2400" dirty="0" smtClean="0"/>
              <a:t>Infrastructure diversity</a:t>
            </a:r>
          </a:p>
          <a:p>
            <a:pPr>
              <a:buFont typeface="Arial" panose="020B0604020202020204" pitchFamily="34" charset="0"/>
              <a:buChar char="•"/>
            </a:pPr>
            <a:r>
              <a:rPr lang="en-US" sz="2400" dirty="0"/>
              <a:t> </a:t>
            </a:r>
            <a:r>
              <a:rPr lang="en-US" sz="2400" dirty="0" smtClean="0"/>
              <a:t>Email filtering</a:t>
            </a:r>
          </a:p>
          <a:p>
            <a:pPr>
              <a:buFont typeface="Arial" panose="020B0604020202020204" pitchFamily="34" charset="0"/>
              <a:buChar char="•"/>
            </a:pPr>
            <a:r>
              <a:rPr lang="en-US" sz="2400" dirty="0"/>
              <a:t> </a:t>
            </a:r>
            <a:r>
              <a:rPr lang="en-US" sz="2400" dirty="0" err="1" smtClean="0"/>
              <a:t>DDoS</a:t>
            </a:r>
            <a:r>
              <a:rPr lang="en-US" sz="2400" dirty="0" smtClean="0"/>
              <a:t> protection</a:t>
            </a:r>
          </a:p>
          <a:p>
            <a:pPr>
              <a:buFont typeface="Arial" panose="020B0604020202020204" pitchFamily="34" charset="0"/>
              <a:buChar char="•"/>
            </a:pPr>
            <a:r>
              <a:rPr lang="en-US" sz="2400" dirty="0"/>
              <a:t> </a:t>
            </a:r>
            <a:r>
              <a:rPr lang="en-US" sz="2400" dirty="0" smtClean="0"/>
              <a:t>Network monitoring</a:t>
            </a:r>
            <a:endParaRPr lang="en-US" sz="2400" dirty="0"/>
          </a:p>
        </p:txBody>
      </p:sp>
    </p:spTree>
    <p:extLst>
      <p:ext uri="{BB962C8B-B14F-4D97-AF65-F5344CB8AC3E}">
        <p14:creationId xmlns:p14="http://schemas.microsoft.com/office/powerpoint/2010/main" val="1784885300"/>
      </p:ext>
    </p:extLst>
  </p:cSld>
  <p:clrMapOvr>
    <a:masterClrMapping/>
  </p:clrMapOvr>
</p:sld>
</file>

<file path=ppt/theme/theme1.xml><?xml version="1.0" encoding="utf-8"?>
<a:theme xmlns:a="http://schemas.openxmlformats.org/drawingml/2006/main" name="Retrospec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100</TotalTime>
  <Words>862</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Cloud Computing</vt:lpstr>
      <vt:lpstr>Cloud Computing Concepts</vt:lpstr>
      <vt:lpstr>Service Models</vt:lpstr>
      <vt:lpstr>Service Models</vt:lpstr>
      <vt:lpstr>Moving to the Cloud</vt:lpstr>
      <vt:lpstr>Risk Analysis</vt:lpstr>
      <vt:lpstr>Cloud Provider Assessment</vt:lpstr>
      <vt:lpstr>Switching Cloud Providers</vt:lpstr>
      <vt:lpstr>Cloud as a Security Control</vt:lpstr>
      <vt:lpstr>Cloud Security Tools and Techniques</vt:lpstr>
      <vt:lpstr>Cloud Storage</vt:lpstr>
      <vt:lpstr>Cloud Storage</vt:lpstr>
      <vt:lpstr>Data Loss Prevention</vt:lpstr>
      <vt:lpstr>Cloud Application Security</vt:lpstr>
      <vt:lpstr>Cloud Identity Management</vt:lpstr>
      <vt:lpstr>Security Assertion Markup Language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אלונה קוציי</dc:creator>
  <cp:lastModifiedBy>אלונה קוציי</cp:lastModifiedBy>
  <cp:revision>26</cp:revision>
  <dcterms:created xsi:type="dcterms:W3CDTF">2015-05-28T14:55:44Z</dcterms:created>
  <dcterms:modified xsi:type="dcterms:W3CDTF">2015-05-28T16:36:33Z</dcterms:modified>
</cp:coreProperties>
</file>