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1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04067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259236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407509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6BFA824-B7CE-4197-9C93-0FB9D773792E}" type="slidenum">
              <a:rPr lang="he-IL" smtClean="0"/>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35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70531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1893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6746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360889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669BA9-C398-48EB-B0F1-1AE1A057C3D8}" type="datetimeFigureOut">
              <a:rPr lang="he-IL" smtClean="0"/>
              <a:t>ד'/ניסן/תשע"ה</a:t>
            </a:fld>
            <a:endParaRPr lang="he-I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BFA824-B7CE-4197-9C93-0FB9D773792E}" type="slidenum">
              <a:rPr lang="he-IL" smtClean="0"/>
              <a:t>‹#›</a:t>
            </a:fld>
            <a:endParaRPr lang="he-IL"/>
          </a:p>
        </p:txBody>
      </p:sp>
    </p:spTree>
    <p:extLst>
      <p:ext uri="{BB962C8B-B14F-4D97-AF65-F5344CB8AC3E}">
        <p14:creationId xmlns:p14="http://schemas.microsoft.com/office/powerpoint/2010/main" val="415431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69BA9-C398-48EB-B0F1-1AE1A057C3D8}" type="datetimeFigureOut">
              <a:rPr lang="he-IL" smtClean="0"/>
              <a:t>ד'/ניסן/תשע"ה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6BFA824-B7CE-4197-9C93-0FB9D773792E}" type="slidenum">
              <a:rPr lang="he-IL" smtClean="0"/>
              <a:t>‹#›</a:t>
            </a:fld>
            <a:endParaRPr lang="he-IL"/>
          </a:p>
        </p:txBody>
      </p:sp>
    </p:spTree>
    <p:extLst>
      <p:ext uri="{BB962C8B-B14F-4D97-AF65-F5344CB8AC3E}">
        <p14:creationId xmlns:p14="http://schemas.microsoft.com/office/powerpoint/2010/main" val="197871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F669BA9-C398-48EB-B0F1-1AE1A057C3D8}" type="datetimeFigureOut">
              <a:rPr lang="he-IL" smtClean="0"/>
              <a:t>ד'/ניסן/תשע"ה</a:t>
            </a:fld>
            <a:endParaRPr lang="he-I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6BFA824-B7CE-4197-9C93-0FB9D773792E}" type="slidenum">
              <a:rPr lang="he-IL" smtClean="0"/>
              <a:t>‹#›</a:t>
            </a:fld>
            <a:endParaRPr lang="he-IL"/>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67321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a:t>
            </a:r>
            <a:endParaRPr lang="he-IL" dirty="0"/>
          </a:p>
        </p:txBody>
      </p:sp>
      <p:sp>
        <p:nvSpPr>
          <p:cNvPr id="3" name="Subtitle 2"/>
          <p:cNvSpPr>
            <a:spLocks noGrp="1"/>
          </p:cNvSpPr>
          <p:nvPr>
            <p:ph type="subTitle" idx="1"/>
          </p:nvPr>
        </p:nvSpPr>
        <p:spPr/>
        <p:txBody>
          <a:bodyPr/>
          <a:lstStyle/>
          <a:p>
            <a:r>
              <a:rPr lang="en-US" dirty="0" smtClean="0"/>
              <a:t>Lecture 3</a:t>
            </a:r>
            <a:endParaRPr lang="he-IL" dirty="0"/>
          </a:p>
        </p:txBody>
      </p:sp>
    </p:spTree>
    <p:extLst>
      <p:ext uri="{BB962C8B-B14F-4D97-AF65-F5344CB8AC3E}">
        <p14:creationId xmlns:p14="http://schemas.microsoft.com/office/powerpoint/2010/main" val="54851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Password characteristics and types</a:t>
            </a:r>
            <a:endParaRPr lang="en-US" dirty="0"/>
          </a:p>
        </p:txBody>
      </p:sp>
      <p:pic>
        <p:nvPicPr>
          <p:cNvPr id="4" name="Content Placeholder 3"/>
          <p:cNvPicPr>
            <a:picLocks noGrp="1" noChangeAspect="1"/>
          </p:cNvPicPr>
          <p:nvPr>
            <p:ph idx="1"/>
          </p:nvPr>
        </p:nvPicPr>
        <p:blipFill>
          <a:blip r:embed="rId2"/>
          <a:stretch>
            <a:fillRect/>
          </a:stretch>
        </p:blipFill>
        <p:spPr>
          <a:xfrm>
            <a:off x="1219200" y="1846263"/>
            <a:ext cx="6934200" cy="4402137"/>
          </a:xfrm>
          <a:prstGeom prst="rect">
            <a:avLst/>
          </a:prstGeom>
        </p:spPr>
      </p:pic>
    </p:spTree>
    <p:extLst>
      <p:ext uri="{BB962C8B-B14F-4D97-AF65-F5344CB8AC3E}">
        <p14:creationId xmlns:p14="http://schemas.microsoft.com/office/powerpoint/2010/main" val="89042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Guessing Possible Passwords</a:t>
            </a:r>
            <a:endParaRPr lang="en-US" b="1" dirty="0"/>
          </a:p>
        </p:txBody>
      </p:sp>
      <p:sp>
        <p:nvSpPr>
          <p:cNvPr id="3" name="Content Placeholder 2"/>
          <p:cNvSpPr>
            <a:spLocks noGrp="1"/>
          </p:cNvSpPr>
          <p:nvPr>
            <p:ph idx="1"/>
          </p:nvPr>
        </p:nvSpPr>
        <p:spPr/>
        <p:txBody>
          <a:bodyPr>
            <a:normAutofit/>
          </a:bodyPr>
          <a:lstStyle/>
          <a:p>
            <a:pPr algn="l" rtl="0"/>
            <a:r>
              <a:rPr lang="en-US" sz="2800" dirty="0" smtClean="0"/>
              <a:t>Think of a word.</a:t>
            </a:r>
          </a:p>
          <a:p>
            <a:pPr algn="l" rtl="0">
              <a:buFont typeface="Arial" panose="020B0604020202020204" pitchFamily="34" charset="0"/>
              <a:buChar char="•"/>
            </a:pPr>
            <a:r>
              <a:rPr lang="en-US" sz="2800" dirty="0"/>
              <a:t> </a:t>
            </a:r>
            <a:r>
              <a:rPr lang="en-US" sz="2800" dirty="0" smtClean="0"/>
              <a:t>Is the word you thought is long?</a:t>
            </a:r>
          </a:p>
          <a:p>
            <a:pPr algn="l" rtl="0">
              <a:buFont typeface="Arial" panose="020B0604020202020204" pitchFamily="34" charset="0"/>
              <a:buChar char="•"/>
            </a:pPr>
            <a:r>
              <a:rPr lang="en-US" sz="2800" dirty="0"/>
              <a:t> </a:t>
            </a:r>
            <a:r>
              <a:rPr lang="en-US" sz="2800" dirty="0" smtClean="0"/>
              <a:t>Is it uncommon?</a:t>
            </a:r>
          </a:p>
          <a:p>
            <a:pPr algn="l" rtl="0">
              <a:buFont typeface="Arial" panose="020B0604020202020204" pitchFamily="34" charset="0"/>
              <a:buChar char="•"/>
            </a:pPr>
            <a:r>
              <a:rPr lang="en-US" sz="2800" dirty="0" smtClean="0"/>
              <a:t> Is it hard to spell or to pronounce?</a:t>
            </a:r>
            <a:endParaRPr lang="en-US" sz="2800" dirty="0"/>
          </a:p>
        </p:txBody>
      </p:sp>
    </p:spTree>
    <p:extLst>
      <p:ext uri="{BB962C8B-B14F-4D97-AF65-F5344CB8AC3E}">
        <p14:creationId xmlns:p14="http://schemas.microsoft.com/office/powerpoint/2010/main" val="223365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Defeating Concealment</a:t>
            </a:r>
            <a:endParaRPr lang="en-US" b="1" dirty="0"/>
          </a:p>
        </p:txBody>
      </p:sp>
      <p:sp>
        <p:nvSpPr>
          <p:cNvPr id="3" name="Content Placeholder 2"/>
          <p:cNvSpPr>
            <a:spLocks noGrp="1"/>
          </p:cNvSpPr>
          <p:nvPr>
            <p:ph idx="1"/>
          </p:nvPr>
        </p:nvSpPr>
        <p:spPr/>
        <p:txBody>
          <a:bodyPr>
            <a:normAutofit/>
          </a:bodyPr>
          <a:lstStyle/>
          <a:p>
            <a:pPr algn="l" rtl="0"/>
            <a:r>
              <a:rPr lang="en-US" sz="2800" dirty="0" smtClean="0"/>
              <a:t>Easier than guessing a password is just to read one from table:</a:t>
            </a:r>
          </a:p>
          <a:p>
            <a:pPr algn="l" rtl="0"/>
            <a:endParaRPr lang="en-US" sz="2800" dirty="0"/>
          </a:p>
        </p:txBody>
      </p:sp>
      <p:pic>
        <p:nvPicPr>
          <p:cNvPr id="4" name="Picture 3"/>
          <p:cNvPicPr>
            <a:picLocks noChangeAspect="1"/>
          </p:cNvPicPr>
          <p:nvPr/>
        </p:nvPicPr>
        <p:blipFill>
          <a:blip r:embed="rId2"/>
          <a:stretch>
            <a:fillRect/>
          </a:stretch>
        </p:blipFill>
        <p:spPr>
          <a:xfrm>
            <a:off x="843432" y="2758017"/>
            <a:ext cx="2828925" cy="3219450"/>
          </a:xfrm>
          <a:prstGeom prst="rect">
            <a:avLst/>
          </a:prstGeom>
        </p:spPr>
      </p:pic>
    </p:spTree>
    <p:extLst>
      <p:ext uri="{BB962C8B-B14F-4D97-AF65-F5344CB8AC3E}">
        <p14:creationId xmlns:p14="http://schemas.microsoft.com/office/powerpoint/2010/main" val="67892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Defeating Concealment</a:t>
            </a:r>
            <a:endParaRPr lang="en-US" dirty="0"/>
          </a:p>
        </p:txBody>
      </p:sp>
      <p:sp>
        <p:nvSpPr>
          <p:cNvPr id="5" name="Content Placeholder 4"/>
          <p:cNvSpPr>
            <a:spLocks noGrp="1"/>
          </p:cNvSpPr>
          <p:nvPr>
            <p:ph idx="1"/>
          </p:nvPr>
        </p:nvSpPr>
        <p:spPr/>
        <p:txBody>
          <a:bodyPr>
            <a:normAutofit/>
          </a:bodyPr>
          <a:lstStyle/>
          <a:p>
            <a:pPr algn="l" rtl="0"/>
            <a:r>
              <a:rPr lang="en-US" sz="2800" dirty="0" smtClean="0"/>
              <a:t>Operating systems store passwords in hidden (encrypted) form so that compromising the id-password list does not give immediate access to all user accounts.</a:t>
            </a:r>
          </a:p>
          <a:p>
            <a:pPr algn="l" rtl="0"/>
            <a:endParaRPr lang="en-US" sz="2800" dirty="0"/>
          </a:p>
        </p:txBody>
      </p:sp>
      <p:pic>
        <p:nvPicPr>
          <p:cNvPr id="6" name="Content Placeholder 3"/>
          <p:cNvPicPr>
            <a:picLocks noChangeAspect="1"/>
          </p:cNvPicPr>
          <p:nvPr/>
        </p:nvPicPr>
        <p:blipFill>
          <a:blip r:embed="rId2"/>
          <a:stretch>
            <a:fillRect/>
          </a:stretch>
        </p:blipFill>
        <p:spPr>
          <a:xfrm>
            <a:off x="2971800" y="3048000"/>
            <a:ext cx="4972050" cy="3190875"/>
          </a:xfrm>
          <a:prstGeom prst="rect">
            <a:avLst/>
          </a:prstGeom>
        </p:spPr>
      </p:pic>
    </p:spTree>
    <p:extLst>
      <p:ext uri="{BB962C8B-B14F-4D97-AF65-F5344CB8AC3E}">
        <p14:creationId xmlns:p14="http://schemas.microsoft.com/office/powerpoint/2010/main" val="129344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Defeating Concealment</a:t>
            </a:r>
            <a:endParaRPr lang="en-US" dirty="0"/>
          </a:p>
        </p:txBody>
      </p:sp>
      <p:pic>
        <p:nvPicPr>
          <p:cNvPr id="4" name="Content Placeholder 3"/>
          <p:cNvPicPr>
            <a:picLocks noGrp="1" noChangeAspect="1"/>
          </p:cNvPicPr>
          <p:nvPr>
            <p:ph idx="1"/>
          </p:nvPr>
        </p:nvPicPr>
        <p:blipFill>
          <a:blip r:embed="rId2"/>
          <a:stretch>
            <a:fillRect/>
          </a:stretch>
        </p:blipFill>
        <p:spPr>
          <a:xfrm>
            <a:off x="990600" y="2081213"/>
            <a:ext cx="7376160" cy="4014787"/>
          </a:xfrm>
          <a:prstGeom prst="rect">
            <a:avLst/>
          </a:prstGeom>
        </p:spPr>
      </p:pic>
    </p:spTree>
    <p:extLst>
      <p:ext uri="{BB962C8B-B14F-4D97-AF65-F5344CB8AC3E}">
        <p14:creationId xmlns:p14="http://schemas.microsoft.com/office/powerpoint/2010/main" val="103984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Good Passwords</a:t>
            </a:r>
            <a:endParaRPr lang="en-US" b="1" dirty="0"/>
          </a:p>
        </p:txBody>
      </p:sp>
      <p:sp>
        <p:nvSpPr>
          <p:cNvPr id="3" name="Content Placeholder 2"/>
          <p:cNvSpPr>
            <a:spLocks noGrp="1"/>
          </p:cNvSpPr>
          <p:nvPr>
            <p:ph idx="1"/>
          </p:nvPr>
        </p:nvSpPr>
        <p:spPr/>
        <p:txBody>
          <a:bodyPr>
            <a:normAutofit/>
          </a:bodyPr>
          <a:lstStyle/>
          <a:p>
            <a:pPr algn="l" rtl="0"/>
            <a:r>
              <a:rPr lang="en-US" sz="2800" dirty="0" smtClean="0"/>
              <a:t>If you do use passwords, we can improve  their security by a few simple practices:</a:t>
            </a:r>
          </a:p>
          <a:p>
            <a:pPr algn="l" rtl="0">
              <a:buFont typeface="Arial" panose="020B0604020202020204" pitchFamily="34" charset="0"/>
              <a:buChar char="•"/>
            </a:pPr>
            <a:r>
              <a:rPr lang="en-US" sz="2800" dirty="0"/>
              <a:t> </a:t>
            </a:r>
            <a:r>
              <a:rPr lang="en-US" sz="2800" i="1" dirty="0" smtClean="0"/>
              <a:t>Use characters other than just a-z</a:t>
            </a:r>
            <a:r>
              <a:rPr lang="en-US" sz="2800" dirty="0" smtClean="0"/>
              <a:t>. </a:t>
            </a:r>
            <a:endParaRPr lang="en-US" sz="2800" dirty="0"/>
          </a:p>
          <a:p>
            <a:pPr algn="l" rtl="0">
              <a:buFont typeface="Arial" panose="020B0604020202020204" pitchFamily="34" charset="0"/>
              <a:buChar char="•"/>
            </a:pPr>
            <a:r>
              <a:rPr lang="en-US" sz="2800" dirty="0" smtClean="0"/>
              <a:t> Choose long passwords.</a:t>
            </a:r>
          </a:p>
          <a:p>
            <a:pPr algn="l" rtl="0">
              <a:buFont typeface="Arial" panose="020B0604020202020204" pitchFamily="34" charset="0"/>
              <a:buChar char="•"/>
            </a:pPr>
            <a:r>
              <a:rPr lang="en-US" sz="2800" dirty="0"/>
              <a:t> </a:t>
            </a:r>
            <a:r>
              <a:rPr lang="en-US" sz="2800" dirty="0" smtClean="0"/>
              <a:t>Avoid actual names or words.</a:t>
            </a:r>
          </a:p>
          <a:p>
            <a:pPr algn="l" rtl="0">
              <a:buFont typeface="Arial" panose="020B0604020202020204" pitchFamily="34" charset="0"/>
              <a:buChar char="•"/>
            </a:pPr>
            <a:r>
              <a:rPr lang="en-US" sz="2800" dirty="0"/>
              <a:t> </a:t>
            </a:r>
            <a:r>
              <a:rPr lang="en-US" sz="2800" dirty="0" smtClean="0"/>
              <a:t>Use a string you can remember (UcnB2s), but don’t be too obvious (I10v3U is already in the search file).</a:t>
            </a:r>
          </a:p>
        </p:txBody>
      </p:sp>
    </p:spTree>
    <p:extLst>
      <p:ext uri="{BB962C8B-B14F-4D97-AF65-F5344CB8AC3E}">
        <p14:creationId xmlns:p14="http://schemas.microsoft.com/office/powerpoint/2010/main" val="231395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Good Passwords</a:t>
            </a:r>
            <a:endParaRPr lang="en-US" dirty="0"/>
          </a:p>
        </p:txBody>
      </p:sp>
      <p:sp>
        <p:nvSpPr>
          <p:cNvPr id="3" name="Content Placeholder 2"/>
          <p:cNvSpPr>
            <a:spLocks noGrp="1"/>
          </p:cNvSpPr>
          <p:nvPr>
            <p:ph idx="1"/>
          </p:nvPr>
        </p:nvSpPr>
        <p:spPr/>
        <p:txBody>
          <a:bodyPr>
            <a:normAutofit/>
          </a:bodyPr>
          <a:lstStyle/>
          <a:p>
            <a:pPr algn="l" rtl="0">
              <a:buFont typeface="Arial" panose="020B0604020202020204" pitchFamily="34" charset="0"/>
              <a:buChar char="•"/>
            </a:pPr>
            <a:r>
              <a:rPr lang="en-US" sz="2800" dirty="0" smtClean="0"/>
              <a:t> Use variants for multiple passwords (e.g., Ih1b2s – I have 2 brothers 1 sister – and append the other pattern: Ih1b2sIvs – for Visa).</a:t>
            </a:r>
          </a:p>
          <a:p>
            <a:pPr algn="l" rtl="0">
              <a:buFont typeface="Arial" panose="020B0604020202020204" pitchFamily="34" charset="0"/>
              <a:buChar char="•"/>
            </a:pPr>
            <a:r>
              <a:rPr lang="en-US" sz="2800" dirty="0"/>
              <a:t> </a:t>
            </a:r>
            <a:r>
              <a:rPr lang="en-US" sz="2800" dirty="0" smtClean="0"/>
              <a:t>Change the passwords regularly.</a:t>
            </a:r>
          </a:p>
          <a:p>
            <a:pPr algn="l" rtl="0">
              <a:buFont typeface="Arial" panose="020B0604020202020204" pitchFamily="34" charset="0"/>
              <a:buChar char="•"/>
            </a:pPr>
            <a:r>
              <a:rPr lang="en-US" sz="2800" dirty="0"/>
              <a:t> </a:t>
            </a:r>
            <a:r>
              <a:rPr lang="en-US" sz="2800" dirty="0" smtClean="0"/>
              <a:t>Don’t write it down.</a:t>
            </a:r>
          </a:p>
          <a:p>
            <a:pPr algn="l" rtl="0">
              <a:buFont typeface="Arial" panose="020B0604020202020204" pitchFamily="34" charset="0"/>
              <a:buChar char="•"/>
            </a:pPr>
            <a:r>
              <a:rPr lang="en-US" sz="2800" dirty="0"/>
              <a:t> </a:t>
            </a:r>
            <a:r>
              <a:rPr lang="en-US" sz="2800" dirty="0" smtClean="0"/>
              <a:t>Don’t tell </a:t>
            </a:r>
            <a:r>
              <a:rPr lang="en-US" sz="2800" smtClean="0"/>
              <a:t>anyone else.</a:t>
            </a:r>
            <a:endParaRPr lang="en-US" sz="2800" dirty="0"/>
          </a:p>
        </p:txBody>
      </p:sp>
    </p:spTree>
    <p:extLst>
      <p:ext uri="{BB962C8B-B14F-4D97-AF65-F5344CB8AC3E}">
        <p14:creationId xmlns:p14="http://schemas.microsoft.com/office/powerpoint/2010/main" val="376237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1"/>
            <a:ext cx="7543800" cy="1295400"/>
          </a:xfrm>
        </p:spPr>
        <p:txBody>
          <a:bodyPr>
            <a:normAutofit fontScale="90000"/>
          </a:bodyPr>
          <a:lstStyle/>
          <a:p>
            <a:pPr algn="ctr"/>
            <a:r>
              <a:rPr lang="en-US" b="1" dirty="0" smtClean="0"/>
              <a:t>Security tools: authentication, access control and cryptography</a:t>
            </a:r>
            <a:endParaRPr lang="he-IL" b="1" dirty="0"/>
          </a:p>
        </p:txBody>
      </p:sp>
      <p:sp>
        <p:nvSpPr>
          <p:cNvPr id="3" name="Content Placeholder 2"/>
          <p:cNvSpPr>
            <a:spLocks noGrp="1"/>
          </p:cNvSpPr>
          <p:nvPr>
            <p:ph idx="1"/>
          </p:nvPr>
        </p:nvSpPr>
        <p:spPr>
          <a:xfrm>
            <a:off x="822960" y="1219200"/>
            <a:ext cx="7543800" cy="4649894"/>
          </a:xfrm>
        </p:spPr>
        <p:txBody>
          <a:bodyPr>
            <a:noAutofit/>
          </a:bodyPr>
          <a:lstStyle/>
          <a:p>
            <a:pPr algn="l" rtl="0"/>
            <a:endParaRPr lang="en-US" sz="2800" dirty="0" smtClean="0"/>
          </a:p>
          <a:p>
            <a:pPr algn="l" rtl="0"/>
            <a:r>
              <a:rPr lang="en-US" sz="2800" dirty="0" smtClean="0"/>
              <a:t>A </a:t>
            </a:r>
            <a:r>
              <a:rPr lang="en-US" sz="2800" dirty="0" smtClean="0"/>
              <a:t>security professional analyzes situations by finding threats and vulnerabilities to the confidentiality, integrity, and/or availability of a computing systems.</a:t>
            </a:r>
          </a:p>
          <a:p>
            <a:pPr algn="l" rtl="0"/>
            <a:r>
              <a:rPr lang="en-US" sz="2800" dirty="0" smtClean="0"/>
              <a:t>Often, controlling these threats and vulnerabilities involves a policy that specifies </a:t>
            </a:r>
            <a:r>
              <a:rPr lang="en-US" sz="2800" i="1" dirty="0" smtClean="0"/>
              <a:t>who</a:t>
            </a:r>
            <a:r>
              <a:rPr lang="en-US" sz="2800" dirty="0" smtClean="0"/>
              <a:t> (which subjects) can access </a:t>
            </a:r>
            <a:r>
              <a:rPr lang="en-US" sz="2800" i="1" dirty="0" smtClean="0"/>
              <a:t>what</a:t>
            </a:r>
            <a:r>
              <a:rPr lang="en-US" sz="2800" dirty="0" smtClean="0"/>
              <a:t> (which objects) </a:t>
            </a:r>
            <a:r>
              <a:rPr lang="en-US" sz="2800" i="1" dirty="0" smtClean="0"/>
              <a:t>how</a:t>
            </a:r>
            <a:r>
              <a:rPr lang="en-US" sz="2800" dirty="0" smtClean="0"/>
              <a:t> (by which means</a:t>
            </a:r>
            <a:r>
              <a:rPr lang="en-US" sz="2800" dirty="0" smtClean="0"/>
              <a:t>).</a:t>
            </a:r>
            <a:endParaRPr lang="en-US" sz="2800" dirty="0"/>
          </a:p>
          <a:p>
            <a:pPr algn="l" rtl="0"/>
            <a:r>
              <a:rPr lang="en-US" sz="2800" dirty="0" smtClean="0"/>
              <a:t>The property of accurate identification is called authentication.</a:t>
            </a:r>
            <a:endParaRPr lang="he-IL" sz="2800" dirty="0"/>
          </a:p>
        </p:txBody>
      </p:sp>
    </p:spTree>
    <p:extLst>
      <p:ext uri="{BB962C8B-B14F-4D97-AF65-F5344CB8AC3E}">
        <p14:creationId xmlns:p14="http://schemas.microsoft.com/office/powerpoint/2010/main" val="276374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Identification vs. Authentication</a:t>
            </a:r>
            <a:endParaRPr lang="he-IL" b="1" dirty="0"/>
          </a:p>
        </p:txBody>
      </p:sp>
      <p:sp>
        <p:nvSpPr>
          <p:cNvPr id="3" name="Content Placeholder 2"/>
          <p:cNvSpPr>
            <a:spLocks noGrp="1"/>
          </p:cNvSpPr>
          <p:nvPr>
            <p:ph idx="1"/>
          </p:nvPr>
        </p:nvSpPr>
        <p:spPr/>
        <p:txBody>
          <a:bodyPr>
            <a:normAutofit/>
          </a:bodyPr>
          <a:lstStyle/>
          <a:p>
            <a:pPr algn="l" rtl="0">
              <a:buFont typeface="Arial" panose="020B0604020202020204" pitchFamily="34" charset="0"/>
              <a:buChar char="•"/>
            </a:pPr>
            <a:r>
              <a:rPr lang="en-US" sz="2400" dirty="0"/>
              <a:t> </a:t>
            </a:r>
            <a:r>
              <a:rPr lang="en-US" sz="2400" dirty="0" smtClean="0"/>
              <a:t>Identification is the act of asserting who the person is.</a:t>
            </a:r>
          </a:p>
          <a:p>
            <a:pPr algn="l" rtl="0">
              <a:buFont typeface="Arial" panose="020B0604020202020204" pitchFamily="34" charset="0"/>
              <a:buChar char="•"/>
            </a:pPr>
            <a:r>
              <a:rPr lang="en-US" sz="2400" dirty="0"/>
              <a:t> </a:t>
            </a:r>
            <a:r>
              <a:rPr lang="en-US" sz="2400" dirty="0" smtClean="0"/>
              <a:t>Authentication is the act of proving that asserted identity: that the person is who he says he is.</a:t>
            </a:r>
          </a:p>
          <a:p>
            <a:pPr algn="l" rtl="0">
              <a:buFont typeface="Arial" panose="020B0604020202020204" pitchFamily="34" charset="0"/>
              <a:buChar char="•"/>
            </a:pPr>
            <a:r>
              <a:rPr lang="en-US" sz="2400" dirty="0" smtClean="0"/>
              <a:t> The two concepts of identification and authentication are easily and often confused. Identities, like names, are often well known, public and not protected. On the other hand, authentication is necessary protected. If someone’s identity is public, anyone can claim to be that person. What separates the pretenders from the real person is proof by authentication.</a:t>
            </a:r>
            <a:endParaRPr lang="he-IL" sz="2400" dirty="0"/>
          </a:p>
        </p:txBody>
      </p:sp>
    </p:spTree>
    <p:extLst>
      <p:ext uri="{BB962C8B-B14F-4D97-AF65-F5344CB8AC3E}">
        <p14:creationId xmlns:p14="http://schemas.microsoft.com/office/powerpoint/2010/main" val="33695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Authentication mechanisms</a:t>
            </a:r>
            <a:endParaRPr lang="he-IL" b="1" dirty="0"/>
          </a:p>
        </p:txBody>
      </p:sp>
      <p:sp>
        <p:nvSpPr>
          <p:cNvPr id="3" name="Content Placeholder 2"/>
          <p:cNvSpPr>
            <a:spLocks noGrp="1"/>
          </p:cNvSpPr>
          <p:nvPr>
            <p:ph idx="1"/>
          </p:nvPr>
        </p:nvSpPr>
        <p:spPr/>
        <p:txBody>
          <a:bodyPr>
            <a:normAutofit fontScale="92500"/>
          </a:bodyPr>
          <a:lstStyle/>
          <a:p>
            <a:pPr algn="l" rtl="0"/>
            <a:r>
              <a:rPr lang="en-US" sz="2400" dirty="0" smtClean="0"/>
              <a:t>Authentication mechanisms use any of three qualities to confirm a user’s identity:</a:t>
            </a:r>
          </a:p>
          <a:p>
            <a:pPr algn="l" rtl="0">
              <a:buFont typeface="Arial" panose="020B0604020202020204" pitchFamily="34" charset="0"/>
              <a:buChar char="•"/>
            </a:pPr>
            <a:r>
              <a:rPr lang="en-US" sz="2400" dirty="0"/>
              <a:t> </a:t>
            </a:r>
            <a:r>
              <a:rPr lang="en-US" sz="2400" dirty="0" smtClean="0"/>
              <a:t>Something the user </a:t>
            </a:r>
            <a:r>
              <a:rPr lang="en-US" sz="2400" i="1" dirty="0" smtClean="0"/>
              <a:t>knows</a:t>
            </a:r>
            <a:r>
              <a:rPr lang="en-US" sz="2400" dirty="0" smtClean="0"/>
              <a:t>. Passwords, PIN numbers, passphrases, a secret handshake, and mother’s maiden name are examples of what a user may know.</a:t>
            </a:r>
          </a:p>
          <a:p>
            <a:pPr algn="l" rtl="0">
              <a:buFont typeface="Arial" panose="020B0604020202020204" pitchFamily="34" charset="0"/>
              <a:buChar char="•"/>
            </a:pPr>
            <a:r>
              <a:rPr lang="en-US" sz="2400" dirty="0"/>
              <a:t> </a:t>
            </a:r>
            <a:r>
              <a:rPr lang="en-US" sz="2400" dirty="0" smtClean="0"/>
              <a:t>Something the user </a:t>
            </a:r>
            <a:r>
              <a:rPr lang="en-US" sz="2400" i="1" dirty="0" smtClean="0"/>
              <a:t>is</a:t>
            </a:r>
            <a:r>
              <a:rPr lang="en-US" sz="2400" dirty="0" smtClean="0"/>
              <a:t>. These authenticators, called biometrics, are based on a physical characteristics of the user, such as a fingerprint, the pattern of a person’s voice, or a face (picture).</a:t>
            </a:r>
          </a:p>
          <a:p>
            <a:pPr algn="l" rtl="0">
              <a:buFont typeface="Arial" panose="020B0604020202020204" pitchFamily="34" charset="0"/>
              <a:buChar char="•"/>
            </a:pPr>
            <a:r>
              <a:rPr lang="en-US" sz="2400" dirty="0"/>
              <a:t> </a:t>
            </a:r>
            <a:r>
              <a:rPr lang="en-US" sz="2400" dirty="0" smtClean="0"/>
              <a:t>Something the user has. Identity badges, physical keys, a driver’s license are examples of things people have that make them recognizable.</a:t>
            </a:r>
            <a:endParaRPr lang="he-IL" sz="2400" dirty="0"/>
          </a:p>
        </p:txBody>
      </p:sp>
    </p:spTree>
    <p:extLst>
      <p:ext uri="{BB962C8B-B14F-4D97-AF65-F5344CB8AC3E}">
        <p14:creationId xmlns:p14="http://schemas.microsoft.com/office/powerpoint/2010/main" val="219723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84996"/>
          </a:xfrm>
        </p:spPr>
        <p:txBody>
          <a:bodyPr/>
          <a:lstStyle/>
          <a:p>
            <a:pPr algn="ctr" rtl="0"/>
            <a:r>
              <a:rPr lang="en-US" b="1" dirty="0" smtClean="0"/>
              <a:t>Passwords</a:t>
            </a:r>
            <a:endParaRPr lang="he-IL" b="1" dirty="0"/>
          </a:p>
        </p:txBody>
      </p:sp>
      <p:sp>
        <p:nvSpPr>
          <p:cNvPr id="3" name="Content Placeholder 2"/>
          <p:cNvSpPr>
            <a:spLocks noGrp="1"/>
          </p:cNvSpPr>
          <p:nvPr>
            <p:ph idx="1"/>
          </p:nvPr>
        </p:nvSpPr>
        <p:spPr>
          <a:xfrm>
            <a:off x="821823" y="1371601"/>
            <a:ext cx="7543800" cy="4389120"/>
          </a:xfrm>
        </p:spPr>
        <p:txBody>
          <a:bodyPr>
            <a:noAutofit/>
          </a:bodyPr>
          <a:lstStyle/>
          <a:p>
            <a:pPr algn="l" rtl="0">
              <a:buFont typeface="Arial" panose="020B0604020202020204" pitchFamily="34" charset="0"/>
              <a:buChar char="•"/>
            </a:pPr>
            <a:r>
              <a:rPr lang="en-US" sz="2400" dirty="0" smtClean="0"/>
              <a:t> Security questions</a:t>
            </a:r>
          </a:p>
          <a:p>
            <a:pPr algn="l" rtl="0">
              <a:buFont typeface="Arial" panose="020B0604020202020204" pitchFamily="34" charset="0"/>
              <a:buChar char="•"/>
            </a:pPr>
            <a:r>
              <a:rPr lang="en-US" sz="2400" dirty="0"/>
              <a:t> </a:t>
            </a:r>
            <a:r>
              <a:rPr lang="en-US" sz="2400" dirty="0" smtClean="0"/>
              <a:t>Password use</a:t>
            </a:r>
          </a:p>
          <a:p>
            <a:pPr lvl="1" algn="l" rtl="0">
              <a:buFont typeface="Courier New" panose="02070309020205020404" pitchFamily="49" charset="0"/>
              <a:buChar char="o"/>
            </a:pPr>
            <a:r>
              <a:rPr lang="en-US" sz="2400" dirty="0"/>
              <a:t> </a:t>
            </a:r>
            <a:r>
              <a:rPr lang="en-US" sz="2400" i="1" dirty="0" smtClean="0"/>
              <a:t>Use</a:t>
            </a:r>
            <a:r>
              <a:rPr lang="en-US" sz="2400" dirty="0" smtClean="0"/>
              <a:t>. Supplying a password for each access to an object can be inconvenient and time-consuming.</a:t>
            </a:r>
          </a:p>
          <a:p>
            <a:pPr lvl="1" algn="l" rtl="0">
              <a:buFont typeface="Courier New" panose="02070309020205020404" pitchFamily="49" charset="0"/>
              <a:buChar char="o"/>
            </a:pPr>
            <a:r>
              <a:rPr lang="en-US" sz="2400" dirty="0" smtClean="0"/>
              <a:t> </a:t>
            </a:r>
            <a:r>
              <a:rPr lang="en-US" sz="2400" i="1" dirty="0" smtClean="0"/>
              <a:t>Disclosure</a:t>
            </a:r>
            <a:r>
              <a:rPr lang="en-US" sz="2400" dirty="0" smtClean="0"/>
              <a:t>. If a user discloses a password to an unauthorized individual, the object becomes immediately accessible.</a:t>
            </a:r>
          </a:p>
          <a:p>
            <a:pPr lvl="1" algn="l" rtl="0">
              <a:buFont typeface="Courier New" panose="02070309020205020404" pitchFamily="49" charset="0"/>
              <a:buChar char="o"/>
            </a:pPr>
            <a:r>
              <a:rPr lang="en-US" sz="2400" dirty="0"/>
              <a:t> </a:t>
            </a:r>
            <a:r>
              <a:rPr lang="en-US" sz="2400" i="1" dirty="0" smtClean="0"/>
              <a:t>Revocation</a:t>
            </a:r>
            <a:r>
              <a:rPr lang="en-US" sz="2400" dirty="0" smtClean="0"/>
              <a:t>. To revoke one user’s access right to an object, someone must change the password, thereby causing the same problems as disclosure.</a:t>
            </a:r>
          </a:p>
          <a:p>
            <a:pPr lvl="1" algn="l" rtl="0">
              <a:buFont typeface="Courier New" panose="02070309020205020404" pitchFamily="49" charset="0"/>
              <a:buChar char="o"/>
            </a:pPr>
            <a:r>
              <a:rPr lang="en-US" sz="2400" dirty="0"/>
              <a:t> </a:t>
            </a:r>
            <a:r>
              <a:rPr lang="en-US" sz="2400" dirty="0" smtClean="0"/>
              <a:t>Loss. Depending on how the passwords are implemented, it may be impossible to retrieve a lost or forgotten password.</a:t>
            </a:r>
            <a:endParaRPr lang="he-IL" sz="2400" dirty="0"/>
          </a:p>
        </p:txBody>
      </p:sp>
    </p:spTree>
    <p:extLst>
      <p:ext uri="{BB962C8B-B14F-4D97-AF65-F5344CB8AC3E}">
        <p14:creationId xmlns:p14="http://schemas.microsoft.com/office/powerpoint/2010/main" val="335090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084996"/>
          </a:xfrm>
        </p:spPr>
        <p:txBody>
          <a:bodyPr>
            <a:normAutofit fontScale="90000"/>
          </a:bodyPr>
          <a:lstStyle/>
          <a:p>
            <a:pPr algn="ctr"/>
            <a:r>
              <a:rPr lang="en-US" b="1" dirty="0" smtClean="0"/>
              <a:t>Attacking and Protecting Passwords</a:t>
            </a:r>
            <a:endParaRPr lang="he-IL" b="1" dirty="0"/>
          </a:p>
        </p:txBody>
      </p:sp>
      <p:sp>
        <p:nvSpPr>
          <p:cNvPr id="3" name="Content Placeholder 2"/>
          <p:cNvSpPr>
            <a:spLocks noGrp="1"/>
          </p:cNvSpPr>
          <p:nvPr>
            <p:ph idx="1"/>
          </p:nvPr>
        </p:nvSpPr>
        <p:spPr>
          <a:xfrm>
            <a:off x="814999" y="1295400"/>
            <a:ext cx="7543800" cy="4373882"/>
          </a:xfrm>
        </p:spPr>
        <p:txBody>
          <a:bodyPr>
            <a:noAutofit/>
          </a:bodyPr>
          <a:lstStyle/>
          <a:p>
            <a:pPr algn="l" rtl="0"/>
            <a:r>
              <a:rPr lang="en-US" sz="2800" dirty="0" smtClean="0"/>
              <a:t>The password guessing steps:</a:t>
            </a:r>
          </a:p>
          <a:p>
            <a:pPr lvl="1" algn="l" rtl="0">
              <a:buFont typeface="Arial" panose="020B0604020202020204" pitchFamily="34" charset="0"/>
              <a:buChar char="•"/>
            </a:pPr>
            <a:r>
              <a:rPr lang="en-US" sz="2800" dirty="0"/>
              <a:t> </a:t>
            </a:r>
            <a:r>
              <a:rPr lang="en-US" sz="2800" dirty="0" smtClean="0"/>
              <a:t>no password</a:t>
            </a:r>
          </a:p>
          <a:p>
            <a:pPr lvl="1" algn="l" rtl="0">
              <a:buFont typeface="Arial" panose="020B0604020202020204" pitchFamily="34" charset="0"/>
              <a:buChar char="•"/>
            </a:pPr>
            <a:r>
              <a:rPr lang="en-US" sz="2800" dirty="0" smtClean="0"/>
              <a:t>the same as the user ID</a:t>
            </a:r>
          </a:p>
          <a:p>
            <a:pPr lvl="1" algn="l" rtl="0">
              <a:buFont typeface="Arial" panose="020B0604020202020204" pitchFamily="34" charset="0"/>
              <a:buChar char="•"/>
            </a:pPr>
            <a:r>
              <a:rPr lang="en-US" sz="2800" dirty="0"/>
              <a:t> </a:t>
            </a:r>
            <a:r>
              <a:rPr lang="en-US" sz="2800" dirty="0" smtClean="0"/>
              <a:t>is, or is derived from, the user’s name</a:t>
            </a:r>
          </a:p>
          <a:p>
            <a:pPr lvl="1" algn="l" rtl="0">
              <a:buFont typeface="Arial" panose="020B0604020202020204" pitchFamily="34" charset="0"/>
              <a:buChar char="•"/>
            </a:pPr>
            <a:r>
              <a:rPr lang="en-US" sz="2800" dirty="0"/>
              <a:t> </a:t>
            </a:r>
            <a:r>
              <a:rPr lang="en-US" sz="2800" dirty="0" smtClean="0"/>
              <a:t>on a common word list (e.g., password, secret, private) plus common names and patterns (e.g., qwerty, </a:t>
            </a:r>
            <a:r>
              <a:rPr lang="en-US" sz="2800" dirty="0" err="1" smtClean="0"/>
              <a:t>aaaaaa</a:t>
            </a:r>
            <a:r>
              <a:rPr lang="en-US" sz="2800" dirty="0" smtClean="0"/>
              <a:t>)</a:t>
            </a:r>
          </a:p>
          <a:p>
            <a:pPr lvl="1" algn="l" rtl="0">
              <a:buFont typeface="Arial" panose="020B0604020202020204" pitchFamily="34" charset="0"/>
              <a:buChar char="•"/>
            </a:pPr>
            <a:r>
              <a:rPr lang="en-US" sz="2800" dirty="0"/>
              <a:t> </a:t>
            </a:r>
            <a:r>
              <a:rPr lang="en-US" sz="2800" dirty="0" smtClean="0"/>
              <a:t>contained in a short college dictionary</a:t>
            </a:r>
          </a:p>
          <a:p>
            <a:pPr lvl="1" algn="l" rtl="0">
              <a:buFont typeface="Arial" panose="020B0604020202020204" pitchFamily="34" charset="0"/>
              <a:buChar char="•"/>
            </a:pPr>
            <a:r>
              <a:rPr lang="en-US" sz="2800" dirty="0" smtClean="0"/>
              <a:t>contained in a complete English word list</a:t>
            </a:r>
          </a:p>
          <a:p>
            <a:pPr lvl="1" algn="l" rtl="0">
              <a:buFont typeface="Arial" panose="020B0604020202020204" pitchFamily="34" charset="0"/>
              <a:buChar char="•"/>
            </a:pPr>
            <a:r>
              <a:rPr lang="en-US" sz="2800" dirty="0" smtClean="0"/>
              <a:t>contained in a short college dictionary with capitalizations (</a:t>
            </a:r>
            <a:r>
              <a:rPr lang="en-US" sz="2800" dirty="0" err="1" smtClean="0"/>
              <a:t>PaSsWorD</a:t>
            </a:r>
            <a:r>
              <a:rPr lang="en-US" sz="2800" dirty="0" smtClean="0"/>
              <a:t>) or substitutions (digit 0 for letter O, and so forth)</a:t>
            </a:r>
          </a:p>
          <a:p>
            <a:pPr lvl="1" algn="l" rtl="0">
              <a:buFont typeface="Arial" panose="020B0604020202020204" pitchFamily="34" charset="0"/>
              <a:buChar char="•"/>
            </a:pPr>
            <a:endParaRPr lang="en-US" sz="2800" dirty="0"/>
          </a:p>
          <a:p>
            <a:pPr algn="l" rtl="0">
              <a:buFont typeface="Arial" panose="020B0604020202020204" pitchFamily="34" charset="0"/>
              <a:buChar char="•"/>
            </a:pPr>
            <a:r>
              <a:rPr lang="en-US" sz="2800" dirty="0"/>
              <a:t>Every password can be guessed; password strength is determined by how many guesses are required.</a:t>
            </a:r>
            <a:endParaRPr lang="he-IL" sz="2800" dirty="0"/>
          </a:p>
          <a:p>
            <a:pPr algn="l" rtl="0">
              <a:buFont typeface="Arial" panose="020B0604020202020204" pitchFamily="34" charset="0"/>
              <a:buChar char="•"/>
            </a:pPr>
            <a:endParaRPr lang="he-IL" sz="2800" dirty="0"/>
          </a:p>
        </p:txBody>
      </p:sp>
    </p:spTree>
    <p:extLst>
      <p:ext uri="{BB962C8B-B14F-4D97-AF65-F5344CB8AC3E}">
        <p14:creationId xmlns:p14="http://schemas.microsoft.com/office/powerpoint/2010/main" val="108425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Dictionary Attacks</a:t>
            </a:r>
            <a:endParaRPr lang="he-IL" dirty="0"/>
          </a:p>
        </p:txBody>
      </p:sp>
      <p:sp>
        <p:nvSpPr>
          <p:cNvPr id="3" name="Content Placeholder 2"/>
          <p:cNvSpPr>
            <a:spLocks noGrp="1"/>
          </p:cNvSpPr>
          <p:nvPr>
            <p:ph idx="1"/>
          </p:nvPr>
        </p:nvSpPr>
        <p:spPr/>
        <p:txBody>
          <a:bodyPr>
            <a:normAutofit/>
          </a:bodyPr>
          <a:lstStyle/>
          <a:p>
            <a:pPr algn="l" rtl="0"/>
            <a:r>
              <a:rPr lang="en-US" sz="2800" dirty="0" smtClean="0"/>
              <a:t>Several network sites post dictionaries of phrases, science fiction </a:t>
            </a:r>
            <a:r>
              <a:rPr lang="en-US" sz="2800" dirty="0" smtClean="0"/>
              <a:t>characters , names, places, mythological names, Chinese words, Yiddish words, and other specialized lists. These list help site administrators identify users who have chosen week passwords, but the same dictionaries can also be used by attackers of sites that do not have such attentive administrators.</a:t>
            </a:r>
            <a:endParaRPr lang="he-IL" sz="2800" dirty="0"/>
          </a:p>
        </p:txBody>
      </p:sp>
    </p:spTree>
    <p:extLst>
      <p:ext uri="{BB962C8B-B14F-4D97-AF65-F5344CB8AC3E}">
        <p14:creationId xmlns:p14="http://schemas.microsoft.com/office/powerpoint/2010/main" val="335463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Inferring Passwords likely for a user</a:t>
            </a:r>
            <a:endParaRPr lang="en-US" b="1" dirty="0"/>
          </a:p>
        </p:txBody>
      </p:sp>
      <p:sp>
        <p:nvSpPr>
          <p:cNvPr id="3" name="Content Placeholder 2"/>
          <p:cNvSpPr>
            <a:spLocks noGrp="1"/>
          </p:cNvSpPr>
          <p:nvPr>
            <p:ph idx="1"/>
          </p:nvPr>
        </p:nvSpPr>
        <p:spPr/>
        <p:txBody>
          <a:bodyPr>
            <a:normAutofit/>
          </a:bodyPr>
          <a:lstStyle/>
          <a:p>
            <a:pPr algn="l" rtl="0">
              <a:buFont typeface="Arial" panose="020B0604020202020204" pitchFamily="34" charset="0"/>
              <a:buChar char="•"/>
            </a:pPr>
            <a:r>
              <a:rPr lang="en-US" sz="2800" dirty="0" smtClean="0"/>
              <a:t> Do we choose passwords at random?</a:t>
            </a:r>
          </a:p>
          <a:p>
            <a:pPr algn="l" rtl="0">
              <a:buFont typeface="Arial" panose="020B0604020202020204" pitchFamily="34" charset="0"/>
              <a:buChar char="•"/>
            </a:pPr>
            <a:r>
              <a:rPr lang="en-US" sz="2800" dirty="0"/>
              <a:t> </a:t>
            </a:r>
            <a:r>
              <a:rPr lang="en-US" sz="2800" dirty="0" smtClean="0"/>
              <a:t>How long would it take for a computer to guess a personal password?</a:t>
            </a:r>
            <a:endParaRPr lang="en-US" sz="2800" dirty="0"/>
          </a:p>
        </p:txBody>
      </p:sp>
    </p:spTree>
    <p:extLst>
      <p:ext uri="{BB962C8B-B14F-4D97-AF65-F5344CB8AC3E}">
        <p14:creationId xmlns:p14="http://schemas.microsoft.com/office/powerpoint/2010/main" val="218817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Password characteristics and types</a:t>
            </a:r>
            <a:endParaRPr lang="en-US" b="1" dirty="0"/>
          </a:p>
        </p:txBody>
      </p:sp>
      <p:pic>
        <p:nvPicPr>
          <p:cNvPr id="4" name="Content Placeholder 3"/>
          <p:cNvPicPr>
            <a:picLocks noGrp="1" noChangeAspect="1"/>
          </p:cNvPicPr>
          <p:nvPr>
            <p:ph idx="1"/>
          </p:nvPr>
        </p:nvPicPr>
        <p:blipFill>
          <a:blip r:embed="rId2"/>
          <a:stretch>
            <a:fillRect/>
          </a:stretch>
        </p:blipFill>
        <p:spPr>
          <a:xfrm>
            <a:off x="1909638" y="1846263"/>
            <a:ext cx="5369174" cy="4022725"/>
          </a:xfrm>
          <a:prstGeom prst="rect">
            <a:avLst/>
          </a:prstGeom>
        </p:spPr>
      </p:pic>
    </p:spTree>
    <p:extLst>
      <p:ext uri="{BB962C8B-B14F-4D97-AF65-F5344CB8AC3E}">
        <p14:creationId xmlns:p14="http://schemas.microsoft.com/office/powerpoint/2010/main" val="3851713684"/>
      </p:ext>
    </p:extLst>
  </p:cSld>
  <p:clrMapOvr>
    <a:masterClrMapping/>
  </p:clrMapOvr>
</p:sld>
</file>

<file path=ppt/theme/theme1.xml><?xml version="1.0" encoding="utf-8"?>
<a:theme xmlns:a="http://schemas.openxmlformats.org/drawingml/2006/main" name="Retrospec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Lecture2</Template>
  <TotalTime>141</TotalTime>
  <Words>785</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Times New Roman</vt:lpstr>
      <vt:lpstr>Retrospect</vt:lpstr>
      <vt:lpstr>Authentication</vt:lpstr>
      <vt:lpstr>Security tools: authentication, access control and cryptography</vt:lpstr>
      <vt:lpstr>Identification vs. Authentication</vt:lpstr>
      <vt:lpstr>Authentication mechanisms</vt:lpstr>
      <vt:lpstr>Passwords</vt:lpstr>
      <vt:lpstr>Attacking and Protecting Passwords</vt:lpstr>
      <vt:lpstr>Dictionary Attacks</vt:lpstr>
      <vt:lpstr>Inferring Passwords likely for a user</vt:lpstr>
      <vt:lpstr>Password characteristics and types</vt:lpstr>
      <vt:lpstr>Password characteristics and types</vt:lpstr>
      <vt:lpstr>Guessing Possible Passwords</vt:lpstr>
      <vt:lpstr>Defeating Concealment</vt:lpstr>
      <vt:lpstr>Defeating Concealment</vt:lpstr>
      <vt:lpstr>Defeating Concealment</vt:lpstr>
      <vt:lpstr>Good Passwords</vt:lpstr>
      <vt:lpstr>Good Passwords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dc:title>
  <dc:creator>temp</dc:creator>
  <cp:lastModifiedBy>אלונה קוציי</cp:lastModifiedBy>
  <cp:revision>36</cp:revision>
  <dcterms:created xsi:type="dcterms:W3CDTF">2015-03-23T17:04:45Z</dcterms:created>
  <dcterms:modified xsi:type="dcterms:W3CDTF">2015-03-24T10:13:58Z</dcterms:modified>
</cp:coreProperties>
</file>