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8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7735F7-57F8-4DF5-B99E-CFE18FD4CD9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5DF849-8121-4B4A-851D-977C26683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DES: The Data Encryption Standard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6736396"/>
                  </p:ext>
                </p:extLst>
              </p:nvPr>
            </p:nvGraphicFramePr>
            <p:xfrm>
              <a:off x="1096963" y="1772530"/>
              <a:ext cx="10058400" cy="46519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829117"/>
                    <a:gridCol w="3200083"/>
                    <a:gridCol w="1681406"/>
                    <a:gridCol w="3347794"/>
                  </a:tblGrid>
                  <a:tr h="44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Properties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Strength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Encrypts with one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56-bit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Inadequate for high-security applications by today’s computing</a:t>
                          </a:r>
                          <a:r>
                            <a:rPr lang="en-US" baseline="0" dirty="0" smtClean="0"/>
                            <a:t> capabilities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Encrypts with first key; then encrypt result with second</a:t>
                          </a:r>
                          <a:r>
                            <a:rPr lang="en-US" baseline="0" dirty="0" smtClean="0"/>
                            <a:t>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Two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56-bit key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One doubles strength of </a:t>
                          </a:r>
                          <a:r>
                            <a:rPr lang="en-US" dirty="0" smtClean="0"/>
                            <a:t>56-bit key</a:t>
                          </a:r>
                          <a:r>
                            <a:rPr lang="en-US" baseline="0" dirty="0" smtClean="0"/>
                            <a:t> version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Two-key triple 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Encrypts with first key, then encrypt</a:t>
                          </a:r>
                          <a:r>
                            <a:rPr lang="en-US" baseline="0" dirty="0" smtClean="0"/>
                            <a:t> (or decrypt) result with second key, then encrypt result with first key (E-D-E)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Two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56-bit key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Gives strength equivalent to about 80-bit key (about 16 million times</a:t>
                          </a:r>
                          <a:r>
                            <a:rPr lang="en-US" baseline="0" dirty="0" smtClean="0"/>
                            <a:t> as strong as 56-bit version)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Three-key triple 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Encrypts with first key, then encrypt</a:t>
                          </a:r>
                          <a:r>
                            <a:rPr lang="en-US" baseline="0" dirty="0" smtClean="0"/>
                            <a:t> or decrypt result with second key, then encrypt result with third key (E-E-E)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Three </a:t>
                          </a:r>
                          <a:r>
                            <a:rPr lang="en-US" dirty="0" smtClean="0"/>
                            <a:t>56-bit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Gives strength equivalent to about 112-bit key about 72 quintillion (7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) times</a:t>
                          </a:r>
                          <a:r>
                            <a:rPr lang="en-US" baseline="0" dirty="0" smtClean="0"/>
                            <a:t> as strong as 56-bit version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6736396"/>
                  </p:ext>
                </p:extLst>
              </p:nvPr>
            </p:nvGraphicFramePr>
            <p:xfrm>
              <a:off x="1096963" y="1772530"/>
              <a:ext cx="10058400" cy="46519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829117"/>
                    <a:gridCol w="3200083"/>
                    <a:gridCol w="1681406"/>
                    <a:gridCol w="3347794"/>
                  </a:tblGrid>
                  <a:tr h="44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Properties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Strength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Encrypts with one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56-bit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Inadequate for high-security applications by today’s computing</a:t>
                          </a:r>
                          <a:r>
                            <a:rPr lang="en-US" baseline="0" dirty="0" smtClean="0"/>
                            <a:t> capabilities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Double 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Encrypts with first key; then encrypt result with second</a:t>
                          </a:r>
                          <a:r>
                            <a:rPr lang="en-US" baseline="0" dirty="0" smtClean="0"/>
                            <a:t>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Two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56-bit key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One doubles strength of </a:t>
                          </a:r>
                          <a:r>
                            <a:rPr lang="en-US" dirty="0" smtClean="0"/>
                            <a:t>56-bit key</a:t>
                          </a:r>
                          <a:r>
                            <a:rPr lang="en-US" baseline="0" dirty="0" smtClean="0"/>
                            <a:t> version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Two-key triple 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Encrypts with first key, then encrypt</a:t>
                          </a:r>
                          <a:r>
                            <a:rPr lang="en-US" baseline="0" dirty="0" smtClean="0"/>
                            <a:t> (or decrypt) result with second key, then encrypt result with first key (E-D-E)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Two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56-bit key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Gives strength equivalent to about 80-bit key (about 16 million times</a:t>
                          </a:r>
                          <a:r>
                            <a:rPr lang="en-US" baseline="0" dirty="0" smtClean="0"/>
                            <a:t> as strong as 56-bit version)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46608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Three-key triple DES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Encrypts with first key, then encrypt</a:t>
                          </a:r>
                          <a:r>
                            <a:rPr lang="en-US" baseline="0" dirty="0" smtClean="0"/>
                            <a:t> or decrypt result with second key, then encrypt result with third key (E-E-E)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Three </a:t>
                          </a:r>
                          <a:r>
                            <a:rPr lang="en-US" dirty="0" smtClean="0"/>
                            <a:t>56-bit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64" t="-219087" r="-909" b="-8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094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AES: Advanced Encryption System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803" y="1856935"/>
            <a:ext cx="4501661" cy="44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Comparison of DES and AES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05481"/>
              </p:ext>
            </p:extLst>
          </p:nvPr>
        </p:nvGraphicFramePr>
        <p:xfrm>
          <a:off x="1096963" y="1758462"/>
          <a:ext cx="10058400" cy="49606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975"/>
                <a:gridCol w="3488788"/>
                <a:gridCol w="3938637"/>
              </a:tblGrid>
              <a:tr h="4565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AES</a:t>
                      </a:r>
                      <a:endParaRPr lang="en-US" dirty="0"/>
                    </a:p>
                  </a:txBody>
                  <a:tcPr/>
                </a:tc>
              </a:tr>
              <a:tr h="369130">
                <a:tc>
                  <a:txBody>
                    <a:bodyPr/>
                    <a:lstStyle/>
                    <a:p>
                      <a:r>
                        <a:rPr lang="en-US" dirty="0" smtClean="0"/>
                        <a:t>Date designed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</a:tr>
              <a:tr h="36913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size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bits</a:t>
                      </a:r>
                      <a:endParaRPr lang="en-US" dirty="0"/>
                    </a:p>
                  </a:txBody>
                  <a:tcPr/>
                </a:tc>
              </a:tr>
              <a:tr h="637129">
                <a:tc>
                  <a:txBody>
                    <a:bodyPr/>
                    <a:lstStyle/>
                    <a:p>
                      <a:r>
                        <a:rPr lang="en-US" dirty="0" smtClean="0"/>
                        <a:t>Key length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 bits (effective</a:t>
                      </a:r>
                      <a:r>
                        <a:rPr lang="en-US" baseline="0" dirty="0" smtClean="0"/>
                        <a:t> length); up to 112 bits with multiple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128, 192,</a:t>
                      </a:r>
                      <a:r>
                        <a:rPr lang="en-US" baseline="0" dirty="0" smtClean="0"/>
                        <a:t> 256 (and possibly more) bits</a:t>
                      </a:r>
                      <a:endParaRPr lang="en-US" dirty="0"/>
                    </a:p>
                  </a:txBody>
                  <a:tcPr/>
                </a:tc>
              </a:tr>
              <a:tr h="63712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rounds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 12, 14 (depending on key length); can</a:t>
                      </a:r>
                      <a:r>
                        <a:rPr lang="en-US" baseline="0" dirty="0" smtClean="0"/>
                        <a:t> be increased</a:t>
                      </a:r>
                      <a:endParaRPr lang="en-US" dirty="0"/>
                    </a:p>
                  </a:txBody>
                  <a:tcPr/>
                </a:tc>
              </a:tr>
              <a:tr h="369130"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 primitives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Substitution, permutation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Substitution, shift, bit</a:t>
                      </a:r>
                      <a:r>
                        <a:rPr lang="en-US" baseline="0" dirty="0" smtClean="0"/>
                        <a:t> mixing</a:t>
                      </a:r>
                      <a:endParaRPr lang="en-US" dirty="0"/>
                    </a:p>
                  </a:txBody>
                  <a:tcPr/>
                </a:tc>
              </a:tr>
              <a:tr h="369130"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primitives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Confusion, diffusion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Confusion, diffusion</a:t>
                      </a:r>
                    </a:p>
                  </a:txBody>
                  <a:tcPr/>
                </a:tc>
              </a:tr>
              <a:tr h="36913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</a:t>
                      </a:r>
                      <a:endParaRPr lang="en-US" dirty="0"/>
                    </a:p>
                  </a:txBody>
                  <a:tcPr/>
                </a:tc>
              </a:tr>
              <a:tr h="36913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rationale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37129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process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Secret, but open public comments and criticism invited</a:t>
                      </a:r>
                      <a:endParaRPr lang="en-US" dirty="0"/>
                    </a:p>
                  </a:txBody>
                  <a:tcPr/>
                </a:tc>
              </a:tr>
              <a:tr h="36913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IBM, enhanced by</a:t>
                      </a:r>
                      <a:r>
                        <a:rPr lang="en-US" baseline="0" dirty="0" smtClean="0"/>
                        <a:t> NSA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 Dutch cryptographers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1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Public Key Cryptography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07" y="1955409"/>
            <a:ext cx="6963508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4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Public Key </a:t>
            </a:r>
            <a:r>
              <a:rPr lang="en-US" b="1" dirty="0" smtClean="0"/>
              <a:t>Cryptography -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reduce the problem of key proliferation by using a public key approach. In a </a:t>
            </a:r>
            <a:r>
              <a:rPr lang="en-US" sz="2800" b="1" dirty="0" smtClean="0"/>
              <a:t>public key </a:t>
            </a:r>
            <a:r>
              <a:rPr lang="en-US" sz="2800" dirty="0" smtClean="0"/>
              <a:t>or </a:t>
            </a:r>
            <a:r>
              <a:rPr lang="en-US" sz="2800" b="1" dirty="0" smtClean="0"/>
              <a:t>asymmetric encryption system</a:t>
            </a:r>
            <a:r>
              <a:rPr lang="en-US" sz="2800" dirty="0" smtClean="0"/>
              <a:t>, each user has two keys: a </a:t>
            </a:r>
            <a:r>
              <a:rPr lang="en-US" sz="2800" b="1" dirty="0" smtClean="0"/>
              <a:t>public key </a:t>
            </a:r>
            <a:r>
              <a:rPr lang="en-US" sz="2800" dirty="0" smtClean="0"/>
              <a:t>and a </a:t>
            </a:r>
            <a:r>
              <a:rPr lang="en-US" sz="2800" b="1" dirty="0" smtClean="0"/>
              <a:t>private key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34" y="3135419"/>
            <a:ext cx="3305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Cryptography -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Encryption or Cryptology – the name means secret writing – is probably the strongest defense in the arsenal of computer security protection.</a:t>
            </a:r>
          </a:p>
          <a:p>
            <a:endParaRPr lang="en-US" sz="2800" dirty="0"/>
          </a:p>
          <a:p>
            <a:r>
              <a:rPr lang="en-US" sz="2800" dirty="0" smtClean="0"/>
              <a:t>Cryptography conceals data against unauthorized access.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68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Encryption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cryptosystem involves a set of rules of how to encrypt the plaintext and decrypt the ciphertext. The encryption and decryption rules, called </a:t>
            </a:r>
            <a:r>
              <a:rPr lang="en-US" sz="2800" b="1" dirty="0" smtClean="0"/>
              <a:t>algorithms</a:t>
            </a:r>
            <a:r>
              <a:rPr lang="en-US" sz="2800" dirty="0" smtClean="0"/>
              <a:t>, often use a device called a </a:t>
            </a:r>
            <a:r>
              <a:rPr lang="en-US" sz="2800" b="1" dirty="0" smtClean="0"/>
              <a:t>key</a:t>
            </a:r>
            <a:r>
              <a:rPr lang="en-US" sz="2800" dirty="0" smtClean="0"/>
              <a:t>, denoted by </a:t>
            </a:r>
            <a:r>
              <a:rPr lang="en-US" sz="2800" b="1" dirty="0" smtClean="0"/>
              <a:t>K</a:t>
            </a:r>
            <a:r>
              <a:rPr lang="en-US" sz="2800" dirty="0" smtClean="0"/>
              <a:t>, so that the resulting ciphertext depends on the original plaintext message, the algorithm, and the key value. </a:t>
            </a:r>
          </a:p>
          <a:p>
            <a:r>
              <a:rPr lang="en-US" sz="2800" dirty="0" smtClean="0"/>
              <a:t>We write this dependence as </a:t>
            </a:r>
            <a:r>
              <a:rPr lang="en-US" sz="2800" b="1" dirty="0" smtClean="0"/>
              <a:t>C = E(K, P)</a:t>
            </a:r>
            <a:r>
              <a:rPr lang="en-US" sz="2800" dirty="0" smtClean="0"/>
              <a:t>.</a:t>
            </a:r>
            <a:r>
              <a:rPr lang="en-US" sz="2800" b="1" dirty="0" smtClean="0"/>
              <a:t> </a:t>
            </a:r>
            <a:r>
              <a:rPr lang="en-US" sz="2800" dirty="0" smtClean="0"/>
              <a:t>Essentially, </a:t>
            </a:r>
            <a:r>
              <a:rPr lang="en-US" sz="2800" b="1" dirty="0" smtClean="0"/>
              <a:t>E</a:t>
            </a:r>
            <a:r>
              <a:rPr lang="en-US" sz="2800" dirty="0" smtClean="0"/>
              <a:t> is a </a:t>
            </a:r>
            <a:r>
              <a:rPr lang="en-US" sz="2800" i="1" dirty="0" smtClean="0"/>
              <a:t>set</a:t>
            </a:r>
            <a:r>
              <a:rPr lang="en-US" sz="2800" dirty="0" smtClean="0"/>
              <a:t> of encryption algorithms, and the key </a:t>
            </a:r>
            <a:r>
              <a:rPr lang="en-US" sz="2800" b="1" dirty="0" smtClean="0"/>
              <a:t>K</a:t>
            </a:r>
            <a:r>
              <a:rPr lang="en-US" sz="2800" dirty="0" smtClean="0"/>
              <a:t> selects one specific algorithm from the set.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965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Encryption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Symmetric</a:t>
            </a:r>
            <a:r>
              <a:rPr lang="en-US" sz="2800" dirty="0" smtClean="0"/>
              <a:t> (single-key or secret) </a:t>
            </a:r>
            <a:r>
              <a:rPr lang="en-US" sz="2800" b="1" dirty="0" smtClean="0">
                <a:solidFill>
                  <a:srgbClr val="002060"/>
                </a:solidFill>
              </a:rPr>
              <a:t>key encryption</a:t>
            </a:r>
            <a:r>
              <a:rPr lang="en-US" sz="28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the encryption and decryption keys are the same: P = D (K,  E(K, P))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01168" lvl="1" indent="0">
              <a:buNone/>
            </a:pP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81" y="2957301"/>
            <a:ext cx="6716534" cy="2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6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Encryption Keys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002060"/>
                    </a:solidFill>
                  </a:rPr>
                  <a:t>Asymmetric</a:t>
                </a:r>
                <a:r>
                  <a:rPr lang="en-US" sz="2800" dirty="0" smtClean="0"/>
                  <a:t> (or public)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key encryption</a:t>
                </a:r>
                <a:r>
                  <a:rPr lang="en-US" sz="2800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Encryption and Decryption keys come in pairs. A decryption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600" dirty="0" smtClean="0"/>
                  <a:t>, inverts the encryption of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2600" dirty="0" smtClean="0"/>
                  <a:t>, so that </a:t>
                </a:r>
                <a:r>
                  <a:rPr lang="en-US" sz="2600" b="1" dirty="0" smtClean="0"/>
                  <a:t>P =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600" b="1" dirty="0" smtClean="0"/>
                  <a:t>,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2600" b="1" dirty="0" smtClean="0"/>
                  <a:t>, P))</a:t>
                </a:r>
                <a:r>
                  <a:rPr lang="en-US" sz="2600" dirty="0" smtClean="0"/>
                  <a:t>.</a:t>
                </a:r>
                <a:endParaRPr lang="en-US" sz="2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44" y="3245006"/>
            <a:ext cx="7044743" cy="25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2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Stream Enciphering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03" y="2150772"/>
            <a:ext cx="6387921" cy="30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Block Cipher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0" y="2147887"/>
            <a:ext cx="6478073" cy="30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DES: The Data Encryption Standard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DES is a careful and complex combination of two fundamental building blocks of encryption: substitution and transposition.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algorithm derives its strength from repeated application of these two techniques, one on top of the other, for a total of 16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DES encrypts 64-bit blocks by using a 56-bit key.</a:t>
            </a:r>
          </a:p>
        </p:txBody>
      </p:sp>
    </p:spTree>
    <p:extLst>
      <p:ext uri="{BB962C8B-B14F-4D97-AF65-F5344CB8AC3E}">
        <p14:creationId xmlns:p14="http://schemas.microsoft.com/office/powerpoint/2010/main" val="251401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DES: The Data Encryption Standard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486" y="1846263"/>
            <a:ext cx="6527409" cy="44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80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557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Asymmetric encryption</vt:lpstr>
      <vt:lpstr>Cryptography - Review</vt:lpstr>
      <vt:lpstr>Encryption Keys</vt:lpstr>
      <vt:lpstr>Encryption Keys</vt:lpstr>
      <vt:lpstr>Encryption Keys</vt:lpstr>
      <vt:lpstr>Stream Enciphering</vt:lpstr>
      <vt:lpstr>Block Cipher</vt:lpstr>
      <vt:lpstr>DES: The Data Encryption Standard</vt:lpstr>
      <vt:lpstr>DES: The Data Encryption Standard</vt:lpstr>
      <vt:lpstr>DES: The Data Encryption Standard</vt:lpstr>
      <vt:lpstr>AES: Advanced Encryption System</vt:lpstr>
      <vt:lpstr>Comparison of DES and AES</vt:lpstr>
      <vt:lpstr>Public Key Cryptography</vt:lpstr>
      <vt:lpstr>Public Key Cryptography - Characteristics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encryption</dc:title>
  <dc:creator>אלונה קוציי</dc:creator>
  <cp:lastModifiedBy>אלונה קוציי</cp:lastModifiedBy>
  <cp:revision>24</cp:revision>
  <dcterms:created xsi:type="dcterms:W3CDTF">2015-04-06T09:15:02Z</dcterms:created>
  <dcterms:modified xsi:type="dcterms:W3CDTF">2015-04-06T10:29:08Z</dcterms:modified>
</cp:coreProperties>
</file>