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p:scale>
          <a:sx n="107" d="100"/>
          <a:sy n="107" d="100"/>
        </p:scale>
        <p:origin x="-84"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F669BA9-C398-48EB-B0F1-1AE1A057C3D8}" type="datetimeFigureOut">
              <a:rPr lang="he-IL" smtClean="0"/>
              <a:t>א'/סיון/תשע"ה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6BFA824-B7CE-4197-9C93-0FB9D773792E}" type="slidenum">
              <a:rPr lang="he-IL" smtClean="0"/>
              <a:t>‹#›</a:t>
            </a:fld>
            <a:endParaRPr lang="he-IL"/>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131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669BA9-C398-48EB-B0F1-1AE1A057C3D8}" type="datetimeFigureOut">
              <a:rPr lang="he-IL" smtClean="0"/>
              <a:t>א'/סיון/תשע"ה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6BFA824-B7CE-4197-9C93-0FB9D773792E}" type="slidenum">
              <a:rPr lang="he-IL" smtClean="0"/>
              <a:t>‹#›</a:t>
            </a:fld>
            <a:endParaRPr lang="he-IL"/>
          </a:p>
        </p:txBody>
      </p:sp>
    </p:spTree>
    <p:extLst>
      <p:ext uri="{BB962C8B-B14F-4D97-AF65-F5344CB8AC3E}">
        <p14:creationId xmlns:p14="http://schemas.microsoft.com/office/powerpoint/2010/main" val="1040673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669BA9-C398-48EB-B0F1-1AE1A057C3D8}" type="datetimeFigureOut">
              <a:rPr lang="he-IL" smtClean="0"/>
              <a:t>א'/סיון/תשע"ה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6BFA824-B7CE-4197-9C93-0FB9D773792E}" type="slidenum">
              <a:rPr lang="he-IL" smtClean="0"/>
              <a:t>‹#›</a:t>
            </a:fld>
            <a:endParaRPr lang="he-IL"/>
          </a:p>
        </p:txBody>
      </p:sp>
    </p:spTree>
    <p:extLst>
      <p:ext uri="{BB962C8B-B14F-4D97-AF65-F5344CB8AC3E}">
        <p14:creationId xmlns:p14="http://schemas.microsoft.com/office/powerpoint/2010/main" val="2592362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669BA9-C398-48EB-B0F1-1AE1A057C3D8}" type="datetimeFigureOut">
              <a:rPr lang="he-IL" smtClean="0"/>
              <a:t>א'/סיון/תשע"ה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6BFA824-B7CE-4197-9C93-0FB9D773792E}" type="slidenum">
              <a:rPr lang="he-IL" smtClean="0"/>
              <a:t>‹#›</a:t>
            </a:fld>
            <a:endParaRPr lang="he-IL"/>
          </a:p>
        </p:txBody>
      </p:sp>
    </p:spTree>
    <p:extLst>
      <p:ext uri="{BB962C8B-B14F-4D97-AF65-F5344CB8AC3E}">
        <p14:creationId xmlns:p14="http://schemas.microsoft.com/office/powerpoint/2010/main" val="4075097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669BA9-C398-48EB-B0F1-1AE1A057C3D8}" type="datetimeFigureOut">
              <a:rPr lang="he-IL" smtClean="0"/>
              <a:t>א'/סיון/תשע"ה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6BFA824-B7CE-4197-9C93-0FB9D773792E}" type="slidenum">
              <a:rPr lang="he-IL" smtClean="0"/>
              <a:t>‹#›</a:t>
            </a:fld>
            <a:endParaRPr lang="he-IL"/>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8355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59"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669BA9-C398-48EB-B0F1-1AE1A057C3D8}" type="datetimeFigureOut">
              <a:rPr lang="he-IL" smtClean="0"/>
              <a:t>א'/סיון/תשע"ה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6BFA824-B7CE-4197-9C93-0FB9D773792E}" type="slidenum">
              <a:rPr lang="he-IL" smtClean="0"/>
              <a:t>‹#›</a:t>
            </a:fld>
            <a:endParaRPr lang="he-IL"/>
          </a:p>
        </p:txBody>
      </p:sp>
    </p:spTree>
    <p:extLst>
      <p:ext uri="{BB962C8B-B14F-4D97-AF65-F5344CB8AC3E}">
        <p14:creationId xmlns:p14="http://schemas.microsoft.com/office/powerpoint/2010/main" val="1705311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669BA9-C398-48EB-B0F1-1AE1A057C3D8}" type="datetimeFigureOut">
              <a:rPr lang="he-IL" smtClean="0"/>
              <a:t>א'/סיון/תשע"ה</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C6BFA824-B7CE-4197-9C93-0FB9D773792E}" type="slidenum">
              <a:rPr lang="he-IL" smtClean="0"/>
              <a:t>‹#›</a:t>
            </a:fld>
            <a:endParaRPr lang="he-IL"/>
          </a:p>
        </p:txBody>
      </p:sp>
    </p:spTree>
    <p:extLst>
      <p:ext uri="{BB962C8B-B14F-4D97-AF65-F5344CB8AC3E}">
        <p14:creationId xmlns:p14="http://schemas.microsoft.com/office/powerpoint/2010/main" val="1189304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669BA9-C398-48EB-B0F1-1AE1A057C3D8}" type="datetimeFigureOut">
              <a:rPr lang="he-IL" smtClean="0"/>
              <a:t>א'/סיון/תשע"ה</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C6BFA824-B7CE-4197-9C93-0FB9D773792E}" type="slidenum">
              <a:rPr lang="he-IL" smtClean="0"/>
              <a:t>‹#›</a:t>
            </a:fld>
            <a:endParaRPr lang="he-IL"/>
          </a:p>
        </p:txBody>
      </p:sp>
    </p:spTree>
    <p:extLst>
      <p:ext uri="{BB962C8B-B14F-4D97-AF65-F5344CB8AC3E}">
        <p14:creationId xmlns:p14="http://schemas.microsoft.com/office/powerpoint/2010/main" val="674685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F669BA9-C398-48EB-B0F1-1AE1A057C3D8}" type="datetimeFigureOut">
              <a:rPr lang="he-IL" smtClean="0"/>
              <a:t>א'/סיון/תשע"ה</a:t>
            </a:fld>
            <a:endParaRPr lang="he-I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he-IL"/>
          </a:p>
        </p:txBody>
      </p:sp>
      <p:sp>
        <p:nvSpPr>
          <p:cNvPr id="9" name="Slide Number Placeholder 8"/>
          <p:cNvSpPr>
            <a:spLocks noGrp="1"/>
          </p:cNvSpPr>
          <p:nvPr>
            <p:ph type="sldNum" sz="quarter" idx="12"/>
          </p:nvPr>
        </p:nvSpPr>
        <p:spPr/>
        <p:txBody>
          <a:bodyPr/>
          <a:lstStyle/>
          <a:p>
            <a:fld id="{C6BFA824-B7CE-4197-9C93-0FB9D773792E}" type="slidenum">
              <a:rPr lang="he-IL" smtClean="0"/>
              <a:t>‹#›</a:t>
            </a:fld>
            <a:endParaRPr lang="he-IL"/>
          </a:p>
        </p:txBody>
      </p:sp>
    </p:spTree>
    <p:extLst>
      <p:ext uri="{BB962C8B-B14F-4D97-AF65-F5344CB8AC3E}">
        <p14:creationId xmlns:p14="http://schemas.microsoft.com/office/powerpoint/2010/main" val="3608896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F669BA9-C398-48EB-B0F1-1AE1A057C3D8}" type="datetimeFigureOut">
              <a:rPr lang="he-IL" smtClean="0"/>
              <a:t>א'/סיון/תשע"ה</a:t>
            </a:fld>
            <a:endParaRPr lang="he-IL"/>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he-I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BFA824-B7CE-4197-9C93-0FB9D773792E}" type="slidenum">
              <a:rPr lang="he-IL" smtClean="0"/>
              <a:t>‹#›</a:t>
            </a:fld>
            <a:endParaRPr lang="he-IL"/>
          </a:p>
        </p:txBody>
      </p:sp>
    </p:spTree>
    <p:extLst>
      <p:ext uri="{BB962C8B-B14F-4D97-AF65-F5344CB8AC3E}">
        <p14:creationId xmlns:p14="http://schemas.microsoft.com/office/powerpoint/2010/main" val="4154316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4948"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669BA9-C398-48EB-B0F1-1AE1A057C3D8}" type="datetimeFigureOut">
              <a:rPr lang="he-IL" smtClean="0"/>
              <a:t>א'/סיון/תשע"ה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6BFA824-B7CE-4197-9C93-0FB9D773792E}" type="slidenum">
              <a:rPr lang="he-IL" smtClean="0"/>
              <a:t>‹#›</a:t>
            </a:fld>
            <a:endParaRPr lang="he-IL"/>
          </a:p>
        </p:txBody>
      </p:sp>
    </p:spTree>
    <p:extLst>
      <p:ext uri="{BB962C8B-B14F-4D97-AF65-F5344CB8AC3E}">
        <p14:creationId xmlns:p14="http://schemas.microsoft.com/office/powerpoint/2010/main" val="1978716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845734"/>
            <a:ext cx="75438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F669BA9-C398-48EB-B0F1-1AE1A057C3D8}" type="datetimeFigureOut">
              <a:rPr lang="he-IL" smtClean="0"/>
              <a:t>א'/סיון/תשע"ה</a:t>
            </a:fld>
            <a:endParaRPr lang="he-IL"/>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he-IL"/>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6BFA824-B7CE-4197-9C93-0FB9D773792E}" type="slidenum">
              <a:rPr lang="he-IL" smtClean="0"/>
              <a:t>‹#›</a:t>
            </a:fld>
            <a:endParaRPr lang="he-IL"/>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167321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Databases</a:t>
            </a:r>
            <a:endParaRPr lang="he-IL" dirty="0"/>
          </a:p>
        </p:txBody>
      </p:sp>
      <p:sp>
        <p:nvSpPr>
          <p:cNvPr id="3" name="Subtitle 2"/>
          <p:cNvSpPr>
            <a:spLocks noGrp="1"/>
          </p:cNvSpPr>
          <p:nvPr>
            <p:ph type="subTitle" idx="1"/>
          </p:nvPr>
        </p:nvSpPr>
        <p:spPr/>
        <p:txBody>
          <a:bodyPr/>
          <a:lstStyle/>
          <a:p>
            <a:r>
              <a:rPr lang="en-US" dirty="0" smtClean="0"/>
              <a:t>Lecture 9</a:t>
            </a:r>
            <a:endParaRPr lang="he-IL" dirty="0"/>
          </a:p>
        </p:txBody>
      </p:sp>
    </p:spTree>
    <p:extLst>
      <p:ext uri="{BB962C8B-B14F-4D97-AF65-F5344CB8AC3E}">
        <p14:creationId xmlns:p14="http://schemas.microsoft.com/office/powerpoint/2010/main" val="548518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Two-Phase Update Example</a:t>
            </a:r>
            <a:endParaRPr lang="he-IL" dirty="0"/>
          </a:p>
        </p:txBody>
      </p:sp>
      <p:sp>
        <p:nvSpPr>
          <p:cNvPr id="3" name="Content Placeholder 2"/>
          <p:cNvSpPr>
            <a:spLocks noGrp="1"/>
          </p:cNvSpPr>
          <p:nvPr>
            <p:ph idx="1"/>
          </p:nvPr>
        </p:nvSpPr>
        <p:spPr/>
        <p:txBody>
          <a:bodyPr>
            <a:normAutofit lnSpcReduction="10000"/>
          </a:bodyPr>
          <a:lstStyle/>
          <a:p>
            <a:pPr marL="457200" indent="-457200" algn="l" rtl="0">
              <a:buFont typeface="+mj-lt"/>
              <a:buAutoNum type="arabicPeriod" startAt="4"/>
            </a:pPr>
            <a:r>
              <a:rPr lang="en-US" sz="2400" dirty="0"/>
              <a:t>The stockroom checks its remaining quantity on hand (57) to determine whether the remaining quantity is below the reorder point</a:t>
            </a:r>
            <a:r>
              <a:rPr lang="en-US" sz="2400" dirty="0" smtClean="0"/>
              <a:t>. Because it is, a notice to order more paper clips is generated, and the item is flagged as “on order” in the database.</a:t>
            </a:r>
          </a:p>
          <a:p>
            <a:pPr marL="457200" indent="-457200" algn="l" rtl="0">
              <a:buFont typeface="+mj-lt"/>
              <a:buAutoNum type="arabicPeriod" startAt="4"/>
            </a:pPr>
            <a:r>
              <a:rPr lang="en-US" sz="2400" dirty="0" smtClean="0"/>
              <a:t>A delivery order is prepared, enabling 50 boxes of paper clips to be sent to accounting.</a:t>
            </a:r>
          </a:p>
          <a:p>
            <a:pPr marL="457200" indent="-457200" algn="l" rtl="0">
              <a:buFont typeface="+mj-lt"/>
              <a:buAutoNum type="arabicPeriod" startAt="4"/>
            </a:pPr>
            <a:endParaRPr lang="en-US" sz="2400" dirty="0"/>
          </a:p>
          <a:p>
            <a:pPr marL="0" indent="0" algn="l" rtl="0">
              <a:buNone/>
            </a:pPr>
            <a:r>
              <a:rPr lang="en-US" sz="2400" dirty="0" smtClean="0"/>
              <a:t>All five steps must be completed in order listed for the database to be accurate and for the transaction to be processed correctly.</a:t>
            </a:r>
            <a:endParaRPr lang="en-US" sz="2400" dirty="0"/>
          </a:p>
          <a:p>
            <a:pPr algn="l" rtl="0"/>
            <a:endParaRPr lang="he-IL" sz="2400" dirty="0"/>
          </a:p>
        </p:txBody>
      </p:sp>
    </p:spTree>
    <p:extLst>
      <p:ext uri="{BB962C8B-B14F-4D97-AF65-F5344CB8AC3E}">
        <p14:creationId xmlns:p14="http://schemas.microsoft.com/office/powerpoint/2010/main" val="1236461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Two-Phase Update Example</a:t>
            </a:r>
            <a:endParaRPr lang="he-IL" dirty="0"/>
          </a:p>
        </p:txBody>
      </p:sp>
      <p:sp>
        <p:nvSpPr>
          <p:cNvPr id="3" name="Content Placeholder 2"/>
          <p:cNvSpPr>
            <a:spLocks noGrp="1"/>
          </p:cNvSpPr>
          <p:nvPr>
            <p:ph idx="1"/>
          </p:nvPr>
        </p:nvSpPr>
        <p:spPr/>
        <p:txBody>
          <a:bodyPr>
            <a:normAutofit/>
          </a:bodyPr>
          <a:lstStyle/>
          <a:p>
            <a:pPr algn="just" rtl="0"/>
            <a:r>
              <a:rPr lang="en-US" sz="2400" dirty="0" smtClean="0"/>
              <a:t>Suppose a failure occurs while these steps are being processed. If the failure occurs before step 1 is complete, no harm occurs as a result, because the entire transaction can be restarted. However, during steps 2, 3 and 4, changes are made to elements in the database. If a failure occurs then, the values in the database are inconsistent. Worse, the transaction cannot be reprocessed because a requisition would be deducted twice or a department would be charged twice or two delivery orders would </a:t>
            </a:r>
            <a:r>
              <a:rPr lang="en-US" sz="2400" smtClean="0"/>
              <a:t>be prepared.</a:t>
            </a:r>
            <a:endParaRPr lang="he-IL" sz="2400" dirty="0"/>
          </a:p>
        </p:txBody>
      </p:sp>
    </p:spTree>
    <p:extLst>
      <p:ext uri="{BB962C8B-B14F-4D97-AF65-F5344CB8AC3E}">
        <p14:creationId xmlns:p14="http://schemas.microsoft.com/office/powerpoint/2010/main" val="873495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Two-Phase Update Example</a:t>
            </a:r>
            <a:endParaRPr lang="he-IL" dirty="0"/>
          </a:p>
        </p:txBody>
      </p:sp>
      <p:sp>
        <p:nvSpPr>
          <p:cNvPr id="3" name="Content Placeholder 2"/>
          <p:cNvSpPr>
            <a:spLocks noGrp="1"/>
          </p:cNvSpPr>
          <p:nvPr>
            <p:ph idx="1"/>
          </p:nvPr>
        </p:nvSpPr>
        <p:spPr/>
        <p:txBody>
          <a:bodyPr>
            <a:normAutofit/>
          </a:bodyPr>
          <a:lstStyle/>
          <a:p>
            <a:pPr algn="just" rtl="0"/>
            <a:r>
              <a:rPr lang="en-US" sz="2400" dirty="0" smtClean="0"/>
              <a:t>When a two-phase commit is used, </a:t>
            </a:r>
            <a:r>
              <a:rPr lang="en-US" sz="2400" b="1" dirty="0" smtClean="0"/>
              <a:t>shadow values </a:t>
            </a:r>
            <a:r>
              <a:rPr lang="en-US" sz="2400" dirty="0" smtClean="0"/>
              <a:t>are maintained for key data points. A shadow data value is computed and stored locally during the intent phase, and it is copied to the actual database during the commit phase. The operations on the database would be performed as follows for a two-phase commit.</a:t>
            </a:r>
            <a:endParaRPr lang="he-IL" sz="2400" dirty="0"/>
          </a:p>
        </p:txBody>
      </p:sp>
    </p:spTree>
    <p:extLst>
      <p:ext uri="{BB962C8B-B14F-4D97-AF65-F5344CB8AC3E}">
        <p14:creationId xmlns:p14="http://schemas.microsoft.com/office/powerpoint/2010/main" val="4019662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Two-Phase Update Example</a:t>
            </a:r>
            <a:endParaRPr lang="he-IL" dirty="0"/>
          </a:p>
        </p:txBody>
      </p:sp>
      <p:sp>
        <p:nvSpPr>
          <p:cNvPr id="3" name="Content Placeholder 2"/>
          <p:cNvSpPr>
            <a:spLocks noGrp="1"/>
          </p:cNvSpPr>
          <p:nvPr>
            <p:ph idx="1"/>
          </p:nvPr>
        </p:nvSpPr>
        <p:spPr/>
        <p:txBody>
          <a:bodyPr>
            <a:normAutofit lnSpcReduction="10000"/>
          </a:bodyPr>
          <a:lstStyle/>
          <a:p>
            <a:pPr algn="just" rtl="0"/>
            <a:r>
              <a:rPr lang="en-US" sz="2400" b="1" dirty="0" smtClean="0"/>
              <a:t>Intent:</a:t>
            </a:r>
          </a:p>
          <a:p>
            <a:pPr marL="658368" lvl="1" indent="-457200" algn="just" rtl="0">
              <a:buAutoNum type="arabicPeriod"/>
            </a:pPr>
            <a:r>
              <a:rPr lang="en-US" sz="2200" dirty="0" smtClean="0"/>
              <a:t>Check the value of COMMIT_FLAG in the database. If it is set, this phase cannot be performed. Halt or loop, checking COMMIT_FLAG until it is not set.</a:t>
            </a:r>
          </a:p>
          <a:p>
            <a:pPr marL="658368" lvl="1" indent="-457200" algn="just" rtl="0">
              <a:buAutoNum type="arabicPeriod"/>
            </a:pPr>
            <a:r>
              <a:rPr lang="en-US" sz="2200" dirty="0" smtClean="0"/>
              <a:t>Compare number of boxes of paper clips on hand to number requisitions; if more are requisitioned than are on hand, halt.</a:t>
            </a:r>
          </a:p>
          <a:p>
            <a:pPr marL="658368" lvl="1" indent="-457200" algn="just" rtl="0">
              <a:buAutoNum type="arabicPeriod"/>
            </a:pPr>
            <a:r>
              <a:rPr lang="en-US" sz="2200" dirty="0" smtClean="0"/>
              <a:t>Compute TCLIPS=ONHAND-REQUISITION.</a:t>
            </a:r>
          </a:p>
          <a:p>
            <a:pPr marL="658368" lvl="1" indent="-457200" algn="just" rtl="0">
              <a:buAutoNum type="arabicPeriod"/>
            </a:pPr>
            <a:r>
              <a:rPr lang="en-US" sz="2200" dirty="0" smtClean="0"/>
              <a:t>Obtain BUDGET, the current supplies budget remaining for accounting department. Compute TBUDGET=BUDGET-COST, where COST is the cost of 50 boxes of clips.</a:t>
            </a:r>
          </a:p>
          <a:p>
            <a:pPr marL="658368" lvl="1" indent="-457200" algn="just" rtl="0">
              <a:buAutoNum type="arabicPeriod"/>
            </a:pPr>
            <a:r>
              <a:rPr lang="en-US" sz="2200" dirty="0" smtClean="0"/>
              <a:t>Check whether TCLIPS is below reorder point; if so, set TREORDER=TRUE; else set TREORDER=FALSE.</a:t>
            </a:r>
            <a:endParaRPr lang="he-IL" sz="2200" dirty="0"/>
          </a:p>
        </p:txBody>
      </p:sp>
    </p:spTree>
    <p:extLst>
      <p:ext uri="{BB962C8B-B14F-4D97-AF65-F5344CB8AC3E}">
        <p14:creationId xmlns:p14="http://schemas.microsoft.com/office/powerpoint/2010/main" val="320260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Two-Phase Update Example</a:t>
            </a:r>
            <a:endParaRPr lang="he-IL" dirty="0"/>
          </a:p>
        </p:txBody>
      </p:sp>
      <p:sp>
        <p:nvSpPr>
          <p:cNvPr id="3" name="Content Placeholder 2"/>
          <p:cNvSpPr>
            <a:spLocks noGrp="1"/>
          </p:cNvSpPr>
          <p:nvPr>
            <p:ph idx="1"/>
          </p:nvPr>
        </p:nvSpPr>
        <p:spPr/>
        <p:txBody>
          <a:bodyPr>
            <a:normAutofit/>
          </a:bodyPr>
          <a:lstStyle/>
          <a:p>
            <a:pPr algn="just" rtl="0"/>
            <a:r>
              <a:rPr lang="en-US" sz="2400" b="1" dirty="0" smtClean="0"/>
              <a:t>Commit</a:t>
            </a:r>
            <a:r>
              <a:rPr lang="en-US" sz="2400" dirty="0" smtClean="0"/>
              <a:t>:</a:t>
            </a:r>
          </a:p>
          <a:p>
            <a:pPr marL="749808" lvl="1" indent="-457200" algn="just" rtl="0">
              <a:buFont typeface="+mj-lt"/>
              <a:buAutoNum type="arabicPeriod"/>
            </a:pPr>
            <a:r>
              <a:rPr lang="en-US" sz="2200" dirty="0" smtClean="0"/>
              <a:t>Set COMMIT-FLAG in database.</a:t>
            </a:r>
          </a:p>
          <a:p>
            <a:pPr marL="749808" lvl="1" indent="-457200" algn="just" rtl="0">
              <a:buFont typeface="+mj-lt"/>
              <a:buAutoNum type="arabicPeriod"/>
            </a:pPr>
            <a:r>
              <a:rPr lang="en-US" sz="2200" dirty="0" smtClean="0"/>
              <a:t>Copy TCLIPS to CLIPS in database.</a:t>
            </a:r>
          </a:p>
          <a:p>
            <a:pPr marL="749808" lvl="1" indent="-457200" algn="just" rtl="0">
              <a:buFont typeface="+mj-lt"/>
              <a:buAutoNum type="arabicPeriod"/>
            </a:pPr>
            <a:r>
              <a:rPr lang="en-US" sz="2200" dirty="0" smtClean="0"/>
              <a:t>Copy TBUDGET to BUDGET in database.</a:t>
            </a:r>
          </a:p>
          <a:p>
            <a:pPr marL="749808" lvl="1" indent="-457200" algn="just" rtl="0">
              <a:buFont typeface="+mj-lt"/>
              <a:buAutoNum type="arabicPeriod"/>
            </a:pPr>
            <a:r>
              <a:rPr lang="en-US" sz="2200" dirty="0" smtClean="0"/>
              <a:t>Copy TREORDER to REORDER in database.</a:t>
            </a:r>
          </a:p>
          <a:p>
            <a:pPr marL="749808" lvl="1" indent="-457200" algn="just" rtl="0">
              <a:buFont typeface="+mj-lt"/>
              <a:buAutoNum type="arabicPeriod"/>
            </a:pPr>
            <a:r>
              <a:rPr lang="en-US" sz="2200" dirty="0" smtClean="0"/>
              <a:t>Prepare notice to deliver paper clips to accounting department. Indicate transaction completed in flag.</a:t>
            </a:r>
          </a:p>
          <a:p>
            <a:pPr marL="749808" lvl="1" indent="-457200" algn="just" rtl="0">
              <a:buFont typeface="+mj-lt"/>
              <a:buAutoNum type="arabicPeriod"/>
            </a:pPr>
            <a:r>
              <a:rPr lang="en-US" sz="2200" dirty="0" smtClean="0"/>
              <a:t>Unset COMMIT-FLAG.</a:t>
            </a:r>
          </a:p>
          <a:p>
            <a:pPr marL="457200" indent="-457200" algn="just" rtl="0">
              <a:buFont typeface="+mj-lt"/>
              <a:buAutoNum type="arabicPeriod"/>
            </a:pPr>
            <a:endParaRPr lang="en-US" sz="2400" dirty="0" smtClean="0"/>
          </a:p>
        </p:txBody>
      </p:sp>
    </p:spTree>
    <p:extLst>
      <p:ext uri="{BB962C8B-B14F-4D97-AF65-F5344CB8AC3E}">
        <p14:creationId xmlns:p14="http://schemas.microsoft.com/office/powerpoint/2010/main" val="3952546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Two-Phase Update Example</a:t>
            </a:r>
            <a:endParaRPr lang="he-IL" dirty="0"/>
          </a:p>
        </p:txBody>
      </p:sp>
      <p:sp>
        <p:nvSpPr>
          <p:cNvPr id="3" name="Content Placeholder 2"/>
          <p:cNvSpPr>
            <a:spLocks noGrp="1"/>
          </p:cNvSpPr>
          <p:nvPr>
            <p:ph idx="1"/>
          </p:nvPr>
        </p:nvSpPr>
        <p:spPr/>
        <p:txBody>
          <a:bodyPr>
            <a:normAutofit/>
          </a:bodyPr>
          <a:lstStyle/>
          <a:p>
            <a:pPr algn="just" rtl="0"/>
            <a:r>
              <a:rPr lang="en-US" sz="2400" dirty="0" smtClean="0"/>
              <a:t>With this example, each step of the intent phase depends only on unmodified values from the database and the previous results of the intent phase. Each variable beginning with T is a shadow variable used only in this transaction. The steps of the intent phase can be repeated an unlimited number of times, again with no negative effect on the correctness of the values in the database.</a:t>
            </a:r>
            <a:endParaRPr lang="he-IL" sz="2400" dirty="0"/>
          </a:p>
        </p:txBody>
      </p:sp>
    </p:spTree>
    <p:extLst>
      <p:ext uri="{BB962C8B-B14F-4D97-AF65-F5344CB8AC3E}">
        <p14:creationId xmlns:p14="http://schemas.microsoft.com/office/powerpoint/2010/main" val="2752901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Redundancy/Internal Consistency</a:t>
            </a:r>
            <a:endParaRPr lang="he-IL" b="1" dirty="0"/>
          </a:p>
        </p:txBody>
      </p:sp>
      <p:sp>
        <p:nvSpPr>
          <p:cNvPr id="3" name="Content Placeholder 2"/>
          <p:cNvSpPr>
            <a:spLocks noGrp="1"/>
          </p:cNvSpPr>
          <p:nvPr>
            <p:ph idx="1"/>
          </p:nvPr>
        </p:nvSpPr>
        <p:spPr/>
        <p:txBody>
          <a:bodyPr>
            <a:normAutofit lnSpcReduction="10000"/>
          </a:bodyPr>
          <a:lstStyle/>
          <a:p>
            <a:pPr algn="just" rtl="0">
              <a:buFont typeface="Arial" panose="020B0604020202020204" pitchFamily="34" charset="0"/>
              <a:buChar char="•"/>
            </a:pPr>
            <a:r>
              <a:rPr lang="en-US" sz="2400" dirty="0" smtClean="0"/>
              <a:t> </a:t>
            </a:r>
            <a:r>
              <a:rPr lang="en-US" sz="2400" b="1" dirty="0" smtClean="0"/>
              <a:t>Error Detection and Correction Codes </a:t>
            </a:r>
            <a:r>
              <a:rPr lang="en-US" sz="2400" dirty="0" smtClean="0"/>
              <a:t>– parity bits, Hamming codes and cyclic redundancy checks. These codes can be applied to single fields, records, or the entire database. Each time a data item is placed in the database, the appropriate check codes are computed and stored; each time a data item is retrieved, a similar check code is computed and compared to the stored value.</a:t>
            </a:r>
          </a:p>
          <a:p>
            <a:pPr algn="just" rtl="0">
              <a:buFont typeface="Arial" panose="020B0604020202020204" pitchFamily="34" charset="0"/>
              <a:buChar char="•"/>
            </a:pPr>
            <a:r>
              <a:rPr lang="en-US" sz="2400" dirty="0"/>
              <a:t> </a:t>
            </a:r>
            <a:r>
              <a:rPr lang="en-US" sz="2400" b="1" dirty="0" smtClean="0"/>
              <a:t>Shadow Fields</a:t>
            </a:r>
            <a:r>
              <a:rPr lang="en-US" sz="2400" dirty="0" smtClean="0"/>
              <a:t>. Entire attributes or entire records can be duplicated in a database. If the data are irreproducible, this second copy can provide an immediate replacement if an error is detected. Obviously, redundant fields require substantial storage space.</a:t>
            </a:r>
          </a:p>
          <a:p>
            <a:pPr algn="just" rtl="0">
              <a:buFont typeface="Arial" panose="020B0604020202020204" pitchFamily="34" charset="0"/>
              <a:buChar char="•"/>
            </a:pPr>
            <a:endParaRPr lang="he-IL" sz="2400" dirty="0"/>
          </a:p>
        </p:txBody>
      </p:sp>
    </p:spTree>
    <p:extLst>
      <p:ext uri="{BB962C8B-B14F-4D97-AF65-F5344CB8AC3E}">
        <p14:creationId xmlns:p14="http://schemas.microsoft.com/office/powerpoint/2010/main" val="1051253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Recovery</a:t>
            </a:r>
            <a:endParaRPr lang="he-IL" b="1" dirty="0"/>
          </a:p>
        </p:txBody>
      </p:sp>
      <p:sp>
        <p:nvSpPr>
          <p:cNvPr id="3" name="Content Placeholder 2"/>
          <p:cNvSpPr>
            <a:spLocks noGrp="1"/>
          </p:cNvSpPr>
          <p:nvPr>
            <p:ph idx="1"/>
          </p:nvPr>
        </p:nvSpPr>
        <p:spPr/>
        <p:txBody>
          <a:bodyPr>
            <a:normAutofit/>
          </a:bodyPr>
          <a:lstStyle/>
          <a:p>
            <a:pPr algn="just" rtl="0"/>
            <a:r>
              <a:rPr lang="en-US" sz="2400" dirty="0" smtClean="0"/>
              <a:t>In addition to these error correction processes, a DBMS can maintain a log of user accesses, particularly changes. In the event of a failure, the database is reloaded from a backup copy and all later changes are then applied from the audit log.</a:t>
            </a:r>
            <a:endParaRPr lang="he-IL" sz="2400" dirty="0"/>
          </a:p>
        </p:txBody>
      </p:sp>
    </p:spTree>
    <p:extLst>
      <p:ext uri="{BB962C8B-B14F-4D97-AF65-F5344CB8AC3E}">
        <p14:creationId xmlns:p14="http://schemas.microsoft.com/office/powerpoint/2010/main" val="3720382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Concurrency/Consistency</a:t>
            </a:r>
            <a:endParaRPr lang="he-IL" b="1" dirty="0"/>
          </a:p>
        </p:txBody>
      </p:sp>
      <p:sp>
        <p:nvSpPr>
          <p:cNvPr id="3" name="Content Placeholder 2"/>
          <p:cNvSpPr>
            <a:spLocks noGrp="1"/>
          </p:cNvSpPr>
          <p:nvPr>
            <p:ph idx="1"/>
          </p:nvPr>
        </p:nvSpPr>
        <p:spPr/>
        <p:txBody>
          <a:bodyPr>
            <a:normAutofit lnSpcReduction="10000"/>
          </a:bodyPr>
          <a:lstStyle/>
          <a:p>
            <a:pPr algn="just" rtl="0"/>
            <a:r>
              <a:rPr lang="en-US" sz="2400" dirty="0" smtClean="0"/>
              <a:t>Database systems are often multiuser systems. Accesses by two users sharing the same database must be constrained so that neither interferes with the other. Simple locking is done by DBMS. If two users attempt to read the same data item, there is no conflict because both obtain the same value.</a:t>
            </a:r>
          </a:p>
          <a:p>
            <a:pPr algn="just" rtl="0"/>
            <a:r>
              <a:rPr lang="en-US" sz="2400" dirty="0" smtClean="0"/>
              <a:t>If both users try to modify the same data items, we often assume that there is no conflict because each knows what to write; the value to be written does not depend on the previous value of the data item. However, this supposition is not quite accurate.</a:t>
            </a:r>
          </a:p>
          <a:p>
            <a:pPr algn="just" rtl="0"/>
            <a:r>
              <a:rPr lang="en-US" sz="2400" dirty="0" smtClean="0"/>
              <a:t>Example in class…</a:t>
            </a:r>
            <a:endParaRPr lang="he-IL" sz="2400" dirty="0"/>
          </a:p>
        </p:txBody>
      </p:sp>
    </p:spTree>
    <p:extLst>
      <p:ext uri="{BB962C8B-B14F-4D97-AF65-F5344CB8AC3E}">
        <p14:creationId xmlns:p14="http://schemas.microsoft.com/office/powerpoint/2010/main" val="4188394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disclosure</a:t>
            </a:r>
            <a:endParaRPr lang="he-IL" b="1" dirty="0"/>
          </a:p>
        </p:txBody>
      </p:sp>
      <p:sp>
        <p:nvSpPr>
          <p:cNvPr id="3" name="Content Placeholder 2"/>
          <p:cNvSpPr>
            <a:spLocks noGrp="1"/>
          </p:cNvSpPr>
          <p:nvPr>
            <p:ph idx="1"/>
          </p:nvPr>
        </p:nvSpPr>
        <p:spPr/>
        <p:txBody>
          <a:bodyPr>
            <a:normAutofit/>
          </a:bodyPr>
          <a:lstStyle/>
          <a:p>
            <a:pPr algn="just" rtl="0">
              <a:buFont typeface="Arial" panose="020B0604020202020204" pitchFamily="34" charset="0"/>
              <a:buChar char="•"/>
            </a:pPr>
            <a:r>
              <a:rPr lang="en-US" sz="2400" dirty="0" smtClean="0"/>
              <a:t> </a:t>
            </a:r>
            <a:r>
              <a:rPr lang="en-US" sz="2400" b="1" dirty="0" smtClean="0"/>
              <a:t>Sensitive data </a:t>
            </a:r>
            <a:r>
              <a:rPr lang="en-US" sz="2400" dirty="0" smtClean="0"/>
              <a:t>– a data that should not be made public. Determining which data items and fields are sensitive depends both on the individual database and the underlying meaning of the data. </a:t>
            </a:r>
          </a:p>
          <a:p>
            <a:pPr marL="0" indent="0" algn="just" rtl="0">
              <a:buNone/>
            </a:pPr>
            <a:r>
              <a:rPr lang="en-US" sz="2400" dirty="0"/>
              <a:t> </a:t>
            </a:r>
            <a:r>
              <a:rPr lang="en-US" sz="2400" dirty="0" smtClean="0"/>
              <a:t>Some databases, such as a public library catalog, contain no sensitive data; other databases, such as defense –related ones, are wholly sensitive.</a:t>
            </a:r>
            <a:endParaRPr lang="he-IL" sz="2400" dirty="0"/>
          </a:p>
        </p:txBody>
      </p:sp>
      <p:graphicFrame>
        <p:nvGraphicFramePr>
          <p:cNvPr id="4" name="Table 3"/>
          <p:cNvGraphicFramePr>
            <a:graphicFrameLocks noGrp="1"/>
          </p:cNvGraphicFramePr>
          <p:nvPr>
            <p:extLst>
              <p:ext uri="{D42A27DB-BD31-4B8C-83A1-F6EECF244321}">
                <p14:modId xmlns:p14="http://schemas.microsoft.com/office/powerpoint/2010/main" val="633468896"/>
              </p:ext>
            </p:extLst>
          </p:nvPr>
        </p:nvGraphicFramePr>
        <p:xfrm>
          <a:off x="1447800" y="4495800"/>
          <a:ext cx="6095999" cy="1112520"/>
        </p:xfrm>
        <a:graphic>
          <a:graphicData uri="http://schemas.openxmlformats.org/drawingml/2006/table">
            <a:tbl>
              <a:tblPr rtl="1" firstRow="1" bandRow="1">
                <a:tableStyleId>{21E4AEA4-8DFA-4A89-87EB-49C32662AFE0}</a:tableStyleId>
              </a:tblPr>
              <a:tblGrid>
                <a:gridCol w="1006135"/>
                <a:gridCol w="980242"/>
                <a:gridCol w="889248"/>
                <a:gridCol w="807868"/>
                <a:gridCol w="866312"/>
                <a:gridCol w="675337"/>
                <a:gridCol w="870857"/>
              </a:tblGrid>
              <a:tr h="370840">
                <a:tc>
                  <a:txBody>
                    <a:bodyPr/>
                    <a:lstStyle/>
                    <a:p>
                      <a:pPr algn="ctr" rtl="1"/>
                      <a:r>
                        <a:rPr lang="en-US" dirty="0" smtClean="0"/>
                        <a:t>Dorms</a:t>
                      </a:r>
                      <a:endParaRPr lang="he-IL" dirty="0"/>
                    </a:p>
                  </a:txBody>
                  <a:tcPr/>
                </a:tc>
                <a:tc>
                  <a:txBody>
                    <a:bodyPr/>
                    <a:lstStyle/>
                    <a:p>
                      <a:pPr algn="ctr" rtl="1"/>
                      <a:r>
                        <a:rPr lang="en-US" dirty="0" smtClean="0"/>
                        <a:t>Drugs</a:t>
                      </a:r>
                      <a:endParaRPr lang="he-IL" dirty="0"/>
                    </a:p>
                  </a:txBody>
                  <a:tcPr/>
                </a:tc>
                <a:tc>
                  <a:txBody>
                    <a:bodyPr/>
                    <a:lstStyle/>
                    <a:p>
                      <a:pPr algn="ctr" rtl="1"/>
                      <a:r>
                        <a:rPr lang="en-US" dirty="0" smtClean="0"/>
                        <a:t>Fines</a:t>
                      </a:r>
                      <a:endParaRPr lang="he-IL" dirty="0"/>
                    </a:p>
                  </a:txBody>
                  <a:tcPr/>
                </a:tc>
                <a:tc>
                  <a:txBody>
                    <a:bodyPr/>
                    <a:lstStyle/>
                    <a:p>
                      <a:pPr algn="ctr" rtl="1"/>
                      <a:r>
                        <a:rPr lang="en-US" dirty="0" smtClean="0"/>
                        <a:t>Aid</a:t>
                      </a:r>
                      <a:endParaRPr lang="he-IL" dirty="0"/>
                    </a:p>
                  </a:txBody>
                  <a:tcPr/>
                </a:tc>
                <a:tc>
                  <a:txBody>
                    <a:bodyPr/>
                    <a:lstStyle/>
                    <a:p>
                      <a:pPr algn="ctr" rtl="1"/>
                      <a:r>
                        <a:rPr lang="en-US" dirty="0" smtClean="0"/>
                        <a:t>Race</a:t>
                      </a:r>
                      <a:endParaRPr lang="he-IL" dirty="0"/>
                    </a:p>
                  </a:txBody>
                  <a:tcPr/>
                </a:tc>
                <a:tc>
                  <a:txBody>
                    <a:bodyPr/>
                    <a:lstStyle/>
                    <a:p>
                      <a:pPr algn="ctr" rtl="1"/>
                      <a:r>
                        <a:rPr lang="en-US" dirty="0" smtClean="0"/>
                        <a:t>Sex</a:t>
                      </a:r>
                      <a:endParaRPr lang="he-IL" dirty="0"/>
                    </a:p>
                  </a:txBody>
                  <a:tcPr/>
                </a:tc>
                <a:tc>
                  <a:txBody>
                    <a:bodyPr/>
                    <a:lstStyle/>
                    <a:p>
                      <a:pPr algn="ctr" rtl="1"/>
                      <a:r>
                        <a:rPr lang="en-US" dirty="0" smtClean="0"/>
                        <a:t>Name</a:t>
                      </a:r>
                      <a:endParaRPr lang="he-IL" dirty="0"/>
                    </a:p>
                  </a:txBody>
                  <a:tcPr/>
                </a:tc>
              </a:tr>
              <a:tr h="370840">
                <a:tc>
                  <a:txBody>
                    <a:bodyPr/>
                    <a:lstStyle/>
                    <a:p>
                      <a:pPr algn="ctr" rtl="0"/>
                      <a:r>
                        <a:rPr lang="en-US" dirty="0" smtClean="0"/>
                        <a:t>Holmes</a:t>
                      </a:r>
                      <a:endParaRPr lang="he-IL" dirty="0"/>
                    </a:p>
                  </a:txBody>
                  <a:tcPr/>
                </a:tc>
                <a:tc>
                  <a:txBody>
                    <a:bodyPr/>
                    <a:lstStyle/>
                    <a:p>
                      <a:pPr algn="ctr" rtl="0"/>
                      <a:r>
                        <a:rPr lang="en-US" dirty="0" smtClean="0"/>
                        <a:t>1</a:t>
                      </a:r>
                      <a:endParaRPr lang="he-IL" dirty="0"/>
                    </a:p>
                  </a:txBody>
                  <a:tcPr/>
                </a:tc>
                <a:tc>
                  <a:txBody>
                    <a:bodyPr/>
                    <a:lstStyle/>
                    <a:p>
                      <a:pPr algn="ctr" rtl="0"/>
                      <a:r>
                        <a:rPr lang="en-US" dirty="0" smtClean="0"/>
                        <a:t>45.</a:t>
                      </a:r>
                      <a:endParaRPr lang="he-IL" dirty="0"/>
                    </a:p>
                  </a:txBody>
                  <a:tcPr/>
                </a:tc>
                <a:tc>
                  <a:txBody>
                    <a:bodyPr/>
                    <a:lstStyle/>
                    <a:p>
                      <a:pPr algn="ctr" rtl="0"/>
                      <a:r>
                        <a:rPr lang="en-US" dirty="0" smtClean="0"/>
                        <a:t>5000</a:t>
                      </a:r>
                      <a:endParaRPr lang="he-IL" dirty="0"/>
                    </a:p>
                  </a:txBody>
                  <a:tcPr/>
                </a:tc>
                <a:tc>
                  <a:txBody>
                    <a:bodyPr/>
                    <a:lstStyle/>
                    <a:p>
                      <a:pPr algn="ctr" rtl="0"/>
                      <a:r>
                        <a:rPr lang="en-US" dirty="0" smtClean="0"/>
                        <a:t>C</a:t>
                      </a:r>
                      <a:endParaRPr lang="he-IL" dirty="0"/>
                    </a:p>
                  </a:txBody>
                  <a:tcPr/>
                </a:tc>
                <a:tc>
                  <a:txBody>
                    <a:bodyPr/>
                    <a:lstStyle/>
                    <a:p>
                      <a:pPr algn="ctr" rtl="0"/>
                      <a:r>
                        <a:rPr lang="en-US" dirty="0" smtClean="0"/>
                        <a:t>M</a:t>
                      </a:r>
                      <a:endParaRPr lang="he-IL" dirty="0"/>
                    </a:p>
                  </a:txBody>
                  <a:tcPr/>
                </a:tc>
                <a:tc>
                  <a:txBody>
                    <a:bodyPr/>
                    <a:lstStyle/>
                    <a:p>
                      <a:pPr algn="ctr" rtl="0"/>
                      <a:r>
                        <a:rPr lang="en-US" dirty="0" smtClean="0"/>
                        <a:t>Adams</a:t>
                      </a:r>
                      <a:endParaRPr lang="he-IL" dirty="0"/>
                    </a:p>
                  </a:txBody>
                  <a:tcPr/>
                </a:tc>
              </a:tr>
              <a:tr h="370840">
                <a:tc>
                  <a:txBody>
                    <a:bodyPr/>
                    <a:lstStyle/>
                    <a:p>
                      <a:pPr algn="ctr" rtl="0"/>
                      <a:r>
                        <a:rPr lang="en-US" dirty="0" smtClean="0"/>
                        <a:t>Grey</a:t>
                      </a:r>
                      <a:endParaRPr lang="he-IL" dirty="0"/>
                    </a:p>
                  </a:txBody>
                  <a:tcPr/>
                </a:tc>
                <a:tc>
                  <a:txBody>
                    <a:bodyPr/>
                    <a:lstStyle/>
                    <a:p>
                      <a:pPr algn="ctr" rtl="0"/>
                      <a:r>
                        <a:rPr lang="en-US" dirty="0" smtClean="0"/>
                        <a:t>0</a:t>
                      </a:r>
                      <a:endParaRPr lang="he-IL" dirty="0"/>
                    </a:p>
                  </a:txBody>
                  <a:tcPr/>
                </a:tc>
                <a:tc>
                  <a:txBody>
                    <a:bodyPr/>
                    <a:lstStyle/>
                    <a:p>
                      <a:pPr algn="ctr" rtl="0"/>
                      <a:r>
                        <a:rPr lang="en-US" dirty="0" smtClean="0"/>
                        <a:t>0.</a:t>
                      </a:r>
                      <a:endParaRPr lang="he-IL" dirty="0"/>
                    </a:p>
                  </a:txBody>
                  <a:tcPr/>
                </a:tc>
                <a:tc>
                  <a:txBody>
                    <a:bodyPr/>
                    <a:lstStyle/>
                    <a:p>
                      <a:pPr algn="ctr" rtl="0"/>
                      <a:r>
                        <a:rPr lang="en-US" dirty="0" smtClean="0"/>
                        <a:t>0</a:t>
                      </a:r>
                      <a:endParaRPr lang="he-IL" dirty="0"/>
                    </a:p>
                  </a:txBody>
                  <a:tcPr/>
                </a:tc>
                <a:tc>
                  <a:txBody>
                    <a:bodyPr/>
                    <a:lstStyle/>
                    <a:p>
                      <a:pPr algn="ctr" rtl="0"/>
                      <a:r>
                        <a:rPr lang="en-US" dirty="0" smtClean="0"/>
                        <a:t>B</a:t>
                      </a:r>
                      <a:endParaRPr lang="he-IL" dirty="0"/>
                    </a:p>
                  </a:txBody>
                  <a:tcPr/>
                </a:tc>
                <a:tc>
                  <a:txBody>
                    <a:bodyPr/>
                    <a:lstStyle/>
                    <a:p>
                      <a:pPr algn="ctr" rtl="0"/>
                      <a:r>
                        <a:rPr lang="en-US" dirty="0" smtClean="0"/>
                        <a:t>M</a:t>
                      </a:r>
                      <a:endParaRPr lang="he-IL" dirty="0"/>
                    </a:p>
                  </a:txBody>
                  <a:tcPr/>
                </a:tc>
                <a:tc>
                  <a:txBody>
                    <a:bodyPr/>
                    <a:lstStyle/>
                    <a:p>
                      <a:pPr algn="ctr" rtl="0"/>
                      <a:r>
                        <a:rPr lang="en-US" dirty="0" smtClean="0"/>
                        <a:t>Bailey</a:t>
                      </a:r>
                      <a:endParaRPr lang="he-IL" dirty="0"/>
                    </a:p>
                  </a:txBody>
                  <a:tcPr/>
                </a:tc>
              </a:tr>
            </a:tbl>
          </a:graphicData>
        </a:graphic>
      </p:graphicFrame>
    </p:spTree>
    <p:extLst>
      <p:ext uri="{BB962C8B-B14F-4D97-AF65-F5344CB8AC3E}">
        <p14:creationId xmlns:p14="http://schemas.microsoft.com/office/powerpoint/2010/main" val="3702944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Concept of a databases</a:t>
            </a:r>
            <a:endParaRPr lang="he-IL" b="1" dirty="0"/>
          </a:p>
        </p:txBody>
      </p:sp>
      <p:sp>
        <p:nvSpPr>
          <p:cNvPr id="3" name="Content Placeholder 2"/>
          <p:cNvSpPr>
            <a:spLocks noGrp="1"/>
          </p:cNvSpPr>
          <p:nvPr>
            <p:ph idx="1"/>
          </p:nvPr>
        </p:nvSpPr>
        <p:spPr/>
        <p:txBody>
          <a:bodyPr>
            <a:normAutofit/>
          </a:bodyPr>
          <a:lstStyle/>
          <a:p>
            <a:pPr algn="just" rtl="0"/>
            <a:r>
              <a:rPr lang="en-US" sz="2400" dirty="0" smtClean="0"/>
              <a:t>A </a:t>
            </a:r>
            <a:r>
              <a:rPr lang="en-US" sz="2400" b="1" dirty="0" smtClean="0"/>
              <a:t>database</a:t>
            </a:r>
            <a:r>
              <a:rPr lang="en-US" sz="2400" dirty="0" smtClean="0"/>
              <a:t> is a collection of data and a set of rules that organize the data by specifying certain relationships among the data.</a:t>
            </a:r>
          </a:p>
          <a:p>
            <a:pPr algn="just" rtl="0"/>
            <a:r>
              <a:rPr lang="en-US" sz="2400" dirty="0" smtClean="0"/>
              <a:t>A </a:t>
            </a:r>
            <a:r>
              <a:rPr lang="en-US" sz="2400" b="1" dirty="0" smtClean="0"/>
              <a:t>database administrator </a:t>
            </a:r>
            <a:r>
              <a:rPr lang="en-US" sz="2400" dirty="0" smtClean="0"/>
              <a:t>is a person who defines the rules that organize the data and also controls who should have access to what parts of the data.</a:t>
            </a:r>
          </a:p>
          <a:p>
            <a:pPr algn="just" rtl="0"/>
            <a:r>
              <a:rPr lang="en-US" sz="2400" dirty="0" smtClean="0"/>
              <a:t>The user interacts with the database through a program called a </a:t>
            </a:r>
            <a:r>
              <a:rPr lang="en-US" sz="2400" b="1" dirty="0" smtClean="0"/>
              <a:t>database manager </a:t>
            </a:r>
            <a:r>
              <a:rPr lang="en-US" sz="2400" dirty="0" smtClean="0"/>
              <a:t>or a </a:t>
            </a:r>
            <a:r>
              <a:rPr lang="en-US" sz="2400" b="1" dirty="0" smtClean="0"/>
              <a:t>database management system</a:t>
            </a:r>
            <a:r>
              <a:rPr lang="en-US" sz="2400" dirty="0" smtClean="0"/>
              <a:t> </a:t>
            </a:r>
            <a:r>
              <a:rPr lang="en-US" sz="2400" b="1" dirty="0" smtClean="0"/>
              <a:t>(DBMS)</a:t>
            </a:r>
            <a:r>
              <a:rPr lang="en-US" sz="2400" dirty="0" smtClean="0"/>
              <a:t>,</a:t>
            </a:r>
            <a:r>
              <a:rPr lang="en-US" sz="2400" b="1" dirty="0" smtClean="0"/>
              <a:t> </a:t>
            </a:r>
            <a:r>
              <a:rPr lang="en-US" sz="2400" dirty="0" smtClean="0"/>
              <a:t>informally known as a </a:t>
            </a:r>
            <a:r>
              <a:rPr lang="en-US" sz="2400" b="1" dirty="0" smtClean="0"/>
              <a:t>front end</a:t>
            </a:r>
            <a:r>
              <a:rPr lang="en-US" sz="2400" dirty="0" smtClean="0"/>
              <a:t>.</a:t>
            </a:r>
            <a:endParaRPr lang="en-US" sz="2400" dirty="0"/>
          </a:p>
        </p:txBody>
      </p:sp>
    </p:spTree>
    <p:extLst>
      <p:ext uri="{BB962C8B-B14F-4D97-AF65-F5344CB8AC3E}">
        <p14:creationId xmlns:p14="http://schemas.microsoft.com/office/powerpoint/2010/main" val="2000503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Database disclosure</a:t>
            </a:r>
            <a:endParaRPr lang="he-IL" dirty="0"/>
          </a:p>
        </p:txBody>
      </p:sp>
      <p:sp>
        <p:nvSpPr>
          <p:cNvPr id="3" name="Content Placeholder 2"/>
          <p:cNvSpPr>
            <a:spLocks noGrp="1"/>
          </p:cNvSpPr>
          <p:nvPr>
            <p:ph idx="1"/>
          </p:nvPr>
        </p:nvSpPr>
        <p:spPr/>
        <p:txBody>
          <a:bodyPr>
            <a:normAutofit/>
          </a:bodyPr>
          <a:lstStyle/>
          <a:p>
            <a:pPr algn="just" rtl="0"/>
            <a:r>
              <a:rPr lang="en-US" sz="2400" dirty="0" smtClean="0"/>
              <a:t>Several factors make data sensitive.</a:t>
            </a:r>
          </a:p>
          <a:p>
            <a:pPr lvl="1" algn="just" rtl="0">
              <a:buFont typeface="Arial" panose="020B0604020202020204" pitchFamily="34" charset="0"/>
              <a:buChar char="•"/>
            </a:pPr>
            <a:r>
              <a:rPr lang="en-US" sz="2200" dirty="0" smtClean="0"/>
              <a:t>Inherently sensitive.</a:t>
            </a:r>
          </a:p>
          <a:p>
            <a:pPr lvl="1" algn="just" rtl="0">
              <a:buFont typeface="Arial" panose="020B0604020202020204" pitchFamily="34" charset="0"/>
              <a:buChar char="•"/>
            </a:pPr>
            <a:r>
              <a:rPr lang="en-US" sz="2200" dirty="0" smtClean="0"/>
              <a:t>From a sensitive source.</a:t>
            </a:r>
          </a:p>
          <a:p>
            <a:pPr lvl="1" algn="just" rtl="0">
              <a:buFont typeface="Arial" panose="020B0604020202020204" pitchFamily="34" charset="0"/>
              <a:buChar char="•"/>
            </a:pPr>
            <a:r>
              <a:rPr lang="en-US" sz="2200" dirty="0" smtClean="0"/>
              <a:t>Declared sensitive.</a:t>
            </a:r>
          </a:p>
          <a:p>
            <a:pPr lvl="1" algn="just" rtl="0">
              <a:buFont typeface="Arial" panose="020B0604020202020204" pitchFamily="34" charset="0"/>
              <a:buChar char="•"/>
            </a:pPr>
            <a:r>
              <a:rPr lang="en-US" sz="2200" dirty="0" smtClean="0"/>
              <a:t>Part of a sensitive attribute or record.</a:t>
            </a:r>
          </a:p>
          <a:p>
            <a:pPr lvl="1" algn="just" rtl="0">
              <a:buFont typeface="Arial" panose="020B0604020202020204" pitchFamily="34" charset="0"/>
              <a:buChar char="•"/>
            </a:pPr>
            <a:r>
              <a:rPr lang="en-US" sz="2200" dirty="0" smtClean="0"/>
              <a:t>Sensitive in relation to previously disclosed information.</a:t>
            </a:r>
          </a:p>
          <a:p>
            <a:pPr lvl="1" algn="just" rtl="0">
              <a:buFont typeface="Arial" panose="020B0604020202020204" pitchFamily="34" charset="0"/>
              <a:buChar char="•"/>
            </a:pPr>
            <a:endParaRPr lang="en-US" sz="2200" dirty="0"/>
          </a:p>
          <a:p>
            <a:pPr marL="201168" lvl="1" indent="0" algn="just" rtl="0">
              <a:buNone/>
            </a:pPr>
            <a:r>
              <a:rPr lang="en-US" sz="2200" dirty="0" smtClean="0"/>
              <a:t>Database protect sensitive data by controlling direct or indirect access to the data.</a:t>
            </a:r>
            <a:endParaRPr lang="he-IL" sz="2200" dirty="0"/>
          </a:p>
        </p:txBody>
      </p:sp>
    </p:spTree>
    <p:extLst>
      <p:ext uri="{BB962C8B-B14F-4D97-AF65-F5344CB8AC3E}">
        <p14:creationId xmlns:p14="http://schemas.microsoft.com/office/powerpoint/2010/main" val="725243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Types of Disclosures</a:t>
            </a:r>
            <a:endParaRPr lang="he-IL" b="1" dirty="0"/>
          </a:p>
        </p:txBody>
      </p:sp>
      <p:sp>
        <p:nvSpPr>
          <p:cNvPr id="3" name="Content Placeholder 2"/>
          <p:cNvSpPr>
            <a:spLocks noGrp="1"/>
          </p:cNvSpPr>
          <p:nvPr>
            <p:ph idx="1"/>
          </p:nvPr>
        </p:nvSpPr>
        <p:spPr/>
        <p:txBody>
          <a:bodyPr numCol="2">
            <a:normAutofit fontScale="85000" lnSpcReduction="20000"/>
          </a:bodyPr>
          <a:lstStyle/>
          <a:p>
            <a:pPr algn="just" rtl="0">
              <a:buFont typeface="Arial" panose="020B0604020202020204" pitchFamily="34" charset="0"/>
              <a:buChar char="•"/>
            </a:pPr>
            <a:r>
              <a:rPr lang="en-US" sz="2400" dirty="0" smtClean="0"/>
              <a:t> Exact Data</a:t>
            </a:r>
          </a:p>
          <a:p>
            <a:pPr algn="just" rtl="0">
              <a:buFont typeface="Arial" panose="020B0604020202020204" pitchFamily="34" charset="0"/>
              <a:buChar char="•"/>
            </a:pPr>
            <a:r>
              <a:rPr lang="en-US" sz="2400" dirty="0"/>
              <a:t> </a:t>
            </a:r>
            <a:r>
              <a:rPr lang="en-US" sz="2400" dirty="0" smtClean="0"/>
              <a:t>Bounds</a:t>
            </a:r>
          </a:p>
          <a:p>
            <a:pPr algn="just" rtl="0">
              <a:buFont typeface="Arial" panose="020B0604020202020204" pitchFamily="34" charset="0"/>
              <a:buChar char="•"/>
            </a:pPr>
            <a:r>
              <a:rPr lang="en-US" sz="2400" dirty="0"/>
              <a:t> </a:t>
            </a:r>
            <a:r>
              <a:rPr lang="en-US" sz="2400" dirty="0" smtClean="0"/>
              <a:t>Negative Result</a:t>
            </a:r>
          </a:p>
          <a:p>
            <a:pPr algn="just" rtl="0">
              <a:buFont typeface="Arial" panose="020B0604020202020204" pitchFamily="34" charset="0"/>
              <a:buChar char="•"/>
            </a:pPr>
            <a:r>
              <a:rPr lang="en-US" sz="2400" dirty="0"/>
              <a:t> </a:t>
            </a:r>
            <a:r>
              <a:rPr lang="en-US" sz="2400" dirty="0" smtClean="0"/>
              <a:t>Existence</a:t>
            </a:r>
          </a:p>
          <a:p>
            <a:pPr algn="just" rtl="0">
              <a:buFont typeface="Arial" panose="020B0604020202020204" pitchFamily="34" charset="0"/>
              <a:buChar char="•"/>
            </a:pPr>
            <a:r>
              <a:rPr lang="en-US" sz="2400" dirty="0"/>
              <a:t> </a:t>
            </a:r>
            <a:r>
              <a:rPr lang="en-US" sz="2400" dirty="0" smtClean="0"/>
              <a:t>Probable Value</a:t>
            </a:r>
          </a:p>
          <a:p>
            <a:pPr algn="just" rtl="0">
              <a:buFont typeface="Arial" panose="020B0604020202020204" pitchFamily="34" charset="0"/>
              <a:buChar char="•"/>
            </a:pPr>
            <a:r>
              <a:rPr lang="en-US" sz="2400" dirty="0"/>
              <a:t> </a:t>
            </a:r>
            <a:r>
              <a:rPr lang="en-US" sz="2400" dirty="0" smtClean="0"/>
              <a:t>Direct Inference</a:t>
            </a:r>
          </a:p>
          <a:p>
            <a:pPr algn="just" rtl="0">
              <a:buFont typeface="Arial" panose="020B0604020202020204" pitchFamily="34" charset="0"/>
              <a:buChar char="•"/>
            </a:pPr>
            <a:r>
              <a:rPr lang="en-US" sz="2400" dirty="0"/>
              <a:t> </a:t>
            </a:r>
            <a:r>
              <a:rPr lang="en-US" sz="2400" dirty="0" smtClean="0"/>
              <a:t>Direct Attack</a:t>
            </a:r>
          </a:p>
          <a:p>
            <a:pPr algn="just" rtl="0">
              <a:buFont typeface="Arial" panose="020B0604020202020204" pitchFamily="34" charset="0"/>
              <a:buChar char="•"/>
            </a:pPr>
            <a:r>
              <a:rPr lang="en-US" sz="2400" dirty="0"/>
              <a:t> </a:t>
            </a:r>
            <a:r>
              <a:rPr lang="en-US" sz="2400" dirty="0" smtClean="0"/>
              <a:t>Sum </a:t>
            </a:r>
          </a:p>
          <a:p>
            <a:pPr algn="just" rtl="0">
              <a:buFont typeface="Arial" panose="020B0604020202020204" pitchFamily="34" charset="0"/>
              <a:buChar char="•"/>
            </a:pPr>
            <a:r>
              <a:rPr lang="en-US" sz="2400" dirty="0"/>
              <a:t> </a:t>
            </a:r>
            <a:r>
              <a:rPr lang="en-US" sz="2400" dirty="0" smtClean="0"/>
              <a:t>Count</a:t>
            </a:r>
          </a:p>
          <a:p>
            <a:pPr algn="just" rtl="0">
              <a:buFont typeface="Arial" panose="020B0604020202020204" pitchFamily="34" charset="0"/>
              <a:buChar char="•"/>
            </a:pPr>
            <a:r>
              <a:rPr lang="en-US" sz="2400" dirty="0"/>
              <a:t> </a:t>
            </a:r>
            <a:r>
              <a:rPr lang="en-US" sz="2400" dirty="0" smtClean="0"/>
              <a:t>Mean</a:t>
            </a:r>
          </a:p>
          <a:p>
            <a:pPr algn="just" rtl="0">
              <a:buFont typeface="Arial" panose="020B0604020202020204" pitchFamily="34" charset="0"/>
              <a:buChar char="•"/>
            </a:pPr>
            <a:r>
              <a:rPr lang="en-US" sz="2400" dirty="0"/>
              <a:t> </a:t>
            </a:r>
            <a:r>
              <a:rPr lang="en-US" sz="2400" dirty="0" smtClean="0"/>
              <a:t>Median</a:t>
            </a:r>
          </a:p>
          <a:p>
            <a:pPr algn="just" rtl="0">
              <a:buFont typeface="Arial" panose="020B0604020202020204" pitchFamily="34" charset="0"/>
              <a:buChar char="•"/>
            </a:pPr>
            <a:r>
              <a:rPr lang="en-US" sz="2400" dirty="0"/>
              <a:t> </a:t>
            </a:r>
            <a:r>
              <a:rPr lang="en-US" sz="2400" dirty="0" smtClean="0"/>
              <a:t>Tracker Attacks</a:t>
            </a:r>
          </a:p>
          <a:p>
            <a:pPr algn="just" rtl="0">
              <a:buFont typeface="Arial" panose="020B0604020202020204" pitchFamily="34" charset="0"/>
              <a:buChar char="•"/>
            </a:pPr>
            <a:r>
              <a:rPr lang="en-US" sz="2400" dirty="0"/>
              <a:t> </a:t>
            </a:r>
            <a:r>
              <a:rPr lang="en-US" sz="2400" dirty="0" smtClean="0"/>
              <a:t>Linear System Vulnerability</a:t>
            </a:r>
          </a:p>
          <a:p>
            <a:pPr algn="just" rtl="0">
              <a:buFont typeface="Arial" panose="020B0604020202020204" pitchFamily="34" charset="0"/>
              <a:buChar char="•"/>
            </a:pPr>
            <a:r>
              <a:rPr lang="en-US" sz="2400" dirty="0"/>
              <a:t> </a:t>
            </a:r>
            <a:r>
              <a:rPr lang="en-US" sz="2400" dirty="0" smtClean="0"/>
              <a:t>Aggregation</a:t>
            </a:r>
          </a:p>
          <a:p>
            <a:pPr algn="just" rtl="0">
              <a:buFont typeface="Arial" panose="020B0604020202020204" pitchFamily="34" charset="0"/>
              <a:buChar char="•"/>
            </a:pPr>
            <a:r>
              <a:rPr lang="en-US" sz="2400" dirty="0"/>
              <a:t> </a:t>
            </a:r>
            <a:r>
              <a:rPr lang="en-US" sz="2400" dirty="0" smtClean="0"/>
              <a:t>Analysis on Data</a:t>
            </a:r>
          </a:p>
          <a:p>
            <a:pPr algn="just" rtl="0">
              <a:buFont typeface="Arial" panose="020B0604020202020204" pitchFamily="34" charset="0"/>
              <a:buChar char="•"/>
            </a:pPr>
            <a:r>
              <a:rPr lang="en-US" sz="2400" dirty="0"/>
              <a:t> </a:t>
            </a:r>
            <a:r>
              <a:rPr lang="en-US" sz="2400" dirty="0" smtClean="0"/>
              <a:t>Hidden Data Attributes</a:t>
            </a:r>
          </a:p>
          <a:p>
            <a:pPr algn="just" rtl="0">
              <a:buFont typeface="Arial" panose="020B0604020202020204" pitchFamily="34" charset="0"/>
              <a:buChar char="•"/>
            </a:pPr>
            <a:r>
              <a:rPr lang="en-US" sz="2400" dirty="0"/>
              <a:t> </a:t>
            </a:r>
            <a:r>
              <a:rPr lang="en-US" sz="2400" dirty="0" smtClean="0"/>
              <a:t>File Tags</a:t>
            </a:r>
          </a:p>
          <a:p>
            <a:pPr algn="just" rtl="0">
              <a:buFont typeface="Arial" panose="020B0604020202020204" pitchFamily="34" charset="0"/>
              <a:buChar char="•"/>
            </a:pPr>
            <a:r>
              <a:rPr lang="en-US" sz="2400" dirty="0"/>
              <a:t> </a:t>
            </a:r>
            <a:r>
              <a:rPr lang="en-US" sz="2400" dirty="0" smtClean="0"/>
              <a:t>Geotagging</a:t>
            </a:r>
          </a:p>
          <a:p>
            <a:pPr algn="just" rtl="0">
              <a:buFont typeface="Arial" panose="020B0604020202020204" pitchFamily="34" charset="0"/>
              <a:buChar char="•"/>
            </a:pPr>
            <a:r>
              <a:rPr lang="en-US" sz="2400" dirty="0"/>
              <a:t> </a:t>
            </a:r>
            <a:r>
              <a:rPr lang="en-US" sz="2400" dirty="0" smtClean="0"/>
              <a:t>Tracking Devices</a:t>
            </a:r>
          </a:p>
          <a:p>
            <a:pPr algn="just" rtl="0">
              <a:buFont typeface="Arial" panose="020B0604020202020204" pitchFamily="34" charset="0"/>
              <a:buChar char="•"/>
            </a:pPr>
            <a:endParaRPr lang="he-IL" sz="2400" dirty="0"/>
          </a:p>
        </p:txBody>
      </p:sp>
    </p:spTree>
    <p:extLst>
      <p:ext uri="{BB962C8B-B14F-4D97-AF65-F5344CB8AC3E}">
        <p14:creationId xmlns:p14="http://schemas.microsoft.com/office/powerpoint/2010/main" val="981969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Preventing Disclosure: Data Suppression and Modification</a:t>
            </a:r>
            <a:endParaRPr lang="he-IL" b="1" dirty="0"/>
          </a:p>
        </p:txBody>
      </p:sp>
      <p:sp>
        <p:nvSpPr>
          <p:cNvPr id="3" name="Content Placeholder 2"/>
          <p:cNvSpPr>
            <a:spLocks noGrp="1"/>
          </p:cNvSpPr>
          <p:nvPr>
            <p:ph idx="1"/>
          </p:nvPr>
        </p:nvSpPr>
        <p:spPr/>
        <p:txBody>
          <a:bodyPr>
            <a:normAutofit/>
          </a:bodyPr>
          <a:lstStyle/>
          <a:p>
            <a:pPr algn="just" rtl="0">
              <a:buFont typeface="Arial" panose="020B0604020202020204" pitchFamily="34" charset="0"/>
              <a:buChar char="•"/>
            </a:pPr>
            <a:r>
              <a:rPr lang="en-US" sz="2400" dirty="0"/>
              <a:t> </a:t>
            </a:r>
            <a:r>
              <a:rPr lang="en-US" sz="2400" dirty="0" smtClean="0"/>
              <a:t>Suppress obviously sensitive information.</a:t>
            </a:r>
          </a:p>
          <a:p>
            <a:pPr algn="just" rtl="0">
              <a:buFont typeface="Arial" panose="020B0604020202020204" pitchFamily="34" charset="0"/>
              <a:buChar char="•"/>
            </a:pPr>
            <a:r>
              <a:rPr lang="en-US" sz="2400" dirty="0"/>
              <a:t> </a:t>
            </a:r>
            <a:r>
              <a:rPr lang="en-US" sz="2400" dirty="0" smtClean="0"/>
              <a:t>Track what the user knows.</a:t>
            </a:r>
          </a:p>
          <a:p>
            <a:pPr algn="just" rtl="0">
              <a:buFont typeface="Arial" panose="020B0604020202020204" pitchFamily="34" charset="0"/>
              <a:buChar char="•"/>
            </a:pPr>
            <a:r>
              <a:rPr lang="en-US" sz="2400" dirty="0"/>
              <a:t> </a:t>
            </a:r>
            <a:r>
              <a:rPr lang="en-US" sz="2400" dirty="0" smtClean="0"/>
              <a:t>Disguise the data.</a:t>
            </a:r>
          </a:p>
          <a:p>
            <a:pPr algn="just" rtl="0">
              <a:buFont typeface="Arial" panose="020B0604020202020204" pitchFamily="34" charset="0"/>
              <a:buChar char="•"/>
            </a:pPr>
            <a:endParaRPr lang="en-US" sz="2400" dirty="0"/>
          </a:p>
          <a:p>
            <a:pPr marL="0" indent="0" algn="just" rtl="0">
              <a:buNone/>
            </a:pPr>
            <a:r>
              <a:rPr lang="en-US" sz="2400" dirty="0" smtClean="0"/>
              <a:t> Data suppression blocks release of sensitive data; data concealing releases part or an approximation of sensitive data.</a:t>
            </a:r>
            <a:endParaRPr lang="he-IL" sz="2400" dirty="0"/>
          </a:p>
        </p:txBody>
      </p:sp>
    </p:spTree>
    <p:extLst>
      <p:ext uri="{BB962C8B-B14F-4D97-AF65-F5344CB8AC3E}">
        <p14:creationId xmlns:p14="http://schemas.microsoft.com/office/powerpoint/2010/main" val="1783846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Security versus Precision</a:t>
            </a:r>
            <a:endParaRPr lang="he-IL" b="1"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3600" y="1995488"/>
            <a:ext cx="5257800" cy="417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2779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Components of Databases</a:t>
            </a:r>
            <a:endParaRPr lang="he-IL" b="1" dirty="0"/>
          </a:p>
        </p:txBody>
      </p:sp>
      <p:sp>
        <p:nvSpPr>
          <p:cNvPr id="3" name="Content Placeholder 2"/>
          <p:cNvSpPr>
            <a:spLocks noGrp="1"/>
          </p:cNvSpPr>
          <p:nvPr>
            <p:ph idx="1"/>
          </p:nvPr>
        </p:nvSpPr>
        <p:spPr/>
        <p:txBody>
          <a:bodyPr>
            <a:normAutofit fontScale="92500" lnSpcReduction="10000"/>
          </a:bodyPr>
          <a:lstStyle/>
          <a:p>
            <a:pPr algn="just" rtl="0"/>
            <a:r>
              <a:rPr lang="en-US" sz="2400" b="1" dirty="0"/>
              <a:t>A database is a collection of tables, each containing records having one or more fields or elements.</a:t>
            </a:r>
          </a:p>
          <a:p>
            <a:pPr algn="just" rtl="0"/>
            <a:r>
              <a:rPr lang="en-US" sz="2400" dirty="0" smtClean="0"/>
              <a:t>The database file consists of </a:t>
            </a:r>
            <a:r>
              <a:rPr lang="en-US" sz="2400" b="1" dirty="0" smtClean="0"/>
              <a:t>records</a:t>
            </a:r>
            <a:r>
              <a:rPr lang="en-US" sz="2400" dirty="0" smtClean="0"/>
              <a:t>, each of which contains one related group of data.</a:t>
            </a:r>
          </a:p>
          <a:p>
            <a:pPr algn="just" rtl="0"/>
            <a:r>
              <a:rPr lang="en-US" sz="2400" dirty="0" smtClean="0"/>
              <a:t>Each record contains </a:t>
            </a:r>
            <a:r>
              <a:rPr lang="en-US" sz="2400" b="1" dirty="0" smtClean="0"/>
              <a:t>fields</a:t>
            </a:r>
            <a:r>
              <a:rPr lang="en-US" sz="2400" dirty="0" smtClean="0"/>
              <a:t> or </a:t>
            </a:r>
            <a:r>
              <a:rPr lang="en-US" sz="2400" b="1" dirty="0" smtClean="0"/>
              <a:t>elements</a:t>
            </a:r>
            <a:r>
              <a:rPr lang="en-US" sz="2400" dirty="0" smtClean="0"/>
              <a:t>, the elementary data items themselves.</a:t>
            </a:r>
          </a:p>
          <a:p>
            <a:pPr algn="just" rtl="0"/>
            <a:r>
              <a:rPr lang="en-US" sz="2400" dirty="0" smtClean="0"/>
              <a:t>The logical structure of a database is called a schema.</a:t>
            </a:r>
          </a:p>
          <a:p>
            <a:pPr algn="just" rtl="0"/>
            <a:r>
              <a:rPr lang="en-US" sz="2400" dirty="0" smtClean="0"/>
              <a:t>The rules of a database identify the columns with names. The name of each column is called an </a:t>
            </a:r>
            <a:r>
              <a:rPr lang="en-US" sz="2400" b="1" dirty="0" smtClean="0"/>
              <a:t>attribute</a:t>
            </a:r>
            <a:r>
              <a:rPr lang="en-US" sz="2400" dirty="0" smtClean="0"/>
              <a:t> of the database. A </a:t>
            </a:r>
            <a:r>
              <a:rPr lang="en-US" sz="2400" b="1" dirty="0" smtClean="0"/>
              <a:t>relation</a:t>
            </a:r>
            <a:r>
              <a:rPr lang="en-US" sz="2400" dirty="0" smtClean="0"/>
              <a:t> is a set of columns. Relations in a database show connection among data in tables.</a:t>
            </a:r>
            <a:endParaRPr lang="he-IL" sz="2400" dirty="0"/>
          </a:p>
        </p:txBody>
      </p:sp>
    </p:spTree>
    <p:extLst>
      <p:ext uri="{BB962C8B-B14F-4D97-AF65-F5344CB8AC3E}">
        <p14:creationId xmlns:p14="http://schemas.microsoft.com/office/powerpoint/2010/main" val="2714313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b="1" dirty="0" smtClean="0"/>
              <a:t>Advantages of Using Databases</a:t>
            </a:r>
            <a:endParaRPr lang="he-IL" b="1" dirty="0"/>
          </a:p>
        </p:txBody>
      </p:sp>
      <p:sp>
        <p:nvSpPr>
          <p:cNvPr id="3" name="Content Placeholder 2"/>
          <p:cNvSpPr>
            <a:spLocks noGrp="1"/>
          </p:cNvSpPr>
          <p:nvPr>
            <p:ph idx="1"/>
          </p:nvPr>
        </p:nvSpPr>
        <p:spPr/>
        <p:txBody>
          <a:bodyPr>
            <a:normAutofit/>
          </a:bodyPr>
          <a:lstStyle/>
          <a:p>
            <a:pPr algn="just" rtl="0"/>
            <a:r>
              <a:rPr lang="en-US" sz="2400" dirty="0" smtClean="0"/>
              <a:t>A database offers many advantages over a simple file system:</a:t>
            </a:r>
          </a:p>
          <a:p>
            <a:pPr lvl="1" algn="just" rtl="0">
              <a:buFont typeface="Arial" panose="020B0604020202020204" pitchFamily="34" charset="0"/>
              <a:buChar char="•"/>
            </a:pPr>
            <a:r>
              <a:rPr lang="en-US" sz="2200" dirty="0" smtClean="0"/>
              <a:t>shared access</a:t>
            </a:r>
          </a:p>
          <a:p>
            <a:pPr lvl="1" algn="just" rtl="0">
              <a:buFont typeface="Arial" panose="020B0604020202020204" pitchFamily="34" charset="0"/>
              <a:buChar char="•"/>
            </a:pPr>
            <a:r>
              <a:rPr lang="en-US" sz="2200" dirty="0" smtClean="0"/>
              <a:t>controlled access</a:t>
            </a:r>
          </a:p>
          <a:p>
            <a:pPr lvl="1" algn="just" rtl="0">
              <a:buFont typeface="Arial" panose="020B0604020202020204" pitchFamily="34" charset="0"/>
              <a:buChar char="•"/>
            </a:pPr>
            <a:r>
              <a:rPr lang="en-US" sz="2200" dirty="0" smtClean="0"/>
              <a:t>minimal redundancy</a:t>
            </a:r>
          </a:p>
          <a:p>
            <a:pPr lvl="1" algn="just" rtl="0">
              <a:buFont typeface="Arial" panose="020B0604020202020204" pitchFamily="34" charset="0"/>
              <a:buChar char="•"/>
            </a:pPr>
            <a:r>
              <a:rPr lang="en-US" sz="2200" dirty="0" smtClean="0"/>
              <a:t>data consistency</a:t>
            </a:r>
          </a:p>
          <a:p>
            <a:pPr lvl="1" algn="just" rtl="0">
              <a:buFont typeface="Arial" panose="020B0604020202020204" pitchFamily="34" charset="0"/>
              <a:buChar char="•"/>
            </a:pPr>
            <a:r>
              <a:rPr lang="en-US" sz="2200" dirty="0" smtClean="0"/>
              <a:t>data integrity</a:t>
            </a:r>
          </a:p>
          <a:p>
            <a:pPr lvl="1" algn="just" rtl="0">
              <a:buFont typeface="Arial" panose="020B0604020202020204" pitchFamily="34" charset="0"/>
              <a:buChar char="•"/>
            </a:pPr>
            <a:endParaRPr lang="en-US" sz="2200" dirty="0"/>
          </a:p>
          <a:p>
            <a:pPr marL="201168" lvl="1" indent="0" algn="just" rtl="0">
              <a:buNone/>
            </a:pPr>
            <a:r>
              <a:rPr lang="en-US" sz="2200" dirty="0" smtClean="0"/>
              <a:t>Databases support controlled, shared access to a single repository of data.</a:t>
            </a:r>
          </a:p>
          <a:p>
            <a:pPr lvl="1" algn="just" rtl="0">
              <a:buFont typeface="Arial" panose="020B0604020202020204" pitchFamily="34" charset="0"/>
              <a:buChar char="•"/>
            </a:pPr>
            <a:endParaRPr lang="he-IL" sz="2200" dirty="0"/>
          </a:p>
        </p:txBody>
      </p:sp>
    </p:spTree>
    <p:extLst>
      <p:ext uri="{BB962C8B-B14F-4D97-AF65-F5344CB8AC3E}">
        <p14:creationId xmlns:p14="http://schemas.microsoft.com/office/powerpoint/2010/main" val="2334607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Security Requirements of Databases</a:t>
            </a:r>
            <a:endParaRPr lang="he-IL" b="1" dirty="0"/>
          </a:p>
        </p:txBody>
      </p:sp>
      <p:sp>
        <p:nvSpPr>
          <p:cNvPr id="3" name="Content Placeholder 2"/>
          <p:cNvSpPr>
            <a:spLocks noGrp="1"/>
          </p:cNvSpPr>
          <p:nvPr>
            <p:ph idx="1"/>
          </p:nvPr>
        </p:nvSpPr>
        <p:spPr/>
        <p:txBody>
          <a:bodyPr>
            <a:normAutofit/>
          </a:bodyPr>
          <a:lstStyle/>
          <a:p>
            <a:pPr algn="l" rtl="0">
              <a:buFont typeface="Arial" panose="020B0604020202020204" pitchFamily="34" charset="0"/>
              <a:buChar char="•"/>
            </a:pPr>
            <a:r>
              <a:rPr lang="en-US" sz="2400" dirty="0" smtClean="0"/>
              <a:t> Physical database integrity</a:t>
            </a:r>
          </a:p>
          <a:p>
            <a:pPr algn="l" rtl="0">
              <a:buFont typeface="Arial" panose="020B0604020202020204" pitchFamily="34" charset="0"/>
              <a:buChar char="•"/>
            </a:pPr>
            <a:r>
              <a:rPr lang="en-US" sz="2400" dirty="0"/>
              <a:t> </a:t>
            </a:r>
            <a:r>
              <a:rPr lang="en-US" sz="2400" dirty="0" smtClean="0"/>
              <a:t>Logical database integrity</a:t>
            </a:r>
          </a:p>
          <a:p>
            <a:pPr algn="l" rtl="0">
              <a:buFont typeface="Arial" panose="020B0604020202020204" pitchFamily="34" charset="0"/>
              <a:buChar char="•"/>
            </a:pPr>
            <a:r>
              <a:rPr lang="en-US" sz="2400" dirty="0"/>
              <a:t> </a:t>
            </a:r>
            <a:r>
              <a:rPr lang="en-US" sz="2400" dirty="0" smtClean="0"/>
              <a:t>Element integrity</a:t>
            </a:r>
          </a:p>
          <a:p>
            <a:pPr algn="l" rtl="0">
              <a:buFont typeface="Arial" panose="020B0604020202020204" pitchFamily="34" charset="0"/>
              <a:buChar char="•"/>
            </a:pPr>
            <a:r>
              <a:rPr lang="en-US" sz="2400" dirty="0"/>
              <a:t> </a:t>
            </a:r>
            <a:r>
              <a:rPr lang="en-US" sz="2400" dirty="0" smtClean="0"/>
              <a:t>Auditability</a:t>
            </a:r>
          </a:p>
          <a:p>
            <a:pPr algn="l" rtl="0">
              <a:buFont typeface="Arial" panose="020B0604020202020204" pitchFamily="34" charset="0"/>
              <a:buChar char="•"/>
            </a:pPr>
            <a:r>
              <a:rPr lang="en-US" sz="2400" dirty="0"/>
              <a:t> </a:t>
            </a:r>
            <a:r>
              <a:rPr lang="en-US" sz="2400" dirty="0" smtClean="0"/>
              <a:t>Access control</a:t>
            </a:r>
          </a:p>
          <a:p>
            <a:pPr algn="l" rtl="0">
              <a:buFont typeface="Arial" panose="020B0604020202020204" pitchFamily="34" charset="0"/>
              <a:buChar char="•"/>
            </a:pPr>
            <a:r>
              <a:rPr lang="en-US" sz="2400" dirty="0"/>
              <a:t> </a:t>
            </a:r>
            <a:r>
              <a:rPr lang="en-US" sz="2400" dirty="0" smtClean="0"/>
              <a:t>User authentication</a:t>
            </a:r>
          </a:p>
          <a:p>
            <a:pPr algn="l" rtl="0">
              <a:buFont typeface="Arial" panose="020B0604020202020204" pitchFamily="34" charset="0"/>
              <a:buChar char="•"/>
            </a:pPr>
            <a:r>
              <a:rPr lang="en-US" sz="2400" dirty="0"/>
              <a:t> </a:t>
            </a:r>
            <a:r>
              <a:rPr lang="en-US" sz="2400" dirty="0" smtClean="0"/>
              <a:t>Availability</a:t>
            </a:r>
            <a:endParaRPr lang="he-IL" sz="2400" dirty="0"/>
          </a:p>
        </p:txBody>
      </p:sp>
    </p:spTree>
    <p:extLst>
      <p:ext uri="{BB962C8B-B14F-4D97-AF65-F5344CB8AC3E}">
        <p14:creationId xmlns:p14="http://schemas.microsoft.com/office/powerpoint/2010/main" val="82035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Protection Features from the Operating Systems</a:t>
            </a:r>
            <a:endParaRPr lang="he-IL" b="1" dirty="0"/>
          </a:p>
        </p:txBody>
      </p:sp>
      <p:sp>
        <p:nvSpPr>
          <p:cNvPr id="3" name="Content Placeholder 2"/>
          <p:cNvSpPr>
            <a:spLocks noGrp="1"/>
          </p:cNvSpPr>
          <p:nvPr>
            <p:ph idx="1"/>
          </p:nvPr>
        </p:nvSpPr>
        <p:spPr/>
        <p:txBody>
          <a:bodyPr>
            <a:normAutofit/>
          </a:bodyPr>
          <a:lstStyle/>
          <a:p>
            <a:pPr algn="just" rtl="0">
              <a:buFont typeface="Arial" panose="020B0604020202020204" pitchFamily="34" charset="0"/>
              <a:buChar char="•"/>
            </a:pPr>
            <a:r>
              <a:rPr lang="en-US" sz="2400" dirty="0" smtClean="0"/>
              <a:t> </a:t>
            </a:r>
            <a:r>
              <a:rPr lang="en-US" sz="2400" b="1" dirty="0" smtClean="0"/>
              <a:t>Two-phase update</a:t>
            </a:r>
            <a:r>
              <a:rPr lang="en-US" sz="2400" dirty="0" smtClean="0"/>
              <a:t>:</a:t>
            </a:r>
          </a:p>
          <a:p>
            <a:pPr lvl="1" algn="just" rtl="0">
              <a:buFont typeface="Wingdings" panose="05000000000000000000" pitchFamily="2" charset="2"/>
              <a:buChar char="Ø"/>
            </a:pPr>
            <a:r>
              <a:rPr lang="en-US" sz="2200" dirty="0"/>
              <a:t> </a:t>
            </a:r>
            <a:r>
              <a:rPr lang="en-US" sz="2200" dirty="0" smtClean="0"/>
              <a:t>A serious problem for a database manager is the failure of the computing system in the middle of data modification.</a:t>
            </a:r>
          </a:p>
          <a:p>
            <a:pPr marL="201168" lvl="1" indent="0" algn="just" rtl="0">
              <a:buNone/>
            </a:pPr>
            <a:r>
              <a:rPr lang="en-US" sz="2200" dirty="0"/>
              <a:t> </a:t>
            </a:r>
            <a:r>
              <a:rPr lang="en-US" sz="2200" dirty="0" smtClean="0"/>
              <a:t>  The solution to this problem uses a two-phase update.</a:t>
            </a:r>
          </a:p>
          <a:p>
            <a:pPr marL="201168" lvl="1" indent="0" algn="just" rtl="0">
              <a:buNone/>
            </a:pPr>
            <a:endParaRPr lang="en-US" sz="2200" dirty="0"/>
          </a:p>
          <a:p>
            <a:pPr lvl="1" algn="just" rtl="0">
              <a:buFont typeface="Wingdings" panose="05000000000000000000" pitchFamily="2" charset="2"/>
              <a:buChar char="Ø"/>
            </a:pPr>
            <a:r>
              <a:rPr lang="en-US" sz="2200" dirty="0" smtClean="0"/>
              <a:t> Update Technique:</a:t>
            </a:r>
          </a:p>
          <a:p>
            <a:pPr lvl="2" algn="just" rtl="0">
              <a:buFont typeface="Wingdings" panose="05000000000000000000" pitchFamily="2" charset="2"/>
              <a:buChar char="Ø"/>
            </a:pPr>
            <a:r>
              <a:rPr lang="en-US" dirty="0" smtClean="0"/>
              <a:t>During the first step, called the </a:t>
            </a:r>
            <a:r>
              <a:rPr lang="en-US" b="1" dirty="0" smtClean="0"/>
              <a:t>intent</a:t>
            </a:r>
            <a:r>
              <a:rPr lang="en-US" dirty="0" smtClean="0"/>
              <a:t> phase, the DBMS gathers the resources it needs to perform to update. The last event of the first phase, called </a:t>
            </a:r>
            <a:r>
              <a:rPr lang="en-US" b="1" dirty="0" smtClean="0"/>
              <a:t>committing</a:t>
            </a:r>
            <a:r>
              <a:rPr lang="en-US" dirty="0" smtClean="0"/>
              <a:t>, involves the writing of a </a:t>
            </a:r>
            <a:r>
              <a:rPr lang="en-US" b="1" dirty="0" smtClean="0"/>
              <a:t>commit flag </a:t>
            </a:r>
            <a:r>
              <a:rPr lang="en-US" dirty="0" smtClean="0"/>
              <a:t>to the database.</a:t>
            </a:r>
          </a:p>
          <a:p>
            <a:pPr lvl="2" algn="just" rtl="0">
              <a:buFont typeface="Wingdings" panose="05000000000000000000" pitchFamily="2" charset="2"/>
              <a:buChar char="Ø"/>
            </a:pPr>
            <a:r>
              <a:rPr lang="en-US" dirty="0" smtClean="0"/>
              <a:t>The second phase makes the permanent changes. After the second phase has been completed, the database is again complete.</a:t>
            </a:r>
          </a:p>
          <a:p>
            <a:pPr lvl="2" algn="just" rtl="0">
              <a:buFont typeface="Wingdings" panose="05000000000000000000" pitchFamily="2" charset="2"/>
              <a:buChar char="Ø"/>
            </a:pPr>
            <a:endParaRPr lang="he-IL" dirty="0"/>
          </a:p>
        </p:txBody>
      </p:sp>
    </p:spTree>
    <p:extLst>
      <p:ext uri="{BB962C8B-B14F-4D97-AF65-F5344CB8AC3E}">
        <p14:creationId xmlns:p14="http://schemas.microsoft.com/office/powerpoint/2010/main" val="316276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Two-Phase Update Example</a:t>
            </a:r>
            <a:endParaRPr lang="he-IL" b="1" dirty="0"/>
          </a:p>
        </p:txBody>
      </p:sp>
      <p:sp>
        <p:nvSpPr>
          <p:cNvPr id="3" name="Content Placeholder 2"/>
          <p:cNvSpPr>
            <a:spLocks noGrp="1"/>
          </p:cNvSpPr>
          <p:nvPr>
            <p:ph idx="1"/>
          </p:nvPr>
        </p:nvSpPr>
        <p:spPr/>
        <p:txBody>
          <a:bodyPr>
            <a:normAutofit/>
          </a:bodyPr>
          <a:lstStyle/>
          <a:p>
            <a:pPr algn="just" rtl="0"/>
            <a:r>
              <a:rPr lang="en-US" sz="2400" dirty="0" smtClean="0"/>
              <a:t>Consider a database that contains the inventory of a company’s office suppliers. The company’s central stockroom stores paper, pens, paper clips, and the like, and the different departments requisition items as they need them. The company buys in bulk to obtain the best prices. Each department has a budget for office supplies, so there is a charging mechanism by which the cost of supplies is recovered from the department. Also, the central stockroom monitors quantities of supplies on hand so as to order new supplies when the stock becomes low. </a:t>
            </a:r>
            <a:endParaRPr lang="he-IL" sz="2400" dirty="0"/>
          </a:p>
        </p:txBody>
      </p:sp>
    </p:spTree>
    <p:extLst>
      <p:ext uri="{BB962C8B-B14F-4D97-AF65-F5344CB8AC3E}">
        <p14:creationId xmlns:p14="http://schemas.microsoft.com/office/powerpoint/2010/main" val="3402680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Two-Phase Update Example</a:t>
            </a:r>
            <a:endParaRPr lang="he-IL" dirty="0"/>
          </a:p>
        </p:txBody>
      </p:sp>
      <p:sp>
        <p:nvSpPr>
          <p:cNvPr id="3" name="Content Placeholder 2"/>
          <p:cNvSpPr>
            <a:spLocks noGrp="1"/>
          </p:cNvSpPr>
          <p:nvPr>
            <p:ph idx="1"/>
          </p:nvPr>
        </p:nvSpPr>
        <p:spPr/>
        <p:txBody>
          <a:bodyPr>
            <a:normAutofit/>
          </a:bodyPr>
          <a:lstStyle/>
          <a:p>
            <a:pPr algn="just" rtl="0"/>
            <a:r>
              <a:rPr lang="en-US" sz="2400" dirty="0" smtClean="0"/>
              <a:t>Suppose the process begins with a requisition from the accounting department for 50 boxes of paper clips. Assume that there are 107 boxes in stock and a new order is placed if the quantity in stock ever falls below 100. </a:t>
            </a:r>
          </a:p>
          <a:p>
            <a:pPr algn="just" rtl="0"/>
            <a:r>
              <a:rPr lang="en-US" sz="2400" dirty="0" smtClean="0"/>
              <a:t>What are the steps followed after the stockroom receives the requisition?</a:t>
            </a:r>
          </a:p>
        </p:txBody>
      </p:sp>
    </p:spTree>
    <p:extLst>
      <p:ext uri="{BB962C8B-B14F-4D97-AF65-F5344CB8AC3E}">
        <p14:creationId xmlns:p14="http://schemas.microsoft.com/office/powerpoint/2010/main" val="3645203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Two-Phase Update Example</a:t>
            </a:r>
            <a:endParaRPr lang="he-IL" dirty="0"/>
          </a:p>
        </p:txBody>
      </p:sp>
      <p:sp>
        <p:nvSpPr>
          <p:cNvPr id="3" name="Content Placeholder 2"/>
          <p:cNvSpPr>
            <a:spLocks noGrp="1"/>
          </p:cNvSpPr>
          <p:nvPr>
            <p:ph idx="1"/>
          </p:nvPr>
        </p:nvSpPr>
        <p:spPr/>
        <p:txBody>
          <a:bodyPr>
            <a:normAutofit/>
          </a:bodyPr>
          <a:lstStyle/>
          <a:p>
            <a:pPr marL="457200" indent="-457200" algn="just" rtl="0">
              <a:buFont typeface="+mj-lt"/>
              <a:buAutoNum type="arabicPeriod"/>
            </a:pPr>
            <a:r>
              <a:rPr lang="en-US" sz="2400" dirty="0" smtClean="0"/>
              <a:t>The </a:t>
            </a:r>
            <a:r>
              <a:rPr lang="en-US" sz="2400" dirty="0"/>
              <a:t>stockroom checks the database to determine that 50 boxes of paper clips are on hand. If not, the requisition is rejected and the transition is finished</a:t>
            </a:r>
            <a:r>
              <a:rPr lang="en-US" sz="2400" dirty="0" smtClean="0"/>
              <a:t>.</a:t>
            </a:r>
          </a:p>
          <a:p>
            <a:pPr marL="457200" indent="-457200" algn="just" rtl="0">
              <a:buFont typeface="+mj-lt"/>
              <a:buAutoNum type="arabicPeriod"/>
            </a:pPr>
            <a:r>
              <a:rPr lang="en-US" sz="2400" dirty="0" smtClean="0"/>
              <a:t>If enough paper clips are in stock, the stockroom deducts 50 from the inventory figure in the database (107-50=57).</a:t>
            </a:r>
          </a:p>
          <a:p>
            <a:pPr marL="457200" indent="-457200" algn="just" rtl="0">
              <a:buFont typeface="+mj-lt"/>
              <a:buAutoNum type="arabicPeriod"/>
            </a:pPr>
            <a:r>
              <a:rPr lang="en-US" sz="2400" dirty="0" smtClean="0"/>
              <a:t>The stockroom charges accounting’s supplies budget (also in database) for 50 boxes of paper clips.</a:t>
            </a:r>
          </a:p>
          <a:p>
            <a:pPr marL="457200" indent="-457200" algn="just" rtl="0">
              <a:buFont typeface="+mj-lt"/>
              <a:buAutoNum type="arabicPeriod"/>
            </a:pPr>
            <a:endParaRPr lang="he-IL" sz="2400" dirty="0"/>
          </a:p>
          <a:p>
            <a:pPr algn="just" rtl="0"/>
            <a:endParaRPr lang="he-IL" sz="2400" dirty="0"/>
          </a:p>
        </p:txBody>
      </p:sp>
    </p:spTree>
    <p:extLst>
      <p:ext uri="{BB962C8B-B14F-4D97-AF65-F5344CB8AC3E}">
        <p14:creationId xmlns:p14="http://schemas.microsoft.com/office/powerpoint/2010/main" val="1048367868"/>
      </p:ext>
    </p:extLst>
  </p:cSld>
  <p:clrMapOvr>
    <a:masterClrMapping/>
  </p:clrMapOvr>
</p:sld>
</file>

<file path=ppt/theme/theme1.xml><?xml version="1.0" encoding="utf-8"?>
<a:theme xmlns:a="http://schemas.openxmlformats.org/drawingml/2006/main" name="Retrospect">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Lecture2</Template>
  <TotalTime>384</TotalTime>
  <Words>1618</Words>
  <Application>Microsoft Office PowerPoint</Application>
  <PresentationFormat>On-screen Show (4:3)</PresentationFormat>
  <Paragraphs>141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Retrospect</vt:lpstr>
      <vt:lpstr>Databases</vt:lpstr>
      <vt:lpstr>Concept of a databases</vt:lpstr>
      <vt:lpstr>Components of Databases</vt:lpstr>
      <vt:lpstr>Advantages of Using Databases</vt:lpstr>
      <vt:lpstr>Security Requirements of Databases</vt:lpstr>
      <vt:lpstr>Protection Features from the Operating Systems</vt:lpstr>
      <vt:lpstr>Two-Phase Update Example</vt:lpstr>
      <vt:lpstr>Two-Phase Update Example</vt:lpstr>
      <vt:lpstr>Two-Phase Update Example</vt:lpstr>
      <vt:lpstr>Two-Phase Update Example</vt:lpstr>
      <vt:lpstr>Two-Phase Update Example</vt:lpstr>
      <vt:lpstr>Two-Phase Update Example</vt:lpstr>
      <vt:lpstr>Two-Phase Update Example</vt:lpstr>
      <vt:lpstr>Two-Phase Update Example</vt:lpstr>
      <vt:lpstr>Two-Phase Update Example</vt:lpstr>
      <vt:lpstr>Redundancy/Internal Consistency</vt:lpstr>
      <vt:lpstr>Recovery</vt:lpstr>
      <vt:lpstr>Concurrency/Consistency</vt:lpstr>
      <vt:lpstr>Database disclosure</vt:lpstr>
      <vt:lpstr>Database disclosure</vt:lpstr>
      <vt:lpstr>Types of Disclosures</vt:lpstr>
      <vt:lpstr>Preventing Disclosure: Data Suppression and Modification</vt:lpstr>
      <vt:lpstr>Security versus Precision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Authentication</dc:title>
  <dc:creator>temp</dc:creator>
  <cp:lastModifiedBy>temp</cp:lastModifiedBy>
  <cp:revision>107</cp:revision>
  <dcterms:created xsi:type="dcterms:W3CDTF">2015-03-23T17:04:45Z</dcterms:created>
  <dcterms:modified xsi:type="dcterms:W3CDTF">2015-05-19T16:04:42Z</dcterms:modified>
</cp:coreProperties>
</file>