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61" r:id="rId3"/>
    <p:sldId id="274" r:id="rId4"/>
    <p:sldId id="276" r:id="rId5"/>
    <p:sldId id="275" r:id="rId6"/>
    <p:sldId id="277" r:id="rId7"/>
    <p:sldId id="279" r:id="rId8"/>
    <p:sldId id="258" r:id="rId9"/>
    <p:sldId id="262" r:id="rId10"/>
    <p:sldId id="280" r:id="rId11"/>
    <p:sldId id="260" r:id="rId12"/>
    <p:sldId id="269" r:id="rId13"/>
    <p:sldId id="267" r:id="rId14"/>
    <p:sldId id="289" r:id="rId15"/>
    <p:sldId id="291" r:id="rId16"/>
    <p:sldId id="294" r:id="rId17"/>
    <p:sldId id="295" r:id="rId18"/>
    <p:sldId id="293" r:id="rId19"/>
    <p:sldId id="272" r:id="rId20"/>
    <p:sldId id="299" r:id="rId21"/>
    <p:sldId id="298" r:id="rId22"/>
    <p:sldId id="296" r:id="rId23"/>
    <p:sldId id="286" r:id="rId24"/>
    <p:sldId id="287" r:id="rId25"/>
    <p:sldId id="281" r:id="rId26"/>
    <p:sldId id="278" r:id="rId27"/>
    <p:sldId id="282" r:id="rId28"/>
    <p:sldId id="284" r:id="rId29"/>
    <p:sldId id="283"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3"/>
    <p:restoredTop sz="89925"/>
  </p:normalViewPr>
  <p:slideViewPr>
    <p:cSldViewPr snapToGrid="0" snapToObjects="1">
      <p:cViewPr>
        <p:scale>
          <a:sx n="69" d="100"/>
          <a:sy n="69" d="100"/>
        </p:scale>
        <p:origin x="1296"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ACADF-7EDF-40A3-9504-9E45B80D2CA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D04AF2E-C455-4C10-80A4-BC9F6B58DA13}">
      <dgm:prSet/>
      <dgm:spPr/>
      <dgm:t>
        <a:bodyPr/>
        <a:lstStyle/>
        <a:p>
          <a:r>
            <a:rPr lang="en-US" dirty="0"/>
            <a:t>Expand position details: </a:t>
          </a:r>
        </a:p>
      </dgm:t>
    </dgm:pt>
    <dgm:pt modelId="{F17F8640-B724-4838-88E9-9F4495C326C1}" type="parTrans" cxnId="{18B0D863-3F32-4D3A-AC71-7D26B0CB9D5D}">
      <dgm:prSet/>
      <dgm:spPr/>
      <dgm:t>
        <a:bodyPr/>
        <a:lstStyle/>
        <a:p>
          <a:endParaRPr lang="en-US"/>
        </a:p>
      </dgm:t>
    </dgm:pt>
    <dgm:pt modelId="{D373BC51-4DE9-4C71-80B2-5C01C9993F5C}" type="sibTrans" cxnId="{18B0D863-3F32-4D3A-AC71-7D26B0CB9D5D}">
      <dgm:prSet/>
      <dgm:spPr/>
      <dgm:t>
        <a:bodyPr/>
        <a:lstStyle/>
        <a:p>
          <a:endParaRPr lang="en-US"/>
        </a:p>
      </dgm:t>
    </dgm:pt>
    <dgm:pt modelId="{922E310B-91C4-4F50-B0DE-7561D24719EF}">
      <dgm:prSet/>
      <dgm:spPr/>
      <dgm:t>
        <a:bodyPr/>
        <a:lstStyle/>
        <a:p>
          <a:r>
            <a:rPr lang="en-US"/>
            <a:t>Add tags </a:t>
          </a:r>
          <a:r>
            <a:rPr lang="en-US" dirty="0"/>
            <a:t>for Machine Learning (ML) and Artificial Intelligence (AI)</a:t>
          </a:r>
        </a:p>
      </dgm:t>
    </dgm:pt>
    <dgm:pt modelId="{BA963160-3D98-4578-939A-180B9C2CFDC6}" type="parTrans" cxnId="{82739C39-CD87-42DA-B77F-44792D0E088D}">
      <dgm:prSet/>
      <dgm:spPr/>
      <dgm:t>
        <a:bodyPr/>
        <a:lstStyle/>
        <a:p>
          <a:endParaRPr lang="en-US"/>
        </a:p>
      </dgm:t>
    </dgm:pt>
    <dgm:pt modelId="{3D4B3234-7D7B-44D1-8DBF-45A2E06829A5}" type="sibTrans" cxnId="{82739C39-CD87-42DA-B77F-44792D0E088D}">
      <dgm:prSet/>
      <dgm:spPr/>
      <dgm:t>
        <a:bodyPr/>
        <a:lstStyle/>
        <a:p>
          <a:endParaRPr lang="en-US"/>
        </a:p>
      </dgm:t>
    </dgm:pt>
    <dgm:pt modelId="{6735EF61-FD61-4E35-960E-2E864A1AF7A6}">
      <dgm:prSet/>
      <dgm:spPr/>
      <dgm:t>
        <a:bodyPr/>
        <a:lstStyle/>
        <a:p>
          <a:r>
            <a:rPr lang="en-US" dirty="0"/>
            <a:t>Expand important demographics: </a:t>
          </a:r>
        </a:p>
      </dgm:t>
    </dgm:pt>
    <dgm:pt modelId="{F1534A5E-B101-4BF9-A52D-E538E2D7C9AE}" type="parTrans" cxnId="{37B80B02-6EC1-428B-9EAD-3F7304E1C70F}">
      <dgm:prSet/>
      <dgm:spPr/>
      <dgm:t>
        <a:bodyPr/>
        <a:lstStyle/>
        <a:p>
          <a:endParaRPr lang="en-US"/>
        </a:p>
      </dgm:t>
    </dgm:pt>
    <dgm:pt modelId="{CF938210-2485-4C6B-BD09-AE4F2C7CE2FB}" type="sibTrans" cxnId="{37B80B02-6EC1-428B-9EAD-3F7304E1C70F}">
      <dgm:prSet/>
      <dgm:spPr/>
      <dgm:t>
        <a:bodyPr/>
        <a:lstStyle/>
        <a:p>
          <a:endParaRPr lang="en-US"/>
        </a:p>
      </dgm:t>
    </dgm:pt>
    <dgm:pt modelId="{308C6E81-DB07-4CE7-9902-391AAF02E443}">
      <dgm:prSet/>
      <dgm:spPr/>
      <dgm:t>
        <a:bodyPr/>
        <a:lstStyle/>
        <a:p>
          <a:r>
            <a:rPr lang="en-US" dirty="0"/>
            <a:t>Research shows that certain applicant groups are at higher risk of being offered lower salaries. Educated negotiation is key. </a:t>
          </a:r>
        </a:p>
      </dgm:t>
    </dgm:pt>
    <dgm:pt modelId="{416970B5-B657-4AB3-B9C0-A26243127DFB}" type="parTrans" cxnId="{821B8769-F311-420E-91DD-30979C54F699}">
      <dgm:prSet/>
      <dgm:spPr/>
      <dgm:t>
        <a:bodyPr/>
        <a:lstStyle/>
        <a:p>
          <a:endParaRPr lang="en-US"/>
        </a:p>
      </dgm:t>
    </dgm:pt>
    <dgm:pt modelId="{E11A05D8-09A1-4D33-BE6A-F891E8D06541}" type="sibTrans" cxnId="{821B8769-F311-420E-91DD-30979C54F699}">
      <dgm:prSet/>
      <dgm:spPr/>
      <dgm:t>
        <a:bodyPr/>
        <a:lstStyle/>
        <a:p>
          <a:endParaRPr lang="en-US"/>
        </a:p>
      </dgm:t>
    </dgm:pt>
    <dgm:pt modelId="{EA90380A-AE43-48AE-BD79-A648EF371D1E}">
      <dgm:prSet/>
      <dgm:spPr/>
      <dgm:t>
        <a:bodyPr/>
        <a:lstStyle/>
        <a:p>
          <a:r>
            <a:rPr lang="en-US" dirty="0"/>
            <a:t>Consider impact of location in USA (state-level, urban vs. rural)</a:t>
          </a:r>
        </a:p>
      </dgm:t>
    </dgm:pt>
    <dgm:pt modelId="{0E85DADD-B719-4AB8-9087-EF36265AAE76}" type="parTrans" cxnId="{9F45A545-CC36-4361-B2EA-AFD0CCBA13B1}">
      <dgm:prSet/>
      <dgm:spPr/>
      <dgm:t>
        <a:bodyPr/>
        <a:lstStyle/>
        <a:p>
          <a:endParaRPr lang="en-US"/>
        </a:p>
      </dgm:t>
    </dgm:pt>
    <dgm:pt modelId="{EE501E54-4A0B-4F4A-8040-DBC4631ECBD0}" type="sibTrans" cxnId="{9F45A545-CC36-4361-B2EA-AFD0CCBA13B1}">
      <dgm:prSet/>
      <dgm:spPr/>
      <dgm:t>
        <a:bodyPr/>
        <a:lstStyle/>
        <a:p>
          <a:endParaRPr lang="en-US"/>
        </a:p>
      </dgm:t>
    </dgm:pt>
    <dgm:pt modelId="{5D4E3942-26DC-417E-B806-58A3F2569BFB}">
      <dgm:prSet/>
      <dgm:spPr/>
      <dgm:t>
        <a:bodyPr/>
        <a:lstStyle/>
        <a:p>
          <a:r>
            <a:rPr lang="en-US" dirty="0"/>
            <a:t>Add additional companies: </a:t>
          </a:r>
        </a:p>
      </dgm:t>
    </dgm:pt>
    <dgm:pt modelId="{F98B8518-BACA-4119-84C4-6E568B292CA9}" type="parTrans" cxnId="{5BD81CC8-DDBE-4004-AA7D-7016A1CC421F}">
      <dgm:prSet/>
      <dgm:spPr/>
      <dgm:t>
        <a:bodyPr/>
        <a:lstStyle/>
        <a:p>
          <a:endParaRPr lang="en-US"/>
        </a:p>
      </dgm:t>
    </dgm:pt>
    <dgm:pt modelId="{2EB06D0E-7AE0-4054-9442-3A9B1E5B2FD1}" type="sibTrans" cxnId="{5BD81CC8-DDBE-4004-AA7D-7016A1CC421F}">
      <dgm:prSet/>
      <dgm:spPr/>
      <dgm:t>
        <a:bodyPr/>
        <a:lstStyle/>
        <a:p>
          <a:endParaRPr lang="en-US"/>
        </a:p>
      </dgm:t>
    </dgm:pt>
    <dgm:pt modelId="{F2560EFC-2011-824A-8004-DDA6025AE48E}">
      <dgm:prSet/>
      <dgm:spPr/>
      <dgm:t>
        <a:bodyPr/>
        <a:lstStyle/>
        <a:p>
          <a:r>
            <a:rPr lang="en-US" dirty="0"/>
            <a:t>Further explore original data source's mislabeled positions </a:t>
          </a:r>
        </a:p>
      </dgm:t>
    </dgm:pt>
    <dgm:pt modelId="{87E49512-144F-E14C-8E63-1D98F4613B6D}" type="parTrans" cxnId="{D7B3757B-32FD-3046-BC9D-A820BF7FCA7D}">
      <dgm:prSet/>
      <dgm:spPr/>
      <dgm:t>
        <a:bodyPr/>
        <a:lstStyle/>
        <a:p>
          <a:endParaRPr lang="en-US"/>
        </a:p>
      </dgm:t>
    </dgm:pt>
    <dgm:pt modelId="{063DD8BC-7FC8-D349-BFA9-167E9F38DE01}" type="sibTrans" cxnId="{D7B3757B-32FD-3046-BC9D-A820BF7FCA7D}">
      <dgm:prSet/>
      <dgm:spPr/>
      <dgm:t>
        <a:bodyPr/>
        <a:lstStyle/>
        <a:p>
          <a:endParaRPr lang="en-US"/>
        </a:p>
      </dgm:t>
    </dgm:pt>
    <dgm:pt modelId="{50256CAE-BE3F-E64E-AD2F-B50543B098CC}">
      <dgm:prSet/>
      <dgm:spPr/>
      <dgm:t>
        <a:bodyPr/>
        <a:lstStyle/>
        <a:p>
          <a:r>
            <a:rPr lang="en-US" dirty="0"/>
            <a:t>Expand salary details: </a:t>
          </a:r>
        </a:p>
      </dgm:t>
    </dgm:pt>
    <dgm:pt modelId="{F64EA75E-CA3A-C044-AC96-509C1739EF2E}" type="parTrans" cxnId="{FD72B137-4827-7146-A70B-40E1858B6775}">
      <dgm:prSet/>
      <dgm:spPr/>
      <dgm:t>
        <a:bodyPr/>
        <a:lstStyle/>
        <a:p>
          <a:endParaRPr lang="en-US"/>
        </a:p>
      </dgm:t>
    </dgm:pt>
    <dgm:pt modelId="{C89366B3-2110-0744-9930-CB77220D75B4}" type="sibTrans" cxnId="{FD72B137-4827-7146-A70B-40E1858B6775}">
      <dgm:prSet/>
      <dgm:spPr/>
      <dgm:t>
        <a:bodyPr/>
        <a:lstStyle/>
        <a:p>
          <a:endParaRPr lang="en-US"/>
        </a:p>
      </dgm:t>
    </dgm:pt>
    <dgm:pt modelId="{96CC0E9F-0DF4-A44D-A6C9-722E664E66FD}">
      <dgm:prSet/>
      <dgm:spPr/>
      <dgm:t>
        <a:bodyPr/>
        <a:lstStyle/>
        <a:p>
          <a:r>
            <a:rPr lang="en-US" dirty="0"/>
            <a:t>Currently shows "Yearly total compensation"</a:t>
          </a:r>
        </a:p>
      </dgm:t>
    </dgm:pt>
    <dgm:pt modelId="{2C8BFA7B-C215-2C48-9547-629C484CDFDD}" type="parTrans" cxnId="{8B7FD043-EDAC-C24A-844E-14FB53F2FAD9}">
      <dgm:prSet/>
      <dgm:spPr/>
      <dgm:t>
        <a:bodyPr/>
        <a:lstStyle/>
        <a:p>
          <a:endParaRPr lang="en-US"/>
        </a:p>
      </dgm:t>
    </dgm:pt>
    <dgm:pt modelId="{1DA40AB6-BC99-7347-8D46-1F036BE8816A}" type="sibTrans" cxnId="{8B7FD043-EDAC-C24A-844E-14FB53F2FAD9}">
      <dgm:prSet/>
      <dgm:spPr/>
      <dgm:t>
        <a:bodyPr/>
        <a:lstStyle/>
        <a:p>
          <a:endParaRPr lang="en-US"/>
        </a:p>
      </dgm:t>
    </dgm:pt>
    <dgm:pt modelId="{399E5069-6F4A-2546-B5EC-76FB87898A1E}">
      <dgm:prSet/>
      <dgm:spPr/>
      <dgm:t>
        <a:bodyPr/>
        <a:lstStyle/>
        <a:p>
          <a:r>
            <a:rPr lang="en-US" dirty="0"/>
            <a:t>Could further expand to show:</a:t>
          </a:r>
        </a:p>
      </dgm:t>
    </dgm:pt>
    <dgm:pt modelId="{ECB7F37C-1CDA-0048-A90B-7307B0D14389}" type="parTrans" cxnId="{B66E5397-87AD-2A40-AF96-A39229FEE3E4}">
      <dgm:prSet/>
      <dgm:spPr/>
      <dgm:t>
        <a:bodyPr/>
        <a:lstStyle/>
        <a:p>
          <a:endParaRPr lang="en-US"/>
        </a:p>
      </dgm:t>
    </dgm:pt>
    <dgm:pt modelId="{F806E0CA-A51D-0B4A-928D-42CD096D4338}" type="sibTrans" cxnId="{B66E5397-87AD-2A40-AF96-A39229FEE3E4}">
      <dgm:prSet/>
      <dgm:spPr/>
      <dgm:t>
        <a:bodyPr/>
        <a:lstStyle/>
        <a:p>
          <a:endParaRPr lang="en-US"/>
        </a:p>
      </dgm:t>
    </dgm:pt>
    <dgm:pt modelId="{860657CC-F788-054C-AB32-2EF2B38939CC}">
      <dgm:prSet/>
      <dgm:spPr/>
      <dgm:t>
        <a:bodyPr/>
        <a:lstStyle/>
        <a:p>
          <a:r>
            <a:rPr lang="en-US" dirty="0"/>
            <a:t>Further explore:</a:t>
          </a:r>
        </a:p>
      </dgm:t>
    </dgm:pt>
    <dgm:pt modelId="{663D7D92-6E44-9B40-AA17-3AB081375670}" type="parTrans" cxnId="{3362E8E4-4AFD-CC4F-83F0-8621E634E84C}">
      <dgm:prSet/>
      <dgm:spPr/>
      <dgm:t>
        <a:bodyPr/>
        <a:lstStyle/>
        <a:p>
          <a:endParaRPr lang="en-US"/>
        </a:p>
      </dgm:t>
    </dgm:pt>
    <dgm:pt modelId="{AFF276CF-AFCB-464A-AB90-377A1760EB7F}" type="sibTrans" cxnId="{3362E8E4-4AFD-CC4F-83F0-8621E634E84C}">
      <dgm:prSet/>
      <dgm:spPr/>
      <dgm:t>
        <a:bodyPr/>
        <a:lstStyle/>
        <a:p>
          <a:endParaRPr lang="en-US"/>
        </a:p>
      </dgm:t>
    </dgm:pt>
    <dgm:pt modelId="{4556E5D6-99D8-F54C-8625-A6856D277940}">
      <dgm:prSet/>
      <dgm:spPr/>
      <dgm:t>
        <a:bodyPr/>
        <a:lstStyle/>
        <a:p>
          <a:r>
            <a:rPr lang="en-US" dirty="0"/>
            <a:t>Consider impact of race</a:t>
          </a:r>
        </a:p>
      </dgm:t>
    </dgm:pt>
    <dgm:pt modelId="{6AA338E4-6015-2C4A-B587-48918ED0EBC4}" type="parTrans" cxnId="{B71BE5E6-92A4-9644-8E9B-651C4AC62ECF}">
      <dgm:prSet/>
      <dgm:spPr/>
      <dgm:t>
        <a:bodyPr/>
        <a:lstStyle/>
        <a:p>
          <a:endParaRPr lang="en-US"/>
        </a:p>
      </dgm:t>
    </dgm:pt>
    <dgm:pt modelId="{EC33F50D-AC76-794E-B803-EF99D9F5F9B1}" type="sibTrans" cxnId="{B71BE5E6-92A4-9644-8E9B-651C4AC62ECF}">
      <dgm:prSet/>
      <dgm:spPr/>
      <dgm:t>
        <a:bodyPr/>
        <a:lstStyle/>
        <a:p>
          <a:endParaRPr lang="en-US"/>
        </a:p>
      </dgm:t>
    </dgm:pt>
    <dgm:pt modelId="{CA804055-8086-8B44-94FC-6C4553A1053A}">
      <dgm:prSet/>
      <dgm:spPr/>
      <dgm:t>
        <a:bodyPr/>
        <a:lstStyle/>
        <a:p>
          <a:r>
            <a:rPr lang="en-US" dirty="0"/>
            <a:t>Consider potential impact of gender </a:t>
          </a:r>
        </a:p>
      </dgm:t>
    </dgm:pt>
    <dgm:pt modelId="{EDF51E07-44BB-4648-8A9E-1F8489600000}" type="parTrans" cxnId="{20ACAE6E-045E-AE49-81A0-2DDDB1AC1907}">
      <dgm:prSet/>
      <dgm:spPr/>
      <dgm:t>
        <a:bodyPr/>
        <a:lstStyle/>
        <a:p>
          <a:endParaRPr lang="en-US"/>
        </a:p>
      </dgm:t>
    </dgm:pt>
    <dgm:pt modelId="{30CA9901-5F40-F843-A88A-B9AB95B36DDD}" type="sibTrans" cxnId="{20ACAE6E-045E-AE49-81A0-2DDDB1AC1907}">
      <dgm:prSet/>
      <dgm:spPr/>
      <dgm:t>
        <a:bodyPr/>
        <a:lstStyle/>
        <a:p>
          <a:endParaRPr lang="en-US"/>
        </a:p>
      </dgm:t>
    </dgm:pt>
    <dgm:pt modelId="{9E5C0FEE-F748-F34B-97D8-D889EEDAAE04}">
      <dgm:prSet/>
      <dgm:spPr/>
      <dgm:t>
        <a:bodyPr/>
        <a:lstStyle/>
        <a:p>
          <a:r>
            <a:rPr lang="en-US" dirty="0"/>
            <a:t>Top 5 data science companies picked based on volume in original data source. </a:t>
          </a:r>
        </a:p>
      </dgm:t>
    </dgm:pt>
    <dgm:pt modelId="{4B501425-A06A-FE4B-8738-8FDD31CBFE80}" type="parTrans" cxnId="{BCE1D495-A9B4-9045-803C-17389DF3FA2E}">
      <dgm:prSet/>
      <dgm:spPr/>
      <dgm:t>
        <a:bodyPr/>
        <a:lstStyle/>
        <a:p>
          <a:endParaRPr lang="en-US"/>
        </a:p>
      </dgm:t>
    </dgm:pt>
    <dgm:pt modelId="{E6077019-8E22-A24D-BDD4-E71A90387E57}" type="sibTrans" cxnId="{BCE1D495-A9B4-9045-803C-17389DF3FA2E}">
      <dgm:prSet/>
      <dgm:spPr/>
      <dgm:t>
        <a:bodyPr/>
        <a:lstStyle/>
        <a:p>
          <a:endParaRPr lang="en-US"/>
        </a:p>
      </dgm:t>
    </dgm:pt>
    <dgm:pt modelId="{97F37D15-251D-1A4C-A9F0-8BE56B113EED}">
      <dgm:prSet/>
      <dgm:spPr/>
      <dgm:t>
        <a:bodyPr/>
        <a:lstStyle/>
        <a:p>
          <a:r>
            <a:rPr lang="en-US" dirty="0"/>
            <a:t>We could expand to top 10 companies. </a:t>
          </a:r>
        </a:p>
      </dgm:t>
    </dgm:pt>
    <dgm:pt modelId="{AE26A859-9D2A-884F-B74A-7158CAE1D7C5}" type="parTrans" cxnId="{AD7BE84D-C2F2-DD4F-898B-86277FDE4315}">
      <dgm:prSet/>
      <dgm:spPr/>
      <dgm:t>
        <a:bodyPr/>
        <a:lstStyle/>
        <a:p>
          <a:endParaRPr lang="en-US"/>
        </a:p>
      </dgm:t>
    </dgm:pt>
    <dgm:pt modelId="{16BCDE5C-1AA6-D24D-A062-A1FB7399B12C}" type="sibTrans" cxnId="{AD7BE84D-C2F2-DD4F-898B-86277FDE4315}">
      <dgm:prSet/>
      <dgm:spPr/>
      <dgm:t>
        <a:bodyPr/>
        <a:lstStyle/>
        <a:p>
          <a:endParaRPr lang="en-US"/>
        </a:p>
      </dgm:t>
    </dgm:pt>
    <dgm:pt modelId="{B3663AD2-B773-8E48-94EF-319EB262403E}">
      <dgm:prSet/>
      <dgm:spPr/>
      <dgm:t>
        <a:bodyPr/>
        <a:lstStyle/>
        <a:p>
          <a:r>
            <a:rPr lang="en-US" dirty="0"/>
            <a:t>We could add companies of interest based on:</a:t>
          </a:r>
        </a:p>
      </dgm:t>
    </dgm:pt>
    <dgm:pt modelId="{187767BF-E5FF-0A4F-9BAD-77F3A879846C}" type="parTrans" cxnId="{05AE2133-718D-864C-9302-3AB9EABC1A9A}">
      <dgm:prSet/>
      <dgm:spPr/>
      <dgm:t>
        <a:bodyPr/>
        <a:lstStyle/>
        <a:p>
          <a:endParaRPr lang="en-US"/>
        </a:p>
      </dgm:t>
    </dgm:pt>
    <dgm:pt modelId="{1842AD63-6918-6D48-B96B-3ED93EF9C962}" type="sibTrans" cxnId="{05AE2133-718D-864C-9302-3AB9EABC1A9A}">
      <dgm:prSet/>
      <dgm:spPr/>
      <dgm:t>
        <a:bodyPr/>
        <a:lstStyle/>
        <a:p>
          <a:endParaRPr lang="en-US"/>
        </a:p>
      </dgm:t>
    </dgm:pt>
    <dgm:pt modelId="{81B0A518-7DB1-FE44-875F-4C62F7546AF5}">
      <dgm:prSet/>
      <dgm:spPr/>
      <dgm:t>
        <a:bodyPr/>
        <a:lstStyle/>
        <a:p>
          <a:r>
            <a:rPr lang="en-US" dirty="0"/>
            <a:t>geography</a:t>
          </a:r>
        </a:p>
      </dgm:t>
    </dgm:pt>
    <dgm:pt modelId="{BCC939E6-6F68-DF4F-9CF1-E16F855F0D86}" type="parTrans" cxnId="{6274CBCD-67BE-F941-9227-4185E95BE050}">
      <dgm:prSet/>
      <dgm:spPr/>
      <dgm:t>
        <a:bodyPr/>
        <a:lstStyle/>
        <a:p>
          <a:endParaRPr lang="en-US"/>
        </a:p>
      </dgm:t>
    </dgm:pt>
    <dgm:pt modelId="{6A38D8F7-0A87-BE44-BF9A-E4B7897CE8FE}" type="sibTrans" cxnId="{6274CBCD-67BE-F941-9227-4185E95BE050}">
      <dgm:prSet/>
      <dgm:spPr/>
      <dgm:t>
        <a:bodyPr/>
        <a:lstStyle/>
        <a:p>
          <a:endParaRPr lang="en-US"/>
        </a:p>
      </dgm:t>
    </dgm:pt>
    <dgm:pt modelId="{8D36F09E-BC57-2542-83B1-4B4B8BEA2627}">
      <dgm:prSet/>
      <dgm:spPr/>
      <dgm:t>
        <a:bodyPr/>
        <a:lstStyle/>
        <a:p>
          <a:r>
            <a:rPr lang="en-US" dirty="0"/>
            <a:t>increasing popularity (ex: new, fast-growing companies)</a:t>
          </a:r>
        </a:p>
      </dgm:t>
    </dgm:pt>
    <dgm:pt modelId="{C6D1F31B-B298-D640-BF26-3BB0F7FEAC0F}" type="parTrans" cxnId="{5FB019E6-7FDE-A64A-ADC7-F097D30C6DD4}">
      <dgm:prSet/>
      <dgm:spPr/>
      <dgm:t>
        <a:bodyPr/>
        <a:lstStyle/>
        <a:p>
          <a:endParaRPr lang="en-US"/>
        </a:p>
      </dgm:t>
    </dgm:pt>
    <dgm:pt modelId="{175938A5-32AB-254F-B5F2-CC27CDFA4505}" type="sibTrans" cxnId="{5FB019E6-7FDE-A64A-ADC7-F097D30C6DD4}">
      <dgm:prSet/>
      <dgm:spPr/>
      <dgm:t>
        <a:bodyPr/>
        <a:lstStyle/>
        <a:p>
          <a:endParaRPr lang="en-US"/>
        </a:p>
      </dgm:t>
    </dgm:pt>
    <dgm:pt modelId="{16438355-D7B1-F242-A4F7-B2A2797553E6}">
      <dgm:prSet/>
      <dgm:spPr/>
      <dgm:t>
        <a:bodyPr/>
        <a:lstStyle/>
        <a:p>
          <a:r>
            <a:rPr lang="en-US" dirty="0"/>
            <a:t>base salary</a:t>
          </a:r>
        </a:p>
      </dgm:t>
    </dgm:pt>
    <dgm:pt modelId="{2966D924-144D-8D47-89B7-7A944E795F99}" type="parTrans" cxnId="{2B7F0D4D-1F7A-FB43-AB7C-57C6067EE3EB}">
      <dgm:prSet/>
      <dgm:spPr/>
      <dgm:t>
        <a:bodyPr/>
        <a:lstStyle/>
        <a:p>
          <a:endParaRPr lang="en-US"/>
        </a:p>
      </dgm:t>
    </dgm:pt>
    <dgm:pt modelId="{3DEB1EBA-402C-1745-A634-3AA18A5DEC2E}" type="sibTrans" cxnId="{2B7F0D4D-1F7A-FB43-AB7C-57C6067EE3EB}">
      <dgm:prSet/>
      <dgm:spPr/>
      <dgm:t>
        <a:bodyPr/>
        <a:lstStyle/>
        <a:p>
          <a:endParaRPr lang="en-US"/>
        </a:p>
      </dgm:t>
    </dgm:pt>
    <dgm:pt modelId="{0313A2F3-EE6B-3348-9F23-CE9298426AAF}">
      <dgm:prSet/>
      <dgm:spPr/>
      <dgm:t>
        <a:bodyPr/>
        <a:lstStyle/>
        <a:p>
          <a:r>
            <a:rPr lang="en-US" dirty="0"/>
            <a:t>stocks</a:t>
          </a:r>
        </a:p>
      </dgm:t>
    </dgm:pt>
    <dgm:pt modelId="{2EF14098-5B04-3645-AA3A-68F10ED4C38B}" type="parTrans" cxnId="{4DF14BF4-1252-8649-9649-D60F10E9F832}">
      <dgm:prSet/>
      <dgm:spPr/>
      <dgm:t>
        <a:bodyPr/>
        <a:lstStyle/>
        <a:p>
          <a:endParaRPr lang="en-US"/>
        </a:p>
      </dgm:t>
    </dgm:pt>
    <dgm:pt modelId="{15E5298E-FEFE-8D41-90AD-2E591EC4E2C8}" type="sibTrans" cxnId="{4DF14BF4-1252-8649-9649-D60F10E9F832}">
      <dgm:prSet/>
      <dgm:spPr/>
      <dgm:t>
        <a:bodyPr/>
        <a:lstStyle/>
        <a:p>
          <a:endParaRPr lang="en-US"/>
        </a:p>
      </dgm:t>
    </dgm:pt>
    <dgm:pt modelId="{E9645EDC-1DBE-CD48-8D09-27CB14C92739}">
      <dgm:prSet/>
      <dgm:spPr/>
      <dgm:t>
        <a:bodyPr/>
        <a:lstStyle/>
        <a:p>
          <a:r>
            <a:rPr lang="en-US" dirty="0"/>
            <a:t>bonus</a:t>
          </a:r>
        </a:p>
      </dgm:t>
    </dgm:pt>
    <dgm:pt modelId="{9C1F5AAB-4156-874A-9CF0-DD11120BB9B4}" type="parTrans" cxnId="{BC093BBB-E8C9-FB47-8055-2D9AAC47BA11}">
      <dgm:prSet/>
      <dgm:spPr/>
      <dgm:t>
        <a:bodyPr/>
        <a:lstStyle/>
        <a:p>
          <a:endParaRPr lang="en-US"/>
        </a:p>
      </dgm:t>
    </dgm:pt>
    <dgm:pt modelId="{1C750255-28E2-A44A-A731-84850F940E6A}" type="sibTrans" cxnId="{BC093BBB-E8C9-FB47-8055-2D9AAC47BA11}">
      <dgm:prSet/>
      <dgm:spPr/>
      <dgm:t>
        <a:bodyPr/>
        <a:lstStyle/>
        <a:p>
          <a:endParaRPr lang="en-US"/>
        </a:p>
      </dgm:t>
    </dgm:pt>
    <dgm:pt modelId="{235E50E7-10A0-734C-807B-EEB9E029ED9F}">
      <dgm:prSet/>
      <dgm:spPr/>
      <dgm:t>
        <a:bodyPr/>
        <a:lstStyle/>
        <a:p>
          <a:r>
            <a:rPr lang="en-US" dirty="0"/>
            <a:t>Could further show years at company </a:t>
          </a:r>
        </a:p>
      </dgm:t>
    </dgm:pt>
    <dgm:pt modelId="{3D0D7AC9-7947-B048-9F10-78747890B3C0}" type="parTrans" cxnId="{2D302C7F-D63F-6145-B683-9CE6129856A2}">
      <dgm:prSet/>
      <dgm:spPr/>
      <dgm:t>
        <a:bodyPr/>
        <a:lstStyle/>
        <a:p>
          <a:endParaRPr lang="en-US"/>
        </a:p>
      </dgm:t>
    </dgm:pt>
    <dgm:pt modelId="{C39553EE-7C74-A74F-8BCC-D519A93EF925}" type="sibTrans" cxnId="{2D302C7F-D63F-6145-B683-9CE6129856A2}">
      <dgm:prSet/>
      <dgm:spPr/>
      <dgm:t>
        <a:bodyPr/>
        <a:lstStyle/>
        <a:p>
          <a:endParaRPr lang="en-US"/>
        </a:p>
      </dgm:t>
    </dgm:pt>
    <dgm:pt modelId="{3C7BB50D-9280-4741-A33F-B283D183C8D4}">
      <dgm:prSet/>
      <dgm:spPr/>
      <dgm:t>
        <a:bodyPr/>
        <a:lstStyle/>
        <a:p>
          <a:r>
            <a:rPr lang="en-US" dirty="0"/>
            <a:t>internship positions</a:t>
          </a:r>
        </a:p>
      </dgm:t>
    </dgm:pt>
    <dgm:pt modelId="{3C1F7B08-E207-224A-BE82-1FBDC9F37D2F}" type="parTrans" cxnId="{03902D23-3788-1C48-925F-F663D8BE7E13}">
      <dgm:prSet/>
      <dgm:spPr/>
      <dgm:t>
        <a:bodyPr/>
        <a:lstStyle/>
        <a:p>
          <a:endParaRPr lang="en-US"/>
        </a:p>
      </dgm:t>
    </dgm:pt>
    <dgm:pt modelId="{6628C2CE-F4AA-F149-9ECB-C8410EBDC59E}" type="sibTrans" cxnId="{03902D23-3788-1C48-925F-F663D8BE7E13}">
      <dgm:prSet/>
      <dgm:spPr/>
      <dgm:t>
        <a:bodyPr/>
        <a:lstStyle/>
        <a:p>
          <a:endParaRPr lang="en-US"/>
        </a:p>
      </dgm:t>
    </dgm:pt>
    <dgm:pt modelId="{0A992B3D-F942-B346-9C29-0433D2DEDC86}">
      <dgm:prSet/>
      <dgm:spPr/>
      <dgm:t>
        <a:bodyPr/>
        <a:lstStyle/>
        <a:p>
          <a:r>
            <a:rPr lang="en-US" dirty="0"/>
            <a:t>executive positions</a:t>
          </a:r>
        </a:p>
      </dgm:t>
    </dgm:pt>
    <dgm:pt modelId="{D3332E42-EED4-6E45-9F49-C54A3B951F18}" type="parTrans" cxnId="{1480A5DA-C6E6-E048-AC97-1C71D8E99018}">
      <dgm:prSet/>
      <dgm:spPr/>
      <dgm:t>
        <a:bodyPr/>
        <a:lstStyle/>
        <a:p>
          <a:endParaRPr lang="en-US"/>
        </a:p>
      </dgm:t>
    </dgm:pt>
    <dgm:pt modelId="{2480A742-1B49-6C4F-A83B-A08449235899}" type="sibTrans" cxnId="{1480A5DA-C6E6-E048-AC97-1C71D8E99018}">
      <dgm:prSet/>
      <dgm:spPr/>
      <dgm:t>
        <a:bodyPr/>
        <a:lstStyle/>
        <a:p>
          <a:endParaRPr lang="en-US"/>
        </a:p>
      </dgm:t>
    </dgm:pt>
    <dgm:pt modelId="{94D5177B-8506-3948-B607-A34EE454EC13}" type="pres">
      <dgm:prSet presAssocID="{2EBACADF-7EDF-40A3-9504-9E45B80D2CA7}" presName="Name0" presStyleCnt="0">
        <dgm:presLayoutVars>
          <dgm:dir/>
          <dgm:animLvl val="lvl"/>
          <dgm:resizeHandles val="exact"/>
        </dgm:presLayoutVars>
      </dgm:prSet>
      <dgm:spPr/>
    </dgm:pt>
    <dgm:pt modelId="{30B5FA0E-E462-0145-AD10-DC5684DE9A76}" type="pres">
      <dgm:prSet presAssocID="{CD04AF2E-C455-4C10-80A4-BC9F6B58DA13}" presName="composite" presStyleCnt="0"/>
      <dgm:spPr/>
    </dgm:pt>
    <dgm:pt modelId="{82AA4686-2D6A-444C-A86F-AF052E3F03EF}" type="pres">
      <dgm:prSet presAssocID="{CD04AF2E-C455-4C10-80A4-BC9F6B58DA13}" presName="parTx" presStyleLbl="alignNode1" presStyleIdx="0" presStyleCnt="4">
        <dgm:presLayoutVars>
          <dgm:chMax val="0"/>
          <dgm:chPref val="0"/>
          <dgm:bulletEnabled val="1"/>
        </dgm:presLayoutVars>
      </dgm:prSet>
      <dgm:spPr/>
    </dgm:pt>
    <dgm:pt modelId="{D54EB2DE-E2FC-E545-909C-D6ADBB4F4EBE}" type="pres">
      <dgm:prSet presAssocID="{CD04AF2E-C455-4C10-80A4-BC9F6B58DA13}" presName="desTx" presStyleLbl="alignAccFollowNode1" presStyleIdx="0" presStyleCnt="4">
        <dgm:presLayoutVars>
          <dgm:bulletEnabled val="1"/>
        </dgm:presLayoutVars>
      </dgm:prSet>
      <dgm:spPr/>
    </dgm:pt>
    <dgm:pt modelId="{72ECDD8E-848F-4A43-AA57-6C14D3DAC386}" type="pres">
      <dgm:prSet presAssocID="{D373BC51-4DE9-4C71-80B2-5C01C9993F5C}" presName="space" presStyleCnt="0"/>
      <dgm:spPr/>
    </dgm:pt>
    <dgm:pt modelId="{BBEFDA75-91F7-2640-A501-85F93927B66B}" type="pres">
      <dgm:prSet presAssocID="{50256CAE-BE3F-E64E-AD2F-B50543B098CC}" presName="composite" presStyleCnt="0"/>
      <dgm:spPr/>
    </dgm:pt>
    <dgm:pt modelId="{7437172B-5837-F44D-92CD-613E1E21CBB2}" type="pres">
      <dgm:prSet presAssocID="{50256CAE-BE3F-E64E-AD2F-B50543B098CC}" presName="parTx" presStyleLbl="alignNode1" presStyleIdx="1" presStyleCnt="4">
        <dgm:presLayoutVars>
          <dgm:chMax val="0"/>
          <dgm:chPref val="0"/>
          <dgm:bulletEnabled val="1"/>
        </dgm:presLayoutVars>
      </dgm:prSet>
      <dgm:spPr/>
    </dgm:pt>
    <dgm:pt modelId="{6262A8A3-6365-8A4B-84A0-DED941899EEC}" type="pres">
      <dgm:prSet presAssocID="{50256CAE-BE3F-E64E-AD2F-B50543B098CC}" presName="desTx" presStyleLbl="alignAccFollowNode1" presStyleIdx="1" presStyleCnt="4">
        <dgm:presLayoutVars>
          <dgm:bulletEnabled val="1"/>
        </dgm:presLayoutVars>
      </dgm:prSet>
      <dgm:spPr/>
    </dgm:pt>
    <dgm:pt modelId="{0CFA3D49-A95C-3940-9CD4-377A9F3BA3EB}" type="pres">
      <dgm:prSet presAssocID="{C89366B3-2110-0744-9930-CB77220D75B4}" presName="space" presStyleCnt="0"/>
      <dgm:spPr/>
    </dgm:pt>
    <dgm:pt modelId="{D9248116-4D6B-A842-BAD8-3C08433F8DB8}" type="pres">
      <dgm:prSet presAssocID="{6735EF61-FD61-4E35-960E-2E864A1AF7A6}" presName="composite" presStyleCnt="0"/>
      <dgm:spPr/>
    </dgm:pt>
    <dgm:pt modelId="{8BF4EE1D-BBA4-6849-B3FF-2D8498D608E3}" type="pres">
      <dgm:prSet presAssocID="{6735EF61-FD61-4E35-960E-2E864A1AF7A6}" presName="parTx" presStyleLbl="alignNode1" presStyleIdx="2" presStyleCnt="4">
        <dgm:presLayoutVars>
          <dgm:chMax val="0"/>
          <dgm:chPref val="0"/>
          <dgm:bulletEnabled val="1"/>
        </dgm:presLayoutVars>
      </dgm:prSet>
      <dgm:spPr/>
    </dgm:pt>
    <dgm:pt modelId="{DCA52BDD-AE07-134E-B1EB-A29178B8F4F2}" type="pres">
      <dgm:prSet presAssocID="{6735EF61-FD61-4E35-960E-2E864A1AF7A6}" presName="desTx" presStyleLbl="alignAccFollowNode1" presStyleIdx="2" presStyleCnt="4">
        <dgm:presLayoutVars>
          <dgm:bulletEnabled val="1"/>
        </dgm:presLayoutVars>
      </dgm:prSet>
      <dgm:spPr/>
    </dgm:pt>
    <dgm:pt modelId="{2F459687-9E2C-6941-B20C-E645920FB26C}" type="pres">
      <dgm:prSet presAssocID="{CF938210-2485-4C6B-BD09-AE4F2C7CE2FB}" presName="space" presStyleCnt="0"/>
      <dgm:spPr/>
    </dgm:pt>
    <dgm:pt modelId="{9ED882BE-CC92-094D-97AD-34209C9F06F3}" type="pres">
      <dgm:prSet presAssocID="{5D4E3942-26DC-417E-B806-58A3F2569BFB}" presName="composite" presStyleCnt="0"/>
      <dgm:spPr/>
    </dgm:pt>
    <dgm:pt modelId="{78F08974-5771-074A-854C-12DA8420B37A}" type="pres">
      <dgm:prSet presAssocID="{5D4E3942-26DC-417E-B806-58A3F2569BFB}" presName="parTx" presStyleLbl="alignNode1" presStyleIdx="3" presStyleCnt="4">
        <dgm:presLayoutVars>
          <dgm:chMax val="0"/>
          <dgm:chPref val="0"/>
          <dgm:bulletEnabled val="1"/>
        </dgm:presLayoutVars>
      </dgm:prSet>
      <dgm:spPr/>
    </dgm:pt>
    <dgm:pt modelId="{C85929B3-C008-9048-9995-1DE84295D60C}" type="pres">
      <dgm:prSet presAssocID="{5D4E3942-26DC-417E-B806-58A3F2569BFB}" presName="desTx" presStyleLbl="alignAccFollowNode1" presStyleIdx="3" presStyleCnt="4">
        <dgm:presLayoutVars>
          <dgm:bulletEnabled val="1"/>
        </dgm:presLayoutVars>
      </dgm:prSet>
      <dgm:spPr/>
    </dgm:pt>
  </dgm:ptLst>
  <dgm:cxnLst>
    <dgm:cxn modelId="{37B80B02-6EC1-428B-9EAD-3F7304E1C70F}" srcId="{2EBACADF-7EDF-40A3-9504-9E45B80D2CA7}" destId="{6735EF61-FD61-4E35-960E-2E864A1AF7A6}" srcOrd="2" destOrd="0" parTransId="{F1534A5E-B101-4BF9-A52D-E538E2D7C9AE}" sibTransId="{CF938210-2485-4C6B-BD09-AE4F2C7CE2FB}"/>
    <dgm:cxn modelId="{5A21EA07-5F0E-C744-9516-E5AB127169BD}" type="presOf" srcId="{860657CC-F788-054C-AB32-2EF2B38939CC}" destId="{D54EB2DE-E2FC-E545-909C-D6ADBB4F4EBE}" srcOrd="0" destOrd="2" presId="urn:microsoft.com/office/officeart/2005/8/layout/hList1"/>
    <dgm:cxn modelId="{03902D23-3788-1C48-925F-F663D8BE7E13}" srcId="{860657CC-F788-054C-AB32-2EF2B38939CC}" destId="{3C7BB50D-9280-4741-A33F-B283D183C8D4}" srcOrd="0" destOrd="0" parTransId="{3C1F7B08-E207-224A-BE82-1FBDC9F37D2F}" sibTransId="{6628C2CE-F4AA-F149-9ECB-C8410EBDC59E}"/>
    <dgm:cxn modelId="{DA1B5730-BDAB-C74B-8CFB-5048A3D4C853}" type="presOf" srcId="{96CC0E9F-0DF4-A44D-A6C9-722E664E66FD}" destId="{6262A8A3-6365-8A4B-84A0-DED941899EEC}" srcOrd="0" destOrd="0" presId="urn:microsoft.com/office/officeart/2005/8/layout/hList1"/>
    <dgm:cxn modelId="{49F27031-7F59-5545-9FEB-3018801D14B2}" type="presOf" srcId="{B3663AD2-B773-8E48-94EF-319EB262403E}" destId="{C85929B3-C008-9048-9995-1DE84295D60C}" srcOrd="0" destOrd="2" presId="urn:microsoft.com/office/officeart/2005/8/layout/hList1"/>
    <dgm:cxn modelId="{05AE2133-718D-864C-9302-3AB9EABC1A9A}" srcId="{5D4E3942-26DC-417E-B806-58A3F2569BFB}" destId="{B3663AD2-B773-8E48-94EF-319EB262403E}" srcOrd="2" destOrd="0" parTransId="{187767BF-E5FF-0A4F-9BAD-77F3A879846C}" sibTransId="{1842AD63-6918-6D48-B96B-3ED93EF9C962}"/>
    <dgm:cxn modelId="{563D9334-81FC-7E40-9ABB-80316D658473}" type="presOf" srcId="{97F37D15-251D-1A4C-A9F0-8BE56B113EED}" destId="{C85929B3-C008-9048-9995-1DE84295D60C}" srcOrd="0" destOrd="1" presId="urn:microsoft.com/office/officeart/2005/8/layout/hList1"/>
    <dgm:cxn modelId="{FD72B137-4827-7146-A70B-40E1858B6775}" srcId="{2EBACADF-7EDF-40A3-9504-9E45B80D2CA7}" destId="{50256CAE-BE3F-E64E-AD2F-B50543B098CC}" srcOrd="1" destOrd="0" parTransId="{F64EA75E-CA3A-C044-AC96-509C1739EF2E}" sibTransId="{C89366B3-2110-0744-9930-CB77220D75B4}"/>
    <dgm:cxn modelId="{82739C39-CD87-42DA-B77F-44792D0E088D}" srcId="{CD04AF2E-C455-4C10-80A4-BC9F6B58DA13}" destId="{922E310B-91C4-4F50-B0DE-7561D24719EF}" srcOrd="0" destOrd="0" parTransId="{BA963160-3D98-4578-939A-180B9C2CFDC6}" sibTransId="{3D4B3234-7D7B-44D1-8DBF-45A2E06829A5}"/>
    <dgm:cxn modelId="{ABAC4642-6FC2-F14F-90F8-9F99FB892215}" type="presOf" srcId="{0A992B3D-F942-B346-9C29-0433D2DEDC86}" destId="{D54EB2DE-E2FC-E545-909C-D6ADBB4F4EBE}" srcOrd="0" destOrd="4" presId="urn:microsoft.com/office/officeart/2005/8/layout/hList1"/>
    <dgm:cxn modelId="{8B7FD043-EDAC-C24A-844E-14FB53F2FAD9}" srcId="{50256CAE-BE3F-E64E-AD2F-B50543B098CC}" destId="{96CC0E9F-0DF4-A44D-A6C9-722E664E66FD}" srcOrd="0" destOrd="0" parTransId="{2C8BFA7B-C215-2C48-9547-629C484CDFDD}" sibTransId="{1DA40AB6-BC99-7347-8D46-1F036BE8816A}"/>
    <dgm:cxn modelId="{9F45A545-CC36-4361-B2EA-AFD0CCBA13B1}" srcId="{6735EF61-FD61-4E35-960E-2E864A1AF7A6}" destId="{EA90380A-AE43-48AE-BD79-A648EF371D1E}" srcOrd="1" destOrd="0" parTransId="{0E85DADD-B719-4AB8-9087-EF36265AAE76}" sibTransId="{EE501E54-4A0B-4F4A-8040-DBC4631ECBD0}"/>
    <dgm:cxn modelId="{AC56264C-172A-BC45-A556-A316123C7F62}" type="presOf" srcId="{308C6E81-DB07-4CE7-9902-391AAF02E443}" destId="{DCA52BDD-AE07-134E-B1EB-A29178B8F4F2}" srcOrd="0" destOrd="0" presId="urn:microsoft.com/office/officeart/2005/8/layout/hList1"/>
    <dgm:cxn modelId="{2B7F0D4D-1F7A-FB43-AB7C-57C6067EE3EB}" srcId="{399E5069-6F4A-2546-B5EC-76FB87898A1E}" destId="{16438355-D7B1-F242-A4F7-B2A2797553E6}" srcOrd="0" destOrd="0" parTransId="{2966D924-144D-8D47-89B7-7A944E795F99}" sibTransId="{3DEB1EBA-402C-1745-A634-3AA18A5DEC2E}"/>
    <dgm:cxn modelId="{AD7BE84D-C2F2-DD4F-898B-86277FDE4315}" srcId="{5D4E3942-26DC-417E-B806-58A3F2569BFB}" destId="{97F37D15-251D-1A4C-A9F0-8BE56B113EED}" srcOrd="1" destOrd="0" parTransId="{AE26A859-9D2A-884F-B74A-7158CAE1D7C5}" sibTransId="{16BCDE5C-1AA6-D24D-A062-A1FB7399B12C}"/>
    <dgm:cxn modelId="{9EF9454F-5958-4B48-A018-237964028504}" type="presOf" srcId="{5D4E3942-26DC-417E-B806-58A3F2569BFB}" destId="{78F08974-5771-074A-854C-12DA8420B37A}" srcOrd="0" destOrd="0" presId="urn:microsoft.com/office/officeart/2005/8/layout/hList1"/>
    <dgm:cxn modelId="{90F08E4F-E711-6642-97E3-2357E73A1DA2}" type="presOf" srcId="{F2560EFC-2011-824A-8004-DDA6025AE48E}" destId="{D54EB2DE-E2FC-E545-909C-D6ADBB4F4EBE}" srcOrd="0" destOrd="1" presId="urn:microsoft.com/office/officeart/2005/8/layout/hList1"/>
    <dgm:cxn modelId="{90C54D53-4EB9-9E4E-A9AB-C74454FCDBB4}" type="presOf" srcId="{EA90380A-AE43-48AE-BD79-A648EF371D1E}" destId="{DCA52BDD-AE07-134E-B1EB-A29178B8F4F2}" srcOrd="0" destOrd="3" presId="urn:microsoft.com/office/officeart/2005/8/layout/hList1"/>
    <dgm:cxn modelId="{FD6D5B5B-4717-A744-9818-5E24D14A57BE}" type="presOf" srcId="{235E50E7-10A0-734C-807B-EEB9E029ED9F}" destId="{6262A8A3-6365-8A4B-84A0-DED941899EEC}" srcOrd="0" destOrd="5" presId="urn:microsoft.com/office/officeart/2005/8/layout/hList1"/>
    <dgm:cxn modelId="{18B0D863-3F32-4D3A-AC71-7D26B0CB9D5D}" srcId="{2EBACADF-7EDF-40A3-9504-9E45B80D2CA7}" destId="{CD04AF2E-C455-4C10-80A4-BC9F6B58DA13}" srcOrd="0" destOrd="0" parTransId="{F17F8640-B724-4838-88E9-9F4495C326C1}" sibTransId="{D373BC51-4DE9-4C71-80B2-5C01C9993F5C}"/>
    <dgm:cxn modelId="{821B8769-F311-420E-91DD-30979C54F699}" srcId="{6735EF61-FD61-4E35-960E-2E864A1AF7A6}" destId="{308C6E81-DB07-4CE7-9902-391AAF02E443}" srcOrd="0" destOrd="0" parTransId="{416970B5-B657-4AB3-B9C0-A26243127DFB}" sibTransId="{E11A05D8-09A1-4D33-BE6A-F891E8D06541}"/>
    <dgm:cxn modelId="{47F80D6C-3A70-984B-A55E-9DEADB0431DC}" type="presOf" srcId="{E9645EDC-1DBE-CD48-8D09-27CB14C92739}" destId="{6262A8A3-6365-8A4B-84A0-DED941899EEC}" srcOrd="0" destOrd="4" presId="urn:microsoft.com/office/officeart/2005/8/layout/hList1"/>
    <dgm:cxn modelId="{20ACAE6E-045E-AE49-81A0-2DDDB1AC1907}" srcId="{308C6E81-DB07-4CE7-9902-391AAF02E443}" destId="{CA804055-8086-8B44-94FC-6C4553A1053A}" srcOrd="0" destOrd="0" parTransId="{EDF51E07-44BB-4648-8A9E-1F8489600000}" sibTransId="{30CA9901-5F40-F843-A88A-B9AB95B36DDD}"/>
    <dgm:cxn modelId="{D7B3757B-32FD-3046-BC9D-A820BF7FCA7D}" srcId="{CD04AF2E-C455-4C10-80A4-BC9F6B58DA13}" destId="{F2560EFC-2011-824A-8004-DDA6025AE48E}" srcOrd="1" destOrd="0" parTransId="{87E49512-144F-E14C-8E63-1D98F4613B6D}" sibTransId="{063DD8BC-7FC8-D349-BFA9-167E9F38DE01}"/>
    <dgm:cxn modelId="{99171C7F-1C61-8940-BF99-5681E23C3C3D}" type="presOf" srcId="{2EBACADF-7EDF-40A3-9504-9E45B80D2CA7}" destId="{94D5177B-8506-3948-B607-A34EE454EC13}" srcOrd="0" destOrd="0" presId="urn:microsoft.com/office/officeart/2005/8/layout/hList1"/>
    <dgm:cxn modelId="{2D302C7F-D63F-6145-B683-9CE6129856A2}" srcId="{50256CAE-BE3F-E64E-AD2F-B50543B098CC}" destId="{235E50E7-10A0-734C-807B-EEB9E029ED9F}" srcOrd="2" destOrd="0" parTransId="{3D0D7AC9-7947-B048-9F10-78747890B3C0}" sibTransId="{C39553EE-7C74-A74F-8BCC-D519A93EF925}"/>
    <dgm:cxn modelId="{2BF3CB86-A833-0F40-8CF6-5B461F831984}" type="presOf" srcId="{8D36F09E-BC57-2542-83B1-4B4B8BEA2627}" destId="{C85929B3-C008-9048-9995-1DE84295D60C}" srcOrd="0" destOrd="3" presId="urn:microsoft.com/office/officeart/2005/8/layout/hList1"/>
    <dgm:cxn modelId="{1170C489-5F7A-314B-83A8-5DC0BB965022}" type="presOf" srcId="{922E310B-91C4-4F50-B0DE-7561D24719EF}" destId="{D54EB2DE-E2FC-E545-909C-D6ADBB4F4EBE}" srcOrd="0" destOrd="0" presId="urn:microsoft.com/office/officeart/2005/8/layout/hList1"/>
    <dgm:cxn modelId="{06DE288C-A108-4042-B5D0-7A842C2B6B41}" type="presOf" srcId="{0313A2F3-EE6B-3348-9F23-CE9298426AAF}" destId="{6262A8A3-6365-8A4B-84A0-DED941899EEC}" srcOrd="0" destOrd="3" presId="urn:microsoft.com/office/officeart/2005/8/layout/hList1"/>
    <dgm:cxn modelId="{BCE1D495-A9B4-9045-803C-17389DF3FA2E}" srcId="{5D4E3942-26DC-417E-B806-58A3F2569BFB}" destId="{9E5C0FEE-F748-F34B-97D8-D889EEDAAE04}" srcOrd="0" destOrd="0" parTransId="{4B501425-A06A-FE4B-8738-8FDD31CBFE80}" sibTransId="{E6077019-8E22-A24D-BDD4-E71A90387E57}"/>
    <dgm:cxn modelId="{B66E5397-87AD-2A40-AF96-A39229FEE3E4}" srcId="{50256CAE-BE3F-E64E-AD2F-B50543B098CC}" destId="{399E5069-6F4A-2546-B5EC-76FB87898A1E}" srcOrd="1" destOrd="0" parTransId="{ECB7F37C-1CDA-0048-A90B-7307B0D14389}" sibTransId="{F806E0CA-A51D-0B4A-928D-42CD096D4338}"/>
    <dgm:cxn modelId="{66C31398-7C07-C047-AED9-BEB036F211E3}" type="presOf" srcId="{50256CAE-BE3F-E64E-AD2F-B50543B098CC}" destId="{7437172B-5837-F44D-92CD-613E1E21CBB2}" srcOrd="0" destOrd="0" presId="urn:microsoft.com/office/officeart/2005/8/layout/hList1"/>
    <dgm:cxn modelId="{6E4B02B6-208F-9341-A048-691A2A9E1C0B}" type="presOf" srcId="{81B0A518-7DB1-FE44-875F-4C62F7546AF5}" destId="{C85929B3-C008-9048-9995-1DE84295D60C}" srcOrd="0" destOrd="4" presId="urn:microsoft.com/office/officeart/2005/8/layout/hList1"/>
    <dgm:cxn modelId="{D9DC9BB8-7407-BE4A-8877-8210B614689A}" type="presOf" srcId="{9E5C0FEE-F748-F34B-97D8-D889EEDAAE04}" destId="{C85929B3-C008-9048-9995-1DE84295D60C}" srcOrd="0" destOrd="0" presId="urn:microsoft.com/office/officeart/2005/8/layout/hList1"/>
    <dgm:cxn modelId="{BC093BBB-E8C9-FB47-8055-2D9AAC47BA11}" srcId="{399E5069-6F4A-2546-B5EC-76FB87898A1E}" destId="{E9645EDC-1DBE-CD48-8D09-27CB14C92739}" srcOrd="2" destOrd="0" parTransId="{9C1F5AAB-4156-874A-9CF0-DD11120BB9B4}" sibTransId="{1C750255-28E2-A44A-A731-84850F940E6A}"/>
    <dgm:cxn modelId="{90C11BBE-AAD5-554B-8271-E5C2385A3CAA}" type="presOf" srcId="{CA804055-8086-8B44-94FC-6C4553A1053A}" destId="{DCA52BDD-AE07-134E-B1EB-A29178B8F4F2}" srcOrd="0" destOrd="1" presId="urn:microsoft.com/office/officeart/2005/8/layout/hList1"/>
    <dgm:cxn modelId="{2C8EABC5-6E0E-4E4A-842D-77876988534B}" type="presOf" srcId="{6735EF61-FD61-4E35-960E-2E864A1AF7A6}" destId="{8BF4EE1D-BBA4-6849-B3FF-2D8498D608E3}" srcOrd="0" destOrd="0" presId="urn:microsoft.com/office/officeart/2005/8/layout/hList1"/>
    <dgm:cxn modelId="{5F8DEFC6-F390-C046-BEE4-251C70356F78}" type="presOf" srcId="{16438355-D7B1-F242-A4F7-B2A2797553E6}" destId="{6262A8A3-6365-8A4B-84A0-DED941899EEC}" srcOrd="0" destOrd="2" presId="urn:microsoft.com/office/officeart/2005/8/layout/hList1"/>
    <dgm:cxn modelId="{5BD81CC8-DDBE-4004-AA7D-7016A1CC421F}" srcId="{2EBACADF-7EDF-40A3-9504-9E45B80D2CA7}" destId="{5D4E3942-26DC-417E-B806-58A3F2569BFB}" srcOrd="3" destOrd="0" parTransId="{F98B8518-BACA-4119-84C4-6E568B292CA9}" sibTransId="{2EB06D0E-7AE0-4054-9442-3A9B1E5B2FD1}"/>
    <dgm:cxn modelId="{6274CBCD-67BE-F941-9227-4185E95BE050}" srcId="{B3663AD2-B773-8E48-94EF-319EB262403E}" destId="{81B0A518-7DB1-FE44-875F-4C62F7546AF5}" srcOrd="1" destOrd="0" parTransId="{BCC939E6-6F68-DF4F-9CF1-E16F855F0D86}" sibTransId="{6A38D8F7-0A87-BE44-BF9A-E4B7897CE8FE}"/>
    <dgm:cxn modelId="{D9D8CAD4-F902-C344-BB41-24C6C745087B}" type="presOf" srcId="{CD04AF2E-C455-4C10-80A4-BC9F6B58DA13}" destId="{82AA4686-2D6A-444C-A86F-AF052E3F03EF}" srcOrd="0" destOrd="0" presId="urn:microsoft.com/office/officeart/2005/8/layout/hList1"/>
    <dgm:cxn modelId="{1480A5DA-C6E6-E048-AC97-1C71D8E99018}" srcId="{860657CC-F788-054C-AB32-2EF2B38939CC}" destId="{0A992B3D-F942-B346-9C29-0433D2DEDC86}" srcOrd="1" destOrd="0" parTransId="{D3332E42-EED4-6E45-9F49-C54A3B951F18}" sibTransId="{2480A742-1B49-6C4F-A83B-A08449235899}"/>
    <dgm:cxn modelId="{7EE841DE-4DE4-7940-8DFF-856514D1EAC5}" type="presOf" srcId="{399E5069-6F4A-2546-B5EC-76FB87898A1E}" destId="{6262A8A3-6365-8A4B-84A0-DED941899EEC}" srcOrd="0" destOrd="1" presId="urn:microsoft.com/office/officeart/2005/8/layout/hList1"/>
    <dgm:cxn modelId="{3362E8E4-4AFD-CC4F-83F0-8621E634E84C}" srcId="{CD04AF2E-C455-4C10-80A4-BC9F6B58DA13}" destId="{860657CC-F788-054C-AB32-2EF2B38939CC}" srcOrd="2" destOrd="0" parTransId="{663D7D92-6E44-9B40-AA17-3AB081375670}" sibTransId="{AFF276CF-AFCB-464A-AB90-377A1760EB7F}"/>
    <dgm:cxn modelId="{5FB019E6-7FDE-A64A-ADC7-F097D30C6DD4}" srcId="{B3663AD2-B773-8E48-94EF-319EB262403E}" destId="{8D36F09E-BC57-2542-83B1-4B4B8BEA2627}" srcOrd="0" destOrd="0" parTransId="{C6D1F31B-B298-D640-BF26-3BB0F7FEAC0F}" sibTransId="{175938A5-32AB-254F-B5F2-CC27CDFA4505}"/>
    <dgm:cxn modelId="{B71BE5E6-92A4-9644-8E9B-651C4AC62ECF}" srcId="{308C6E81-DB07-4CE7-9902-391AAF02E443}" destId="{4556E5D6-99D8-F54C-8625-A6856D277940}" srcOrd="1" destOrd="0" parTransId="{6AA338E4-6015-2C4A-B587-48918ED0EBC4}" sibTransId="{EC33F50D-AC76-794E-B803-EF99D9F5F9B1}"/>
    <dgm:cxn modelId="{4DF14BF4-1252-8649-9649-D60F10E9F832}" srcId="{399E5069-6F4A-2546-B5EC-76FB87898A1E}" destId="{0313A2F3-EE6B-3348-9F23-CE9298426AAF}" srcOrd="1" destOrd="0" parTransId="{2EF14098-5B04-3645-AA3A-68F10ED4C38B}" sibTransId="{15E5298E-FEFE-8D41-90AD-2E591EC4E2C8}"/>
    <dgm:cxn modelId="{A63949F5-A12C-6145-8AD3-F0C5A0FB6F64}" type="presOf" srcId="{3C7BB50D-9280-4741-A33F-B283D183C8D4}" destId="{D54EB2DE-E2FC-E545-909C-D6ADBB4F4EBE}" srcOrd="0" destOrd="3" presId="urn:microsoft.com/office/officeart/2005/8/layout/hList1"/>
    <dgm:cxn modelId="{BCF405F9-B594-E14F-B240-5D493E0CA4E0}" type="presOf" srcId="{4556E5D6-99D8-F54C-8625-A6856D277940}" destId="{DCA52BDD-AE07-134E-B1EB-A29178B8F4F2}" srcOrd="0" destOrd="2" presId="urn:microsoft.com/office/officeart/2005/8/layout/hList1"/>
    <dgm:cxn modelId="{8DC19922-6699-CE45-B9DA-CD8D6634CEC2}" type="presParOf" srcId="{94D5177B-8506-3948-B607-A34EE454EC13}" destId="{30B5FA0E-E462-0145-AD10-DC5684DE9A76}" srcOrd="0" destOrd="0" presId="urn:microsoft.com/office/officeart/2005/8/layout/hList1"/>
    <dgm:cxn modelId="{21D7D6DF-DF93-8E43-AAE2-288019953947}" type="presParOf" srcId="{30B5FA0E-E462-0145-AD10-DC5684DE9A76}" destId="{82AA4686-2D6A-444C-A86F-AF052E3F03EF}" srcOrd="0" destOrd="0" presId="urn:microsoft.com/office/officeart/2005/8/layout/hList1"/>
    <dgm:cxn modelId="{78E250CE-7F7B-0549-8BF0-F85E638FD2DA}" type="presParOf" srcId="{30B5FA0E-E462-0145-AD10-DC5684DE9A76}" destId="{D54EB2DE-E2FC-E545-909C-D6ADBB4F4EBE}" srcOrd="1" destOrd="0" presId="urn:microsoft.com/office/officeart/2005/8/layout/hList1"/>
    <dgm:cxn modelId="{86CECAF1-FE3A-894E-B35C-AEB07A51291C}" type="presParOf" srcId="{94D5177B-8506-3948-B607-A34EE454EC13}" destId="{72ECDD8E-848F-4A43-AA57-6C14D3DAC386}" srcOrd="1" destOrd="0" presId="urn:microsoft.com/office/officeart/2005/8/layout/hList1"/>
    <dgm:cxn modelId="{CD42C9B7-92D6-BE43-A0A5-779025F0F250}" type="presParOf" srcId="{94D5177B-8506-3948-B607-A34EE454EC13}" destId="{BBEFDA75-91F7-2640-A501-85F93927B66B}" srcOrd="2" destOrd="0" presId="urn:microsoft.com/office/officeart/2005/8/layout/hList1"/>
    <dgm:cxn modelId="{81C503EB-E3C0-A14C-A6E7-919E8606D502}" type="presParOf" srcId="{BBEFDA75-91F7-2640-A501-85F93927B66B}" destId="{7437172B-5837-F44D-92CD-613E1E21CBB2}" srcOrd="0" destOrd="0" presId="urn:microsoft.com/office/officeart/2005/8/layout/hList1"/>
    <dgm:cxn modelId="{47A8CC16-4B0D-8440-8754-2BF94DA92576}" type="presParOf" srcId="{BBEFDA75-91F7-2640-A501-85F93927B66B}" destId="{6262A8A3-6365-8A4B-84A0-DED941899EEC}" srcOrd="1" destOrd="0" presId="urn:microsoft.com/office/officeart/2005/8/layout/hList1"/>
    <dgm:cxn modelId="{6EF5CE77-4DE9-1048-ABC8-BD755F584DD4}" type="presParOf" srcId="{94D5177B-8506-3948-B607-A34EE454EC13}" destId="{0CFA3D49-A95C-3940-9CD4-377A9F3BA3EB}" srcOrd="3" destOrd="0" presId="urn:microsoft.com/office/officeart/2005/8/layout/hList1"/>
    <dgm:cxn modelId="{45B7809C-CBCB-4848-AD4E-B48DD2A45788}" type="presParOf" srcId="{94D5177B-8506-3948-B607-A34EE454EC13}" destId="{D9248116-4D6B-A842-BAD8-3C08433F8DB8}" srcOrd="4" destOrd="0" presId="urn:microsoft.com/office/officeart/2005/8/layout/hList1"/>
    <dgm:cxn modelId="{A8EB51E1-F055-5F4A-86DE-56FBC534539E}" type="presParOf" srcId="{D9248116-4D6B-A842-BAD8-3C08433F8DB8}" destId="{8BF4EE1D-BBA4-6849-B3FF-2D8498D608E3}" srcOrd="0" destOrd="0" presId="urn:microsoft.com/office/officeart/2005/8/layout/hList1"/>
    <dgm:cxn modelId="{63C84262-E364-4C4F-AC16-3A5457D7F1E3}" type="presParOf" srcId="{D9248116-4D6B-A842-BAD8-3C08433F8DB8}" destId="{DCA52BDD-AE07-134E-B1EB-A29178B8F4F2}" srcOrd="1" destOrd="0" presId="urn:microsoft.com/office/officeart/2005/8/layout/hList1"/>
    <dgm:cxn modelId="{2D8A076A-CA35-DE4D-BD79-D2759FE3C6F6}" type="presParOf" srcId="{94D5177B-8506-3948-B607-A34EE454EC13}" destId="{2F459687-9E2C-6941-B20C-E645920FB26C}" srcOrd="5" destOrd="0" presId="urn:microsoft.com/office/officeart/2005/8/layout/hList1"/>
    <dgm:cxn modelId="{133469F8-1EB0-2B4D-9110-B60AF7400DA0}" type="presParOf" srcId="{94D5177B-8506-3948-B607-A34EE454EC13}" destId="{9ED882BE-CC92-094D-97AD-34209C9F06F3}" srcOrd="6" destOrd="0" presId="urn:microsoft.com/office/officeart/2005/8/layout/hList1"/>
    <dgm:cxn modelId="{FA5C0A47-6E78-7949-A62C-D2734E6A38F7}" type="presParOf" srcId="{9ED882BE-CC92-094D-97AD-34209C9F06F3}" destId="{78F08974-5771-074A-854C-12DA8420B37A}" srcOrd="0" destOrd="0" presId="urn:microsoft.com/office/officeart/2005/8/layout/hList1"/>
    <dgm:cxn modelId="{0477B964-C05D-854A-B6AF-EFEFEA98B5A3}" type="presParOf" srcId="{9ED882BE-CC92-094D-97AD-34209C9F06F3}" destId="{C85929B3-C008-9048-9995-1DE84295D60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A4686-2D6A-444C-A86F-AF052E3F03EF}">
      <dsp:nvSpPr>
        <dsp:cNvPr id="0" name=""/>
        <dsp:cNvSpPr/>
      </dsp:nvSpPr>
      <dsp:spPr>
        <a:xfrm>
          <a:off x="4308"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Expand position details: </a:t>
          </a:r>
        </a:p>
      </dsp:txBody>
      <dsp:txXfrm>
        <a:off x="4308" y="95165"/>
        <a:ext cx="2590680" cy="664051"/>
      </dsp:txXfrm>
    </dsp:sp>
    <dsp:sp modelId="{D54EB2DE-E2FC-E545-909C-D6ADBB4F4EBE}">
      <dsp:nvSpPr>
        <dsp:cNvPr id="0" name=""/>
        <dsp:cNvSpPr/>
      </dsp:nvSpPr>
      <dsp:spPr>
        <a:xfrm>
          <a:off x="4308"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Add tags </a:t>
          </a:r>
          <a:r>
            <a:rPr lang="en-US" sz="1800" kern="1200" dirty="0"/>
            <a:t>for Machine Learning (ML) and Artificial Intelligence (AI)</a:t>
          </a:r>
        </a:p>
        <a:p>
          <a:pPr marL="171450" lvl="1" indent="-171450" algn="l" defTabSz="800100">
            <a:lnSpc>
              <a:spcPct val="90000"/>
            </a:lnSpc>
            <a:spcBef>
              <a:spcPct val="0"/>
            </a:spcBef>
            <a:spcAft>
              <a:spcPct val="15000"/>
            </a:spcAft>
            <a:buChar char="•"/>
          </a:pPr>
          <a:r>
            <a:rPr lang="en-US" sz="1800" kern="1200" dirty="0"/>
            <a:t>Further explore original data source's mislabeled positions </a:t>
          </a:r>
        </a:p>
        <a:p>
          <a:pPr marL="171450" lvl="1" indent="-171450" algn="l" defTabSz="800100">
            <a:lnSpc>
              <a:spcPct val="90000"/>
            </a:lnSpc>
            <a:spcBef>
              <a:spcPct val="0"/>
            </a:spcBef>
            <a:spcAft>
              <a:spcPct val="15000"/>
            </a:spcAft>
            <a:buChar char="•"/>
          </a:pPr>
          <a:r>
            <a:rPr lang="en-US" sz="1800" kern="1200" dirty="0"/>
            <a:t>Further explore:</a:t>
          </a:r>
        </a:p>
        <a:p>
          <a:pPr marL="342900" lvl="2" indent="-171450" algn="l" defTabSz="800100">
            <a:lnSpc>
              <a:spcPct val="90000"/>
            </a:lnSpc>
            <a:spcBef>
              <a:spcPct val="0"/>
            </a:spcBef>
            <a:spcAft>
              <a:spcPct val="15000"/>
            </a:spcAft>
            <a:buChar char="•"/>
          </a:pPr>
          <a:r>
            <a:rPr lang="en-US" sz="1800" kern="1200" dirty="0"/>
            <a:t>internship positions</a:t>
          </a:r>
        </a:p>
        <a:p>
          <a:pPr marL="342900" lvl="2" indent="-171450" algn="l" defTabSz="800100">
            <a:lnSpc>
              <a:spcPct val="90000"/>
            </a:lnSpc>
            <a:spcBef>
              <a:spcPct val="0"/>
            </a:spcBef>
            <a:spcAft>
              <a:spcPct val="15000"/>
            </a:spcAft>
            <a:buChar char="•"/>
          </a:pPr>
          <a:r>
            <a:rPr lang="en-US" sz="1800" kern="1200" dirty="0"/>
            <a:t>executive positions</a:t>
          </a:r>
        </a:p>
      </dsp:txBody>
      <dsp:txXfrm>
        <a:off x="4308" y="759217"/>
        <a:ext cx="2590680" cy="3891037"/>
      </dsp:txXfrm>
    </dsp:sp>
    <dsp:sp modelId="{7437172B-5837-F44D-92CD-613E1E21CBB2}">
      <dsp:nvSpPr>
        <dsp:cNvPr id="0" name=""/>
        <dsp:cNvSpPr/>
      </dsp:nvSpPr>
      <dsp:spPr>
        <a:xfrm>
          <a:off x="2957684"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Expand salary details: </a:t>
          </a:r>
        </a:p>
      </dsp:txBody>
      <dsp:txXfrm>
        <a:off x="2957684" y="95165"/>
        <a:ext cx="2590680" cy="664051"/>
      </dsp:txXfrm>
    </dsp:sp>
    <dsp:sp modelId="{6262A8A3-6365-8A4B-84A0-DED941899EEC}">
      <dsp:nvSpPr>
        <dsp:cNvPr id="0" name=""/>
        <dsp:cNvSpPr/>
      </dsp:nvSpPr>
      <dsp:spPr>
        <a:xfrm>
          <a:off x="2957684"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Currently shows "Yearly total compensation"</a:t>
          </a:r>
        </a:p>
        <a:p>
          <a:pPr marL="171450" lvl="1" indent="-171450" algn="l" defTabSz="800100">
            <a:lnSpc>
              <a:spcPct val="90000"/>
            </a:lnSpc>
            <a:spcBef>
              <a:spcPct val="0"/>
            </a:spcBef>
            <a:spcAft>
              <a:spcPct val="15000"/>
            </a:spcAft>
            <a:buChar char="•"/>
          </a:pPr>
          <a:r>
            <a:rPr lang="en-US" sz="1800" kern="1200" dirty="0"/>
            <a:t>Could further expand to show:</a:t>
          </a:r>
        </a:p>
        <a:p>
          <a:pPr marL="342900" lvl="2" indent="-171450" algn="l" defTabSz="800100">
            <a:lnSpc>
              <a:spcPct val="90000"/>
            </a:lnSpc>
            <a:spcBef>
              <a:spcPct val="0"/>
            </a:spcBef>
            <a:spcAft>
              <a:spcPct val="15000"/>
            </a:spcAft>
            <a:buChar char="•"/>
          </a:pPr>
          <a:r>
            <a:rPr lang="en-US" sz="1800" kern="1200" dirty="0"/>
            <a:t>base salary</a:t>
          </a:r>
        </a:p>
        <a:p>
          <a:pPr marL="342900" lvl="2" indent="-171450" algn="l" defTabSz="800100">
            <a:lnSpc>
              <a:spcPct val="90000"/>
            </a:lnSpc>
            <a:spcBef>
              <a:spcPct val="0"/>
            </a:spcBef>
            <a:spcAft>
              <a:spcPct val="15000"/>
            </a:spcAft>
            <a:buChar char="•"/>
          </a:pPr>
          <a:r>
            <a:rPr lang="en-US" sz="1800" kern="1200" dirty="0"/>
            <a:t>stocks</a:t>
          </a:r>
        </a:p>
        <a:p>
          <a:pPr marL="342900" lvl="2" indent="-171450" algn="l" defTabSz="800100">
            <a:lnSpc>
              <a:spcPct val="90000"/>
            </a:lnSpc>
            <a:spcBef>
              <a:spcPct val="0"/>
            </a:spcBef>
            <a:spcAft>
              <a:spcPct val="15000"/>
            </a:spcAft>
            <a:buChar char="•"/>
          </a:pPr>
          <a:r>
            <a:rPr lang="en-US" sz="1800" kern="1200" dirty="0"/>
            <a:t>bonus</a:t>
          </a:r>
        </a:p>
        <a:p>
          <a:pPr marL="171450" lvl="1" indent="-171450" algn="l" defTabSz="800100">
            <a:lnSpc>
              <a:spcPct val="90000"/>
            </a:lnSpc>
            <a:spcBef>
              <a:spcPct val="0"/>
            </a:spcBef>
            <a:spcAft>
              <a:spcPct val="15000"/>
            </a:spcAft>
            <a:buChar char="•"/>
          </a:pPr>
          <a:r>
            <a:rPr lang="en-US" sz="1800" kern="1200" dirty="0"/>
            <a:t>Could further show years at company </a:t>
          </a:r>
        </a:p>
      </dsp:txBody>
      <dsp:txXfrm>
        <a:off x="2957684" y="759217"/>
        <a:ext cx="2590680" cy="3891037"/>
      </dsp:txXfrm>
    </dsp:sp>
    <dsp:sp modelId="{8BF4EE1D-BBA4-6849-B3FF-2D8498D608E3}">
      <dsp:nvSpPr>
        <dsp:cNvPr id="0" name=""/>
        <dsp:cNvSpPr/>
      </dsp:nvSpPr>
      <dsp:spPr>
        <a:xfrm>
          <a:off x="5911060"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Expand important demographics: </a:t>
          </a:r>
        </a:p>
      </dsp:txBody>
      <dsp:txXfrm>
        <a:off x="5911060" y="95165"/>
        <a:ext cx="2590680" cy="664051"/>
      </dsp:txXfrm>
    </dsp:sp>
    <dsp:sp modelId="{DCA52BDD-AE07-134E-B1EB-A29178B8F4F2}">
      <dsp:nvSpPr>
        <dsp:cNvPr id="0" name=""/>
        <dsp:cNvSpPr/>
      </dsp:nvSpPr>
      <dsp:spPr>
        <a:xfrm>
          <a:off x="5911060"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Research shows that certain applicant groups are at higher risk of being offered lower salaries. Educated negotiation is key. </a:t>
          </a:r>
        </a:p>
        <a:p>
          <a:pPr marL="342900" lvl="2" indent="-171450" algn="l" defTabSz="800100">
            <a:lnSpc>
              <a:spcPct val="90000"/>
            </a:lnSpc>
            <a:spcBef>
              <a:spcPct val="0"/>
            </a:spcBef>
            <a:spcAft>
              <a:spcPct val="15000"/>
            </a:spcAft>
            <a:buChar char="•"/>
          </a:pPr>
          <a:r>
            <a:rPr lang="en-US" sz="1800" kern="1200" dirty="0"/>
            <a:t>Consider potential impact of gender </a:t>
          </a:r>
        </a:p>
        <a:p>
          <a:pPr marL="342900" lvl="2" indent="-171450" algn="l" defTabSz="800100">
            <a:lnSpc>
              <a:spcPct val="90000"/>
            </a:lnSpc>
            <a:spcBef>
              <a:spcPct val="0"/>
            </a:spcBef>
            <a:spcAft>
              <a:spcPct val="15000"/>
            </a:spcAft>
            <a:buChar char="•"/>
          </a:pPr>
          <a:r>
            <a:rPr lang="en-US" sz="1800" kern="1200" dirty="0"/>
            <a:t>Consider impact of race</a:t>
          </a:r>
        </a:p>
        <a:p>
          <a:pPr marL="171450" lvl="1" indent="-171450" algn="l" defTabSz="800100">
            <a:lnSpc>
              <a:spcPct val="90000"/>
            </a:lnSpc>
            <a:spcBef>
              <a:spcPct val="0"/>
            </a:spcBef>
            <a:spcAft>
              <a:spcPct val="15000"/>
            </a:spcAft>
            <a:buChar char="•"/>
          </a:pPr>
          <a:r>
            <a:rPr lang="en-US" sz="1800" kern="1200" dirty="0"/>
            <a:t>Consider impact of location in USA (state-level, urban vs. rural)</a:t>
          </a:r>
        </a:p>
      </dsp:txBody>
      <dsp:txXfrm>
        <a:off x="5911060" y="759217"/>
        <a:ext cx="2590680" cy="3891037"/>
      </dsp:txXfrm>
    </dsp:sp>
    <dsp:sp modelId="{78F08974-5771-074A-854C-12DA8420B37A}">
      <dsp:nvSpPr>
        <dsp:cNvPr id="0" name=""/>
        <dsp:cNvSpPr/>
      </dsp:nvSpPr>
      <dsp:spPr>
        <a:xfrm>
          <a:off x="8864435"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Add additional companies: </a:t>
          </a:r>
        </a:p>
      </dsp:txBody>
      <dsp:txXfrm>
        <a:off x="8864435" y="95165"/>
        <a:ext cx="2590680" cy="664051"/>
      </dsp:txXfrm>
    </dsp:sp>
    <dsp:sp modelId="{C85929B3-C008-9048-9995-1DE84295D60C}">
      <dsp:nvSpPr>
        <dsp:cNvPr id="0" name=""/>
        <dsp:cNvSpPr/>
      </dsp:nvSpPr>
      <dsp:spPr>
        <a:xfrm>
          <a:off x="8864435"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Top 5 data science companies picked based on volume in original data source. </a:t>
          </a:r>
        </a:p>
        <a:p>
          <a:pPr marL="171450" lvl="1" indent="-171450" algn="l" defTabSz="800100">
            <a:lnSpc>
              <a:spcPct val="90000"/>
            </a:lnSpc>
            <a:spcBef>
              <a:spcPct val="0"/>
            </a:spcBef>
            <a:spcAft>
              <a:spcPct val="15000"/>
            </a:spcAft>
            <a:buChar char="•"/>
          </a:pPr>
          <a:r>
            <a:rPr lang="en-US" sz="1800" kern="1200" dirty="0"/>
            <a:t>We could expand to top 10 companies. </a:t>
          </a:r>
        </a:p>
        <a:p>
          <a:pPr marL="171450" lvl="1" indent="-171450" algn="l" defTabSz="800100">
            <a:lnSpc>
              <a:spcPct val="90000"/>
            </a:lnSpc>
            <a:spcBef>
              <a:spcPct val="0"/>
            </a:spcBef>
            <a:spcAft>
              <a:spcPct val="15000"/>
            </a:spcAft>
            <a:buChar char="•"/>
          </a:pPr>
          <a:r>
            <a:rPr lang="en-US" sz="1800" kern="1200" dirty="0"/>
            <a:t>We could add companies of interest based on:</a:t>
          </a:r>
        </a:p>
        <a:p>
          <a:pPr marL="342900" lvl="2" indent="-171450" algn="l" defTabSz="800100">
            <a:lnSpc>
              <a:spcPct val="90000"/>
            </a:lnSpc>
            <a:spcBef>
              <a:spcPct val="0"/>
            </a:spcBef>
            <a:spcAft>
              <a:spcPct val="15000"/>
            </a:spcAft>
            <a:buChar char="•"/>
          </a:pPr>
          <a:r>
            <a:rPr lang="en-US" sz="1800" kern="1200" dirty="0"/>
            <a:t>increasing popularity (ex: new, fast-growing companies)</a:t>
          </a:r>
        </a:p>
        <a:p>
          <a:pPr marL="342900" lvl="2" indent="-171450" algn="l" defTabSz="800100">
            <a:lnSpc>
              <a:spcPct val="90000"/>
            </a:lnSpc>
            <a:spcBef>
              <a:spcPct val="0"/>
            </a:spcBef>
            <a:spcAft>
              <a:spcPct val="15000"/>
            </a:spcAft>
            <a:buChar char="•"/>
          </a:pPr>
          <a:r>
            <a:rPr lang="en-US" sz="1800" kern="1200" dirty="0"/>
            <a:t>geography</a:t>
          </a:r>
        </a:p>
      </dsp:txBody>
      <dsp:txXfrm>
        <a:off x="8864435" y="759217"/>
        <a:ext cx="2590680" cy="389103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9C271-0EE6-D44B-803B-B5AF1A748633}" type="datetimeFigureOut">
              <a:rPr lang="en-US" smtClean="0"/>
              <a:t>10/30/21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E58FA-46D5-0041-B59D-6EB6283186CC}" type="slidenum">
              <a:rPr lang="en-US" smtClean="0"/>
              <a:t>‹#›</a:t>
            </a:fld>
            <a:endParaRPr lang="en-US"/>
          </a:p>
        </p:txBody>
      </p:sp>
    </p:spTree>
    <p:extLst>
      <p:ext uri="{BB962C8B-B14F-4D97-AF65-F5344CB8AC3E}">
        <p14:creationId xmlns:p14="http://schemas.microsoft.com/office/powerpoint/2010/main" val="124469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now)</a:t>
            </a:r>
          </a:p>
        </p:txBody>
      </p:sp>
      <p:sp>
        <p:nvSpPr>
          <p:cNvPr id="4" name="Slide Number Placeholder 3"/>
          <p:cNvSpPr>
            <a:spLocks noGrp="1"/>
          </p:cNvSpPr>
          <p:nvPr>
            <p:ph type="sldNum" sz="quarter" idx="5"/>
          </p:nvPr>
        </p:nvSpPr>
        <p:spPr/>
        <p:txBody>
          <a:bodyPr/>
          <a:lstStyle/>
          <a:p>
            <a:fld id="{728E58FA-46D5-0041-B59D-6EB6283186CC}" type="slidenum">
              <a:rPr lang="en-US" smtClean="0"/>
              <a:t>26</a:t>
            </a:fld>
            <a:endParaRPr lang="en-US"/>
          </a:p>
        </p:txBody>
      </p:sp>
    </p:spTree>
    <p:extLst>
      <p:ext uri="{BB962C8B-B14F-4D97-AF65-F5344CB8AC3E}">
        <p14:creationId xmlns:p14="http://schemas.microsoft.com/office/powerpoint/2010/main" val="473541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7508-7EF9-7B49-B46E-15CF34F493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308649-F969-0340-933E-6C24F7692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9DFF9F-6853-0143-BB4F-0C015EDB067D}"/>
              </a:ext>
            </a:extLst>
          </p:cNvPr>
          <p:cNvSpPr>
            <a:spLocks noGrp="1"/>
          </p:cNvSpPr>
          <p:nvPr>
            <p:ph type="dt" sz="half" idx="10"/>
          </p:nvPr>
        </p:nvSpPr>
        <p:spPr/>
        <p:txBody>
          <a:bodyPr/>
          <a:lstStyle/>
          <a:p>
            <a:fld id="{43D302DD-A437-A144-B97F-1A7125096EB2}" type="datetimeFigureOut">
              <a:rPr lang="en-US" smtClean="0"/>
              <a:t>10/30/21</a:t>
            </a:fld>
            <a:endParaRPr lang="en-US"/>
          </a:p>
        </p:txBody>
      </p:sp>
      <p:sp>
        <p:nvSpPr>
          <p:cNvPr id="5" name="Footer Placeholder 4">
            <a:extLst>
              <a:ext uri="{FF2B5EF4-FFF2-40B4-BE49-F238E27FC236}">
                <a16:creationId xmlns:a16="http://schemas.microsoft.com/office/drawing/2014/main" id="{1A3002CE-2E08-E447-BE6F-9B22FAA53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1CEBE-D00F-BB45-994C-6EA64B8A7E17}"/>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26103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026C-C212-6345-A8A6-3498EC1CF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A2715-4DCE-C847-AB53-323C6542BD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57D8B-ABFB-3544-B662-18D7E019534A}"/>
              </a:ext>
            </a:extLst>
          </p:cNvPr>
          <p:cNvSpPr>
            <a:spLocks noGrp="1"/>
          </p:cNvSpPr>
          <p:nvPr>
            <p:ph type="dt" sz="half" idx="10"/>
          </p:nvPr>
        </p:nvSpPr>
        <p:spPr/>
        <p:txBody>
          <a:bodyPr/>
          <a:lstStyle/>
          <a:p>
            <a:fld id="{43D302DD-A437-A144-B97F-1A7125096EB2}" type="datetimeFigureOut">
              <a:rPr lang="en-US" smtClean="0"/>
              <a:t>10/30/21</a:t>
            </a:fld>
            <a:endParaRPr lang="en-US"/>
          </a:p>
        </p:txBody>
      </p:sp>
      <p:sp>
        <p:nvSpPr>
          <p:cNvPr id="5" name="Footer Placeholder 4">
            <a:extLst>
              <a:ext uri="{FF2B5EF4-FFF2-40B4-BE49-F238E27FC236}">
                <a16:creationId xmlns:a16="http://schemas.microsoft.com/office/drawing/2014/main" id="{50DB899E-69DC-CC4E-99F0-5844AB74B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DEDD5-D4EF-214D-81BB-E7D89CC38E2B}"/>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66182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828BC-1654-DA43-90C3-4FFD888E5E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C562CF-83BD-5144-9BA4-4EBCF74F8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0502D-6614-5E42-887E-63D216A2867D}"/>
              </a:ext>
            </a:extLst>
          </p:cNvPr>
          <p:cNvSpPr>
            <a:spLocks noGrp="1"/>
          </p:cNvSpPr>
          <p:nvPr>
            <p:ph type="dt" sz="half" idx="10"/>
          </p:nvPr>
        </p:nvSpPr>
        <p:spPr/>
        <p:txBody>
          <a:bodyPr/>
          <a:lstStyle/>
          <a:p>
            <a:fld id="{43D302DD-A437-A144-B97F-1A7125096EB2}" type="datetimeFigureOut">
              <a:rPr lang="en-US" smtClean="0"/>
              <a:t>10/30/21</a:t>
            </a:fld>
            <a:endParaRPr lang="en-US"/>
          </a:p>
        </p:txBody>
      </p:sp>
      <p:sp>
        <p:nvSpPr>
          <p:cNvPr id="5" name="Footer Placeholder 4">
            <a:extLst>
              <a:ext uri="{FF2B5EF4-FFF2-40B4-BE49-F238E27FC236}">
                <a16:creationId xmlns:a16="http://schemas.microsoft.com/office/drawing/2014/main" id="{D1B583D8-9F84-D747-8D81-24A81002B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BD013-B86F-8C41-AF75-2C344F23B818}"/>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75794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7799-6183-284A-8D35-30124C23C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386CBA-9E75-6D4F-945F-E7E1B9C1A9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F4402-10A6-864A-89A7-4445010EE34C}"/>
              </a:ext>
            </a:extLst>
          </p:cNvPr>
          <p:cNvSpPr>
            <a:spLocks noGrp="1"/>
          </p:cNvSpPr>
          <p:nvPr>
            <p:ph type="dt" sz="half" idx="10"/>
          </p:nvPr>
        </p:nvSpPr>
        <p:spPr/>
        <p:txBody>
          <a:bodyPr/>
          <a:lstStyle/>
          <a:p>
            <a:fld id="{43D302DD-A437-A144-B97F-1A7125096EB2}" type="datetimeFigureOut">
              <a:rPr lang="en-US" smtClean="0"/>
              <a:t>10/30/21</a:t>
            </a:fld>
            <a:endParaRPr lang="en-US"/>
          </a:p>
        </p:txBody>
      </p:sp>
      <p:sp>
        <p:nvSpPr>
          <p:cNvPr id="5" name="Footer Placeholder 4">
            <a:extLst>
              <a:ext uri="{FF2B5EF4-FFF2-40B4-BE49-F238E27FC236}">
                <a16:creationId xmlns:a16="http://schemas.microsoft.com/office/drawing/2014/main" id="{4C7FB0B8-2CFC-F24F-861E-15E072DC7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DC235-DEE0-C344-8276-D102E41122F0}"/>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46541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73C7-48BD-5E4A-B67D-52BED9071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9E691-DF9A-954D-98A0-8A4CE74C9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1D143-DA3E-9B4D-BA05-93B6AAFA9192}"/>
              </a:ext>
            </a:extLst>
          </p:cNvPr>
          <p:cNvSpPr>
            <a:spLocks noGrp="1"/>
          </p:cNvSpPr>
          <p:nvPr>
            <p:ph type="dt" sz="half" idx="10"/>
          </p:nvPr>
        </p:nvSpPr>
        <p:spPr/>
        <p:txBody>
          <a:bodyPr/>
          <a:lstStyle/>
          <a:p>
            <a:fld id="{43D302DD-A437-A144-B97F-1A7125096EB2}" type="datetimeFigureOut">
              <a:rPr lang="en-US" smtClean="0"/>
              <a:t>10/30/21</a:t>
            </a:fld>
            <a:endParaRPr lang="en-US"/>
          </a:p>
        </p:txBody>
      </p:sp>
      <p:sp>
        <p:nvSpPr>
          <p:cNvPr id="5" name="Footer Placeholder 4">
            <a:extLst>
              <a:ext uri="{FF2B5EF4-FFF2-40B4-BE49-F238E27FC236}">
                <a16:creationId xmlns:a16="http://schemas.microsoft.com/office/drawing/2014/main" id="{F4241031-7C15-4D46-8746-53956AF40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AF983-A8E1-884E-9BF0-2385290A8BF2}"/>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7559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EF98-8DD6-B343-900F-4829E1B80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D0990-0AD4-CE4B-81B4-9EA2460D0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0F0CAB-1601-5D45-9888-955C1996BE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C506F0-E083-8C4F-BED3-2AB3F183C052}"/>
              </a:ext>
            </a:extLst>
          </p:cNvPr>
          <p:cNvSpPr>
            <a:spLocks noGrp="1"/>
          </p:cNvSpPr>
          <p:nvPr>
            <p:ph type="dt" sz="half" idx="10"/>
          </p:nvPr>
        </p:nvSpPr>
        <p:spPr/>
        <p:txBody>
          <a:bodyPr/>
          <a:lstStyle/>
          <a:p>
            <a:fld id="{43D302DD-A437-A144-B97F-1A7125096EB2}" type="datetimeFigureOut">
              <a:rPr lang="en-US" smtClean="0"/>
              <a:t>10/30/21</a:t>
            </a:fld>
            <a:endParaRPr lang="en-US"/>
          </a:p>
        </p:txBody>
      </p:sp>
      <p:sp>
        <p:nvSpPr>
          <p:cNvPr id="6" name="Footer Placeholder 5">
            <a:extLst>
              <a:ext uri="{FF2B5EF4-FFF2-40B4-BE49-F238E27FC236}">
                <a16:creationId xmlns:a16="http://schemas.microsoft.com/office/drawing/2014/main" id="{7868ED39-97E3-AC4B-8AE0-C35B7F027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E1183-30BD-7244-92C3-1E93B9C4D8B4}"/>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33599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50A5-10D1-6243-90BB-458F1C0210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27F3E-47C0-CC45-A82E-8972672C9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12C30-5193-7143-8CC3-DA3E63493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C9BBE-8ED2-BA4F-88B7-F1C28AD2E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044B8-A1DD-C747-9BDB-713C7C3BD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1B3FA2-0FE0-694E-816A-F19B15CA52E5}"/>
              </a:ext>
            </a:extLst>
          </p:cNvPr>
          <p:cNvSpPr>
            <a:spLocks noGrp="1"/>
          </p:cNvSpPr>
          <p:nvPr>
            <p:ph type="dt" sz="half" idx="10"/>
          </p:nvPr>
        </p:nvSpPr>
        <p:spPr/>
        <p:txBody>
          <a:bodyPr/>
          <a:lstStyle/>
          <a:p>
            <a:fld id="{43D302DD-A437-A144-B97F-1A7125096EB2}" type="datetimeFigureOut">
              <a:rPr lang="en-US" smtClean="0"/>
              <a:t>10/30/21</a:t>
            </a:fld>
            <a:endParaRPr lang="en-US"/>
          </a:p>
        </p:txBody>
      </p:sp>
      <p:sp>
        <p:nvSpPr>
          <p:cNvPr id="8" name="Footer Placeholder 7">
            <a:extLst>
              <a:ext uri="{FF2B5EF4-FFF2-40B4-BE49-F238E27FC236}">
                <a16:creationId xmlns:a16="http://schemas.microsoft.com/office/drawing/2014/main" id="{BE1BDEEE-8443-834B-9B6F-58BF41AA4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44E9C8-FA8C-B747-BE37-95F5F97B19FF}"/>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51878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896C-DAC0-0E45-81B7-D1C16C4EF2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BDA77D-6FAB-B444-94B6-BA5EE195286D}"/>
              </a:ext>
            </a:extLst>
          </p:cNvPr>
          <p:cNvSpPr>
            <a:spLocks noGrp="1"/>
          </p:cNvSpPr>
          <p:nvPr>
            <p:ph type="dt" sz="half" idx="10"/>
          </p:nvPr>
        </p:nvSpPr>
        <p:spPr/>
        <p:txBody>
          <a:bodyPr/>
          <a:lstStyle/>
          <a:p>
            <a:fld id="{43D302DD-A437-A144-B97F-1A7125096EB2}" type="datetimeFigureOut">
              <a:rPr lang="en-US" smtClean="0"/>
              <a:t>10/30/21</a:t>
            </a:fld>
            <a:endParaRPr lang="en-US"/>
          </a:p>
        </p:txBody>
      </p:sp>
      <p:sp>
        <p:nvSpPr>
          <p:cNvPr id="4" name="Footer Placeholder 3">
            <a:extLst>
              <a:ext uri="{FF2B5EF4-FFF2-40B4-BE49-F238E27FC236}">
                <a16:creationId xmlns:a16="http://schemas.microsoft.com/office/drawing/2014/main" id="{C275DF35-2BD1-AE4B-9A96-92D81DD445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DF6B0-C5E3-7B4E-959D-6DB6871F2C30}"/>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37176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8D55E0-7BCD-1F4B-8BBE-97BC8341C6D7}"/>
              </a:ext>
            </a:extLst>
          </p:cNvPr>
          <p:cNvSpPr>
            <a:spLocks noGrp="1"/>
          </p:cNvSpPr>
          <p:nvPr>
            <p:ph type="dt" sz="half" idx="10"/>
          </p:nvPr>
        </p:nvSpPr>
        <p:spPr/>
        <p:txBody>
          <a:bodyPr/>
          <a:lstStyle/>
          <a:p>
            <a:fld id="{43D302DD-A437-A144-B97F-1A7125096EB2}" type="datetimeFigureOut">
              <a:rPr lang="en-US" smtClean="0"/>
              <a:t>10/30/21</a:t>
            </a:fld>
            <a:endParaRPr lang="en-US"/>
          </a:p>
        </p:txBody>
      </p:sp>
      <p:sp>
        <p:nvSpPr>
          <p:cNvPr id="3" name="Footer Placeholder 2">
            <a:extLst>
              <a:ext uri="{FF2B5EF4-FFF2-40B4-BE49-F238E27FC236}">
                <a16:creationId xmlns:a16="http://schemas.microsoft.com/office/drawing/2014/main" id="{E5F9DE55-549E-0E49-9455-858CA8219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312CF3-2785-EE4E-89E4-AE0D5EE50D95}"/>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4806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F4EE-0F6A-D44B-9629-89555FEAD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FB5F83-4058-4C4D-A75B-4AE1324F33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802D1-6E56-0449-9D61-570EB0AD1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E59AF-F23E-2E43-B0BA-B17AB7994444}"/>
              </a:ext>
            </a:extLst>
          </p:cNvPr>
          <p:cNvSpPr>
            <a:spLocks noGrp="1"/>
          </p:cNvSpPr>
          <p:nvPr>
            <p:ph type="dt" sz="half" idx="10"/>
          </p:nvPr>
        </p:nvSpPr>
        <p:spPr/>
        <p:txBody>
          <a:bodyPr/>
          <a:lstStyle/>
          <a:p>
            <a:fld id="{43D302DD-A437-A144-B97F-1A7125096EB2}" type="datetimeFigureOut">
              <a:rPr lang="en-US" smtClean="0"/>
              <a:t>10/30/21</a:t>
            </a:fld>
            <a:endParaRPr lang="en-US"/>
          </a:p>
        </p:txBody>
      </p:sp>
      <p:sp>
        <p:nvSpPr>
          <p:cNvPr id="6" name="Footer Placeholder 5">
            <a:extLst>
              <a:ext uri="{FF2B5EF4-FFF2-40B4-BE49-F238E27FC236}">
                <a16:creationId xmlns:a16="http://schemas.microsoft.com/office/drawing/2014/main" id="{A603869A-D09D-6C46-A6F7-8E8206C2A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C5640-B7FB-A243-98C0-63F1F77E50FE}"/>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394027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25AC-6481-AB49-A8F6-2C0F92E26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50258-645F-CB4E-80AD-84EA9D4E9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D0CFC0-FC34-0742-940F-7A380BA12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09D97-EDF5-E342-87E0-32AED498F910}"/>
              </a:ext>
            </a:extLst>
          </p:cNvPr>
          <p:cNvSpPr>
            <a:spLocks noGrp="1"/>
          </p:cNvSpPr>
          <p:nvPr>
            <p:ph type="dt" sz="half" idx="10"/>
          </p:nvPr>
        </p:nvSpPr>
        <p:spPr/>
        <p:txBody>
          <a:bodyPr/>
          <a:lstStyle/>
          <a:p>
            <a:fld id="{43D302DD-A437-A144-B97F-1A7125096EB2}" type="datetimeFigureOut">
              <a:rPr lang="en-US" smtClean="0"/>
              <a:t>10/30/21</a:t>
            </a:fld>
            <a:endParaRPr lang="en-US"/>
          </a:p>
        </p:txBody>
      </p:sp>
      <p:sp>
        <p:nvSpPr>
          <p:cNvPr id="6" name="Footer Placeholder 5">
            <a:extLst>
              <a:ext uri="{FF2B5EF4-FFF2-40B4-BE49-F238E27FC236}">
                <a16:creationId xmlns:a16="http://schemas.microsoft.com/office/drawing/2014/main" id="{A6F4B3FE-09B6-0247-A2EA-4DA6AA0E2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247C0-44EB-8A4A-A119-2FFA4E797BF1}"/>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42453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05DAC-AD88-7342-BBF7-C7D7141D39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07B85-80C6-BC49-BFCD-803E2975A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68292-2A39-9340-9742-EA223CE8B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302DD-A437-A144-B97F-1A7125096EB2}" type="datetimeFigureOut">
              <a:rPr lang="en-US" smtClean="0"/>
              <a:t>10/30/21</a:t>
            </a:fld>
            <a:endParaRPr lang="en-US"/>
          </a:p>
        </p:txBody>
      </p:sp>
      <p:sp>
        <p:nvSpPr>
          <p:cNvPr id="5" name="Footer Placeholder 4">
            <a:extLst>
              <a:ext uri="{FF2B5EF4-FFF2-40B4-BE49-F238E27FC236}">
                <a16:creationId xmlns:a16="http://schemas.microsoft.com/office/drawing/2014/main" id="{F1508FD8-4F7C-094A-9D9A-443139031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735F6-25F6-C745-B1AF-679681B69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62825-625B-BF45-B35B-67FEB307E668}" type="slidenum">
              <a:rPr lang="en-US" smtClean="0"/>
              <a:t>‹#›</a:t>
            </a:fld>
            <a:endParaRPr lang="en-US"/>
          </a:p>
        </p:txBody>
      </p:sp>
    </p:spTree>
    <p:extLst>
      <p:ext uri="{BB962C8B-B14F-4D97-AF65-F5344CB8AC3E}">
        <p14:creationId xmlns:p14="http://schemas.microsoft.com/office/powerpoint/2010/main" val="258430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jackogozaly/data-science-and-stem-salarie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evels.fyi/?compare=Google,Facebook,Microsoft&amp;track=Software%20Engineer"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25660A-1AAC-8746-823C-C234E4FE3E38}"/>
              </a:ext>
            </a:extLst>
          </p:cNvPr>
          <p:cNvSpPr>
            <a:spLocks noGrp="1"/>
          </p:cNvSpPr>
          <p:nvPr>
            <p:ph type="ctrTitle"/>
          </p:nvPr>
        </p:nvSpPr>
        <p:spPr>
          <a:xfrm>
            <a:off x="982639" y="1012536"/>
            <a:ext cx="4613300" cy="3163224"/>
          </a:xfrm>
        </p:spPr>
        <p:txBody>
          <a:bodyPr anchor="t">
            <a:normAutofit/>
          </a:bodyPr>
          <a:lstStyle/>
          <a:p>
            <a:pPr algn="l"/>
            <a:r>
              <a:rPr lang="en-US" sz="4800" b="1" i="1"/>
              <a:t>Creating a tool for Data Science job applicants to negotiate salaries</a:t>
            </a:r>
            <a:endParaRPr lang="en-US" sz="4800"/>
          </a:p>
        </p:txBody>
      </p:sp>
      <p:sp>
        <p:nvSpPr>
          <p:cNvPr id="3" name="Subtitle 2">
            <a:extLst>
              <a:ext uri="{FF2B5EF4-FFF2-40B4-BE49-F238E27FC236}">
                <a16:creationId xmlns:a16="http://schemas.microsoft.com/office/drawing/2014/main" id="{B32ACD8D-C810-A34A-9D00-8C9B7B60E715}"/>
              </a:ext>
            </a:extLst>
          </p:cNvPr>
          <p:cNvSpPr>
            <a:spLocks noGrp="1"/>
          </p:cNvSpPr>
          <p:nvPr>
            <p:ph type="subTitle" idx="1"/>
          </p:nvPr>
        </p:nvSpPr>
        <p:spPr>
          <a:xfrm>
            <a:off x="982638" y="4389120"/>
            <a:ext cx="4408228" cy="1192815"/>
          </a:xfrm>
        </p:spPr>
        <p:txBody>
          <a:bodyPr anchor="b">
            <a:normAutofit/>
          </a:bodyPr>
          <a:lstStyle/>
          <a:p>
            <a:pPr algn="l"/>
            <a:endParaRPr lang="en-US" sz="1300"/>
          </a:p>
          <a:p>
            <a:pPr algn="l"/>
            <a:endParaRPr lang="en-US" sz="1300"/>
          </a:p>
          <a:p>
            <a:pPr algn="l"/>
            <a:r>
              <a:rPr lang="en-US" sz="1300"/>
              <a:t>Data Science Bootcamp </a:t>
            </a:r>
          </a:p>
          <a:p>
            <a:pPr algn="l"/>
            <a:r>
              <a:rPr lang="en-US" sz="1300"/>
              <a:t>Rich Kirschenheiter, Arielle Eagan, and Timothy Kelly </a:t>
            </a:r>
          </a:p>
        </p:txBody>
      </p:sp>
      <p:sp>
        <p:nvSpPr>
          <p:cNvPr id="84" name="Rectangle 8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earch Says You Can Earn Way More Money by Boosting Your Emotional  Intelligence. Here Are 4 Ways to Do It | Inc.com">
            <a:extLst>
              <a:ext uri="{FF2B5EF4-FFF2-40B4-BE49-F238E27FC236}">
                <a16:creationId xmlns:a16="http://schemas.microsoft.com/office/drawing/2014/main" id="{1FC09267-F2A9-EA47-8C3F-FAE9409FA5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62" r="13237" b="-2"/>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51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4800" dirty="0">
                <a:solidFill>
                  <a:srgbClr val="FFFFFF"/>
                </a:solidFill>
              </a:rPr>
              <a:t>Then</a:t>
            </a:r>
            <a:r>
              <a:rPr lang="en-US" sz="4800" kern="1200" dirty="0">
                <a:solidFill>
                  <a:srgbClr val="FFFFFF"/>
                </a:solidFill>
                <a:latin typeface="+mj-lt"/>
                <a:ea typeface="+mj-ea"/>
                <a:cs typeface="+mj-cs"/>
              </a:rPr>
              <a:t>, we explored and cleaned our data. </a:t>
            </a:r>
          </a:p>
        </p:txBody>
      </p:sp>
    </p:spTree>
    <p:extLst>
      <p:ext uri="{BB962C8B-B14F-4D97-AF65-F5344CB8AC3E}">
        <p14:creationId xmlns:p14="http://schemas.microsoft.com/office/powerpoint/2010/main" val="57236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Due to the depth and detail of our data, we decided to use a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Thick Server.</a:t>
            </a:r>
          </a:p>
        </p:txBody>
      </p:sp>
      <p:sp>
        <p:nvSpPr>
          <p:cNvPr id="31" name="Rectangle 3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22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mputer script on a screen">
            <a:extLst>
              <a:ext uri="{FF2B5EF4-FFF2-40B4-BE49-F238E27FC236}">
                <a16:creationId xmlns:a16="http://schemas.microsoft.com/office/drawing/2014/main" id="{1B2D7EA8-DF5C-4978-9F05-8E234C6FE383}"/>
              </a:ext>
            </a:extLst>
          </p:cNvPr>
          <p:cNvPicPr>
            <a:picLocks noChangeAspect="1"/>
          </p:cNvPicPr>
          <p:nvPr/>
        </p:nvPicPr>
        <p:blipFill rotWithShape="1">
          <a:blip r:embed="rId2"/>
          <a:srcRect r="20783"/>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100" dirty="0">
                <a:solidFill>
                  <a:srgbClr val="FFFFFF"/>
                </a:solidFill>
              </a:rPr>
              <a:t>This means that we would deeply explore and clean the data on the back end.</a:t>
            </a:r>
          </a:p>
        </p:txBody>
      </p:sp>
    </p:spTree>
    <p:extLst>
      <p:ext uri="{BB962C8B-B14F-4D97-AF65-F5344CB8AC3E}">
        <p14:creationId xmlns:p14="http://schemas.microsoft.com/office/powerpoint/2010/main" val="197702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used </a:t>
            </a:r>
            <a:r>
              <a:rPr lang="en-US" sz="3100" dirty="0" err="1">
                <a:solidFill>
                  <a:srgbClr val="FFFFFF"/>
                </a:solidFill>
              </a:rPr>
              <a:t>jupyter</a:t>
            </a:r>
            <a:r>
              <a:rPr lang="en-US" sz="3100" dirty="0">
                <a:solidFill>
                  <a:srgbClr val="FFFFFF"/>
                </a:solidFill>
              </a:rPr>
              <a:t> notebook to explore and clean our data. </a:t>
            </a:r>
          </a:p>
        </p:txBody>
      </p:sp>
      <p:sp>
        <p:nvSpPr>
          <p:cNvPr id="3" name="Content Placeholder 2">
            <a:extLst>
              <a:ext uri="{FF2B5EF4-FFF2-40B4-BE49-F238E27FC236}">
                <a16:creationId xmlns:a16="http://schemas.microsoft.com/office/drawing/2014/main" id="{9A1FB1AE-1B3E-6B4C-80FA-ACC3B421A7A1}"/>
              </a:ext>
            </a:extLst>
          </p:cNvPr>
          <p:cNvSpPr>
            <a:spLocks noGrp="1"/>
          </p:cNvSpPr>
          <p:nvPr>
            <p:ph idx="1"/>
          </p:nvPr>
        </p:nvSpPr>
        <p:spPr>
          <a:xfrm>
            <a:off x="0" y="1622745"/>
            <a:ext cx="5393094" cy="5235255"/>
          </a:xfrm>
        </p:spPr>
        <p:txBody>
          <a:bodyPr anchor="ctr">
            <a:normAutofit/>
          </a:bodyPr>
          <a:lstStyle/>
          <a:p>
            <a:r>
              <a:rPr lang="en-US" sz="2000" dirty="0"/>
              <a:t>Steps we took to clean the data: </a:t>
            </a:r>
          </a:p>
          <a:p>
            <a:pPr lvl="1"/>
            <a:r>
              <a:rPr lang="en-US" sz="2000" dirty="0"/>
              <a:t>Analyzed data first</a:t>
            </a:r>
          </a:p>
          <a:p>
            <a:pPr lvl="1"/>
            <a:r>
              <a:rPr lang="en-US" sz="2000" dirty="0"/>
              <a:t>Dropped non-relevant columns (ex: kept city name but dropped ”</a:t>
            </a:r>
            <a:r>
              <a:rPr lang="en-US" sz="2000" dirty="0" err="1"/>
              <a:t>cityID</a:t>
            </a:r>
            <a:r>
              <a:rPr lang="en-US" sz="2000" dirty="0"/>
              <a:t>”</a:t>
            </a:r>
          </a:p>
          <a:p>
            <a:pPr lvl="1"/>
            <a:r>
              <a:rPr lang="en-US" sz="2000" dirty="0"/>
              <a:t>Began to analyze salary data </a:t>
            </a:r>
          </a:p>
          <a:p>
            <a:pPr lvl="1"/>
            <a:r>
              <a:rPr lang="en-US" sz="2000" dirty="0"/>
              <a:t>Began to analyze different companies</a:t>
            </a:r>
          </a:p>
          <a:p>
            <a:pPr lvl="1"/>
            <a:r>
              <a:rPr lang="en-US" sz="2000" dirty="0"/>
              <a:t>Began to interpret “levels” of roles at each company </a:t>
            </a:r>
          </a:p>
          <a:p>
            <a:pPr lvl="1"/>
            <a:r>
              <a:rPr lang="en-US" sz="2000" dirty="0"/>
              <a:t>Created bins for “entry”, “mid”, and “senior” levels</a:t>
            </a:r>
          </a:p>
        </p:txBody>
      </p:sp>
      <p:pic>
        <p:nvPicPr>
          <p:cNvPr id="5" name="Picture 4" descr="Text, table&#10;&#10;Description automatically generated">
            <a:extLst>
              <a:ext uri="{FF2B5EF4-FFF2-40B4-BE49-F238E27FC236}">
                <a16:creationId xmlns:a16="http://schemas.microsoft.com/office/drawing/2014/main" id="{659334BB-272B-9341-8151-D5863EC09FBB}"/>
              </a:ext>
            </a:extLst>
          </p:cNvPr>
          <p:cNvPicPr>
            <a:picLocks noChangeAspect="1"/>
          </p:cNvPicPr>
          <p:nvPr/>
        </p:nvPicPr>
        <p:blipFill>
          <a:blip r:embed="rId2"/>
          <a:stretch>
            <a:fillRect/>
          </a:stretch>
        </p:blipFill>
        <p:spPr>
          <a:xfrm>
            <a:off x="7787044" y="2054962"/>
            <a:ext cx="5575300" cy="4508500"/>
          </a:xfrm>
          <a:prstGeom prst="rect">
            <a:avLst/>
          </a:prstGeom>
        </p:spPr>
      </p:pic>
    </p:spTree>
    <p:extLst>
      <p:ext uri="{BB962C8B-B14F-4D97-AF65-F5344CB8AC3E}">
        <p14:creationId xmlns:p14="http://schemas.microsoft.com/office/powerpoint/2010/main" val="420620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explored and isolated US-based Data Science positions. </a:t>
            </a:r>
          </a:p>
        </p:txBody>
      </p:sp>
      <p:pic>
        <p:nvPicPr>
          <p:cNvPr id="5" name="Picture 4" descr="Text, table&#10;&#10;Description automatically generated">
            <a:extLst>
              <a:ext uri="{FF2B5EF4-FFF2-40B4-BE49-F238E27FC236}">
                <a16:creationId xmlns:a16="http://schemas.microsoft.com/office/drawing/2014/main" id="{659334BB-272B-9341-8151-D5863EC09FBB}"/>
              </a:ext>
            </a:extLst>
          </p:cNvPr>
          <p:cNvPicPr>
            <a:picLocks noChangeAspect="1"/>
          </p:cNvPicPr>
          <p:nvPr/>
        </p:nvPicPr>
        <p:blipFill rotWithShape="1">
          <a:blip r:embed="rId2"/>
          <a:srcRect t="2275"/>
          <a:stretch/>
        </p:blipFill>
        <p:spPr>
          <a:xfrm>
            <a:off x="-3" y="1590741"/>
            <a:ext cx="4366730" cy="3823674"/>
          </a:xfrm>
          <a:prstGeom prst="rect">
            <a:avLst/>
          </a:prstGeom>
        </p:spPr>
      </p:pic>
      <p:pic>
        <p:nvPicPr>
          <p:cNvPr id="8" name="Picture 7" descr="Table&#10;&#10;Description automatically generated">
            <a:extLst>
              <a:ext uri="{FF2B5EF4-FFF2-40B4-BE49-F238E27FC236}">
                <a16:creationId xmlns:a16="http://schemas.microsoft.com/office/drawing/2014/main" id="{A658E1E5-BFA7-6E43-BB16-A0F8A7537217}"/>
              </a:ext>
            </a:extLst>
          </p:cNvPr>
          <p:cNvPicPr>
            <a:picLocks noChangeAspect="1"/>
          </p:cNvPicPr>
          <p:nvPr/>
        </p:nvPicPr>
        <p:blipFill>
          <a:blip r:embed="rId3"/>
          <a:stretch>
            <a:fillRect/>
          </a:stretch>
        </p:blipFill>
        <p:spPr>
          <a:xfrm>
            <a:off x="4366728" y="1584049"/>
            <a:ext cx="7825268" cy="5273951"/>
          </a:xfrm>
          <a:prstGeom prst="rect">
            <a:avLst/>
          </a:prstGeom>
        </p:spPr>
      </p:pic>
    </p:spTree>
    <p:extLst>
      <p:ext uri="{BB962C8B-B14F-4D97-AF65-F5344CB8AC3E}">
        <p14:creationId xmlns:p14="http://schemas.microsoft.com/office/powerpoint/2010/main" val="51297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explored and isolated the top companies with Data Science positions. </a:t>
            </a:r>
          </a:p>
        </p:txBody>
      </p:sp>
      <p:pic>
        <p:nvPicPr>
          <p:cNvPr id="10" name="Content Placeholder 4" descr="Graphical user interface, text, table&#10;&#10;Description automatically generated with medium confidence">
            <a:extLst>
              <a:ext uri="{FF2B5EF4-FFF2-40B4-BE49-F238E27FC236}">
                <a16:creationId xmlns:a16="http://schemas.microsoft.com/office/drawing/2014/main" id="{A4A431E3-E213-6645-B61A-F15C342F38AD}"/>
              </a:ext>
            </a:extLst>
          </p:cNvPr>
          <p:cNvPicPr>
            <a:picLocks noGrp="1" noChangeAspect="1"/>
          </p:cNvPicPr>
          <p:nvPr>
            <p:ph idx="1"/>
          </p:nvPr>
        </p:nvPicPr>
        <p:blipFill rotWithShape="1">
          <a:blip r:embed="rId2"/>
          <a:srcRect l="1057"/>
          <a:stretch/>
        </p:blipFill>
        <p:spPr>
          <a:xfrm>
            <a:off x="643713" y="2051953"/>
            <a:ext cx="10439472" cy="3994284"/>
          </a:xfrm>
        </p:spPr>
      </p:pic>
    </p:spTree>
    <p:extLst>
      <p:ext uri="{BB962C8B-B14F-4D97-AF65-F5344CB8AC3E}">
        <p14:creationId xmlns:p14="http://schemas.microsoft.com/office/powerpoint/2010/main" val="152652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6" y="294538"/>
            <a:ext cx="11273303" cy="1033669"/>
          </a:xfrm>
        </p:spPr>
        <p:txBody>
          <a:bodyPr>
            <a:normAutofit/>
          </a:bodyPr>
          <a:lstStyle/>
          <a:p>
            <a:r>
              <a:rPr lang="en-US" sz="3100" dirty="0">
                <a:solidFill>
                  <a:srgbClr val="FFFFFF"/>
                </a:solidFill>
              </a:rPr>
              <a:t>We did a deep dive into the Data Science positions at each company. </a:t>
            </a:r>
          </a:p>
        </p:txBody>
      </p:sp>
      <p:pic>
        <p:nvPicPr>
          <p:cNvPr id="11" name="Picture 10" descr="Table, calendar&#10;&#10;Description automatically generated">
            <a:extLst>
              <a:ext uri="{FF2B5EF4-FFF2-40B4-BE49-F238E27FC236}">
                <a16:creationId xmlns:a16="http://schemas.microsoft.com/office/drawing/2014/main" id="{E6B9E5B2-E248-7142-A066-6AC9D343BAF8}"/>
              </a:ext>
            </a:extLst>
          </p:cNvPr>
          <p:cNvPicPr>
            <a:picLocks noChangeAspect="1"/>
          </p:cNvPicPr>
          <p:nvPr/>
        </p:nvPicPr>
        <p:blipFill>
          <a:blip r:embed="rId2"/>
          <a:stretch>
            <a:fillRect/>
          </a:stretch>
        </p:blipFill>
        <p:spPr>
          <a:xfrm>
            <a:off x="1769248" y="1741355"/>
            <a:ext cx="8188401" cy="4972721"/>
          </a:xfrm>
          <a:prstGeom prst="rect">
            <a:avLst/>
          </a:prstGeom>
        </p:spPr>
      </p:pic>
    </p:spTree>
    <p:extLst>
      <p:ext uri="{BB962C8B-B14F-4D97-AF65-F5344CB8AC3E}">
        <p14:creationId xmlns:p14="http://schemas.microsoft.com/office/powerpoint/2010/main" val="779530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realized that there are multiple levels to Data Science positions. </a:t>
            </a:r>
          </a:p>
        </p:txBody>
      </p:sp>
      <p:pic>
        <p:nvPicPr>
          <p:cNvPr id="11" name="Picture 10" descr="Table, calendar&#10;&#10;Description automatically generated">
            <a:extLst>
              <a:ext uri="{FF2B5EF4-FFF2-40B4-BE49-F238E27FC236}">
                <a16:creationId xmlns:a16="http://schemas.microsoft.com/office/drawing/2014/main" id="{E6B9E5B2-E248-7142-A066-6AC9D343BAF8}"/>
              </a:ext>
            </a:extLst>
          </p:cNvPr>
          <p:cNvPicPr>
            <a:picLocks noChangeAspect="1"/>
          </p:cNvPicPr>
          <p:nvPr/>
        </p:nvPicPr>
        <p:blipFill>
          <a:blip r:embed="rId2"/>
          <a:stretch>
            <a:fillRect/>
          </a:stretch>
        </p:blipFill>
        <p:spPr>
          <a:xfrm>
            <a:off x="1769248" y="1741355"/>
            <a:ext cx="8188401" cy="4972721"/>
          </a:xfrm>
          <a:prstGeom prst="rect">
            <a:avLst/>
          </a:prstGeom>
        </p:spPr>
      </p:pic>
      <p:sp>
        <p:nvSpPr>
          <p:cNvPr id="5" name="Rectangle 4">
            <a:extLst>
              <a:ext uri="{FF2B5EF4-FFF2-40B4-BE49-F238E27FC236}">
                <a16:creationId xmlns:a16="http://schemas.microsoft.com/office/drawing/2014/main" id="{19544636-0480-D34E-8C30-BE80279567E2}"/>
              </a:ext>
            </a:extLst>
          </p:cNvPr>
          <p:cNvSpPr/>
          <p:nvPr/>
        </p:nvSpPr>
        <p:spPr>
          <a:xfrm>
            <a:off x="4161453" y="2090058"/>
            <a:ext cx="522514" cy="471195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9190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So we explored position levels within Data Science positions. </a:t>
            </a:r>
          </a:p>
        </p:txBody>
      </p:sp>
      <p:pic>
        <p:nvPicPr>
          <p:cNvPr id="15" name="Content Placeholder 8" descr="Table&#10;&#10;Description automatically generated">
            <a:extLst>
              <a:ext uri="{FF2B5EF4-FFF2-40B4-BE49-F238E27FC236}">
                <a16:creationId xmlns:a16="http://schemas.microsoft.com/office/drawing/2014/main" id="{A446CFA8-3EA3-9848-BDC4-70F6A1454708}"/>
              </a:ext>
            </a:extLst>
          </p:cNvPr>
          <p:cNvPicPr>
            <a:picLocks noGrp="1" noChangeAspect="1"/>
          </p:cNvPicPr>
          <p:nvPr>
            <p:ph idx="1"/>
          </p:nvPr>
        </p:nvPicPr>
        <p:blipFill>
          <a:blip r:embed="rId2"/>
          <a:stretch>
            <a:fillRect/>
          </a:stretch>
        </p:blipFill>
        <p:spPr>
          <a:xfrm>
            <a:off x="1409641" y="1590741"/>
            <a:ext cx="8499469" cy="5267259"/>
          </a:xfrm>
        </p:spPr>
      </p:pic>
      <p:sp>
        <p:nvSpPr>
          <p:cNvPr id="16" name="Rectangle 15">
            <a:extLst>
              <a:ext uri="{FF2B5EF4-FFF2-40B4-BE49-F238E27FC236}">
                <a16:creationId xmlns:a16="http://schemas.microsoft.com/office/drawing/2014/main" id="{583FB939-7C1B-4540-B4A2-ABEF5D7E024C}"/>
              </a:ext>
            </a:extLst>
          </p:cNvPr>
          <p:cNvSpPr/>
          <p:nvPr/>
        </p:nvSpPr>
        <p:spPr>
          <a:xfrm rot="5400000">
            <a:off x="5144425" y="5047952"/>
            <a:ext cx="313054" cy="66325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01B2720-621B-E448-883E-027B9A2EB096}"/>
              </a:ext>
            </a:extLst>
          </p:cNvPr>
          <p:cNvSpPr/>
          <p:nvPr/>
        </p:nvSpPr>
        <p:spPr>
          <a:xfrm rot="5400000">
            <a:off x="5439662" y="2463550"/>
            <a:ext cx="385832" cy="926843"/>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DCCC675-57D1-684F-A0B1-F98C48E2C2D1}"/>
              </a:ext>
            </a:extLst>
          </p:cNvPr>
          <p:cNvSpPr/>
          <p:nvPr/>
        </p:nvSpPr>
        <p:spPr>
          <a:xfrm rot="5400000">
            <a:off x="5181329" y="3782696"/>
            <a:ext cx="313054" cy="66325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C52C33F-E6B5-9543-808E-73043B5F2107}"/>
              </a:ext>
            </a:extLst>
          </p:cNvPr>
          <p:cNvSpPr/>
          <p:nvPr/>
        </p:nvSpPr>
        <p:spPr>
          <a:xfrm rot="5400000">
            <a:off x="5338811" y="1390382"/>
            <a:ext cx="313054" cy="66325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7990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459347" y="294538"/>
            <a:ext cx="10808204" cy="1033669"/>
          </a:xfrm>
        </p:spPr>
        <p:txBody>
          <a:bodyPr>
            <a:normAutofit fontScale="90000"/>
          </a:bodyPr>
          <a:lstStyle/>
          <a:p>
            <a:r>
              <a:rPr lang="en-US" sz="4000" dirty="0">
                <a:solidFill>
                  <a:srgbClr val="FFFFFF"/>
                </a:solidFill>
              </a:rPr>
              <a:t>We used market research and statistics to identify Data Science position levels. </a:t>
            </a:r>
          </a:p>
        </p:txBody>
      </p:sp>
      <p:pic>
        <p:nvPicPr>
          <p:cNvPr id="15" name="Picture 14" descr="Table&#10;&#10;Description automatically generated">
            <a:extLst>
              <a:ext uri="{FF2B5EF4-FFF2-40B4-BE49-F238E27FC236}">
                <a16:creationId xmlns:a16="http://schemas.microsoft.com/office/drawing/2014/main" id="{DB5E4833-84F4-B647-B80D-7D14D42EF724}"/>
              </a:ext>
            </a:extLst>
          </p:cNvPr>
          <p:cNvPicPr>
            <a:picLocks noChangeAspect="1"/>
          </p:cNvPicPr>
          <p:nvPr/>
        </p:nvPicPr>
        <p:blipFill>
          <a:blip r:embed="rId2"/>
          <a:stretch>
            <a:fillRect/>
          </a:stretch>
        </p:blipFill>
        <p:spPr>
          <a:xfrm>
            <a:off x="1" y="1597433"/>
            <a:ext cx="4739950" cy="5278272"/>
          </a:xfrm>
          <a:prstGeom prst="rect">
            <a:avLst/>
          </a:prstGeom>
        </p:spPr>
      </p:pic>
      <p:pic>
        <p:nvPicPr>
          <p:cNvPr id="18" name="Picture 17" descr="Table&#10;&#10;Description automatically generated">
            <a:extLst>
              <a:ext uri="{FF2B5EF4-FFF2-40B4-BE49-F238E27FC236}">
                <a16:creationId xmlns:a16="http://schemas.microsoft.com/office/drawing/2014/main" id="{00F79BCB-2FD4-5343-8657-E31CAB410A89}"/>
              </a:ext>
            </a:extLst>
          </p:cNvPr>
          <p:cNvPicPr>
            <a:picLocks noChangeAspect="1"/>
          </p:cNvPicPr>
          <p:nvPr/>
        </p:nvPicPr>
        <p:blipFill>
          <a:blip r:embed="rId3"/>
          <a:stretch>
            <a:fillRect/>
          </a:stretch>
        </p:blipFill>
        <p:spPr>
          <a:xfrm>
            <a:off x="4739950" y="1949993"/>
            <a:ext cx="7452045" cy="4627465"/>
          </a:xfrm>
          <a:prstGeom prst="rect">
            <a:avLst/>
          </a:prstGeom>
        </p:spPr>
      </p:pic>
    </p:spTree>
    <p:extLst>
      <p:ext uri="{BB962C8B-B14F-4D97-AF65-F5344CB8AC3E}">
        <p14:creationId xmlns:p14="http://schemas.microsoft.com/office/powerpoint/2010/main" val="226137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3700" kern="1200" dirty="0">
                <a:solidFill>
                  <a:srgbClr val="FFFFFF"/>
                </a:solidFill>
                <a:latin typeface="+mj-lt"/>
                <a:ea typeface="+mj-ea"/>
                <a:cs typeface="+mj-cs"/>
              </a:rPr>
              <a:t>As future Data Science and STEM professionals, graduates of the NU  Data Science Bootcamp are curious about the </a:t>
            </a:r>
            <a:r>
              <a:rPr lang="en-US" sz="3700" b="1" i="1" kern="1200" dirty="0">
                <a:solidFill>
                  <a:srgbClr val="FFFFFF"/>
                </a:solidFill>
                <a:latin typeface="+mj-lt"/>
                <a:ea typeface="+mj-ea"/>
                <a:cs typeface="+mj-cs"/>
              </a:rPr>
              <a:t>job market </a:t>
            </a:r>
            <a:r>
              <a:rPr lang="en-US" sz="3700" kern="1200" dirty="0">
                <a:solidFill>
                  <a:srgbClr val="FFFFFF"/>
                </a:solidFill>
                <a:latin typeface="+mj-lt"/>
                <a:ea typeface="+mj-ea"/>
                <a:cs typeface="+mj-cs"/>
              </a:rPr>
              <a:t>and </a:t>
            </a:r>
            <a:r>
              <a:rPr lang="en-US" sz="3700" b="1" i="1" kern="1200" dirty="0">
                <a:solidFill>
                  <a:srgbClr val="FFFFFF"/>
                </a:solidFill>
                <a:latin typeface="+mj-lt"/>
                <a:ea typeface="+mj-ea"/>
                <a:cs typeface="+mj-cs"/>
              </a:rPr>
              <a:t>earning potential</a:t>
            </a:r>
            <a:r>
              <a:rPr lang="en-US" sz="3700" i="1" kern="1200" dirty="0">
                <a:solidFill>
                  <a:srgbClr val="FFFFFF"/>
                </a:solidFill>
                <a:latin typeface="+mj-lt"/>
                <a:ea typeface="+mj-ea"/>
                <a:cs typeface="+mj-cs"/>
              </a:rPr>
              <a:t> </a:t>
            </a:r>
            <a:r>
              <a:rPr lang="en-US" sz="3700" kern="1200" dirty="0">
                <a:solidFill>
                  <a:srgbClr val="FFFFFF"/>
                </a:solidFill>
                <a:latin typeface="+mj-lt"/>
                <a:ea typeface="+mj-ea"/>
                <a:cs typeface="+mj-cs"/>
              </a:rPr>
              <a:t>in new roles available after the Bootcamp…. </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71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459347" y="294538"/>
            <a:ext cx="10808204" cy="1033669"/>
          </a:xfrm>
        </p:spPr>
        <p:txBody>
          <a:bodyPr>
            <a:normAutofit fontScale="90000"/>
          </a:bodyPr>
          <a:lstStyle/>
          <a:p>
            <a:r>
              <a:rPr lang="en-US" sz="4000" dirty="0">
                <a:solidFill>
                  <a:srgbClr val="FFFFFF"/>
                </a:solidFill>
              </a:rPr>
              <a:t>We removed positions that did not fall into the company’s levels, likely due to data entry errors. </a:t>
            </a:r>
          </a:p>
        </p:txBody>
      </p:sp>
      <p:pic>
        <p:nvPicPr>
          <p:cNvPr id="15" name="Picture 14" descr="Table&#10;&#10;Description automatically generated">
            <a:extLst>
              <a:ext uri="{FF2B5EF4-FFF2-40B4-BE49-F238E27FC236}">
                <a16:creationId xmlns:a16="http://schemas.microsoft.com/office/drawing/2014/main" id="{DB5E4833-84F4-B647-B80D-7D14D42EF724}"/>
              </a:ext>
            </a:extLst>
          </p:cNvPr>
          <p:cNvPicPr>
            <a:picLocks noChangeAspect="1"/>
          </p:cNvPicPr>
          <p:nvPr/>
        </p:nvPicPr>
        <p:blipFill>
          <a:blip r:embed="rId2"/>
          <a:stretch>
            <a:fillRect/>
          </a:stretch>
        </p:blipFill>
        <p:spPr>
          <a:xfrm>
            <a:off x="1" y="1597433"/>
            <a:ext cx="4739950" cy="5278272"/>
          </a:xfrm>
          <a:prstGeom prst="rect">
            <a:avLst/>
          </a:prstGeom>
        </p:spPr>
      </p:pic>
      <p:pic>
        <p:nvPicPr>
          <p:cNvPr id="18" name="Picture 17" descr="Table&#10;&#10;Description automatically generated">
            <a:extLst>
              <a:ext uri="{FF2B5EF4-FFF2-40B4-BE49-F238E27FC236}">
                <a16:creationId xmlns:a16="http://schemas.microsoft.com/office/drawing/2014/main" id="{00F79BCB-2FD4-5343-8657-E31CAB410A89}"/>
              </a:ext>
            </a:extLst>
          </p:cNvPr>
          <p:cNvPicPr>
            <a:picLocks noChangeAspect="1"/>
          </p:cNvPicPr>
          <p:nvPr/>
        </p:nvPicPr>
        <p:blipFill>
          <a:blip r:embed="rId3"/>
          <a:stretch>
            <a:fillRect/>
          </a:stretch>
        </p:blipFill>
        <p:spPr>
          <a:xfrm>
            <a:off x="4739950" y="1949993"/>
            <a:ext cx="7452045" cy="4627465"/>
          </a:xfrm>
          <a:prstGeom prst="rect">
            <a:avLst/>
          </a:prstGeom>
        </p:spPr>
      </p:pic>
    </p:spTree>
    <p:extLst>
      <p:ext uri="{BB962C8B-B14F-4D97-AF65-F5344CB8AC3E}">
        <p14:creationId xmlns:p14="http://schemas.microsoft.com/office/powerpoint/2010/main" val="470594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459347" y="294538"/>
            <a:ext cx="10808204" cy="1033669"/>
          </a:xfrm>
        </p:spPr>
        <p:txBody>
          <a:bodyPr>
            <a:normAutofit fontScale="90000"/>
          </a:bodyPr>
          <a:lstStyle/>
          <a:p>
            <a:r>
              <a:rPr lang="en-US" sz="4000" dirty="0">
                <a:solidFill>
                  <a:srgbClr val="FFFFFF"/>
                </a:solidFill>
              </a:rPr>
              <a:t>Using market research and statistics, we binned positions into three levels: </a:t>
            </a:r>
            <a:r>
              <a:rPr lang="en-US" sz="4000" i="1" dirty="0">
                <a:solidFill>
                  <a:srgbClr val="FFFFFF"/>
                </a:solidFill>
              </a:rPr>
              <a:t>Entry, Mid, and Senior Data Scientist</a:t>
            </a:r>
            <a:r>
              <a:rPr lang="en-US" sz="4000" dirty="0">
                <a:solidFill>
                  <a:srgbClr val="FFFFFF"/>
                </a:solidFill>
              </a:rPr>
              <a:t>. </a:t>
            </a:r>
          </a:p>
        </p:txBody>
      </p:sp>
      <p:pic>
        <p:nvPicPr>
          <p:cNvPr id="11" name="Content Placeholder 4" descr="Table&#10;&#10;Description automatically generated">
            <a:extLst>
              <a:ext uri="{FF2B5EF4-FFF2-40B4-BE49-F238E27FC236}">
                <a16:creationId xmlns:a16="http://schemas.microsoft.com/office/drawing/2014/main" id="{40968851-2665-3242-82C9-950FDF4A8CE0}"/>
              </a:ext>
            </a:extLst>
          </p:cNvPr>
          <p:cNvPicPr>
            <a:picLocks noGrp="1" noChangeAspect="1"/>
          </p:cNvPicPr>
          <p:nvPr>
            <p:ph idx="1"/>
          </p:nvPr>
        </p:nvPicPr>
        <p:blipFill rotWithShape="1">
          <a:blip r:embed="rId2"/>
          <a:srcRect l="1103"/>
          <a:stretch/>
        </p:blipFill>
        <p:spPr>
          <a:xfrm>
            <a:off x="757926" y="1590741"/>
            <a:ext cx="9673698" cy="5134566"/>
          </a:xfrm>
        </p:spPr>
      </p:pic>
    </p:spTree>
    <p:extLst>
      <p:ext uri="{BB962C8B-B14F-4D97-AF65-F5344CB8AC3E}">
        <p14:creationId xmlns:p14="http://schemas.microsoft.com/office/powerpoint/2010/main" val="3911858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Using market research and statistics, we binned Data Science position levels at the top 5 companies. </a:t>
            </a:r>
          </a:p>
        </p:txBody>
      </p:sp>
      <p:pic>
        <p:nvPicPr>
          <p:cNvPr id="11" name="Content Placeholder 4" descr="Table&#10;&#10;Description automatically generated">
            <a:extLst>
              <a:ext uri="{FF2B5EF4-FFF2-40B4-BE49-F238E27FC236}">
                <a16:creationId xmlns:a16="http://schemas.microsoft.com/office/drawing/2014/main" id="{BB0A33CA-D4E9-9C46-8B7B-B3A3516E2373}"/>
              </a:ext>
            </a:extLst>
          </p:cNvPr>
          <p:cNvPicPr>
            <a:picLocks noGrp="1" noChangeAspect="1"/>
          </p:cNvPicPr>
          <p:nvPr>
            <p:ph idx="1"/>
          </p:nvPr>
        </p:nvPicPr>
        <p:blipFill>
          <a:blip r:embed="rId2"/>
          <a:stretch>
            <a:fillRect/>
          </a:stretch>
        </p:blipFill>
        <p:spPr>
          <a:xfrm>
            <a:off x="477326" y="1594708"/>
            <a:ext cx="5113176" cy="5266017"/>
          </a:xfrm>
        </p:spPr>
      </p:pic>
      <p:pic>
        <p:nvPicPr>
          <p:cNvPr id="12" name="Picture 11" descr="Table&#10;&#10;Description automatically generated">
            <a:extLst>
              <a:ext uri="{FF2B5EF4-FFF2-40B4-BE49-F238E27FC236}">
                <a16:creationId xmlns:a16="http://schemas.microsoft.com/office/drawing/2014/main" id="{C9F8591D-3394-4F42-ABAA-04CC9DD5763C}"/>
              </a:ext>
            </a:extLst>
          </p:cNvPr>
          <p:cNvPicPr>
            <a:picLocks noChangeAspect="1"/>
          </p:cNvPicPr>
          <p:nvPr/>
        </p:nvPicPr>
        <p:blipFill rotWithShape="1">
          <a:blip r:embed="rId3"/>
          <a:srcRect b="2246"/>
          <a:stretch/>
        </p:blipFill>
        <p:spPr>
          <a:xfrm>
            <a:off x="6325673" y="1590740"/>
            <a:ext cx="4943522" cy="5266017"/>
          </a:xfrm>
          <a:prstGeom prst="rect">
            <a:avLst/>
          </a:prstGeom>
        </p:spPr>
      </p:pic>
    </p:spTree>
    <p:extLst>
      <p:ext uri="{BB962C8B-B14F-4D97-AF65-F5344CB8AC3E}">
        <p14:creationId xmlns:p14="http://schemas.microsoft.com/office/powerpoint/2010/main" val="428696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Computer script on a screen">
            <a:extLst>
              <a:ext uri="{FF2B5EF4-FFF2-40B4-BE49-F238E27FC236}">
                <a16:creationId xmlns:a16="http://schemas.microsoft.com/office/drawing/2014/main" id="{1B2D7EA8-DF5C-4978-9F05-8E234C6FE383}"/>
              </a:ext>
            </a:extLst>
          </p:cNvPr>
          <p:cNvPicPr>
            <a:picLocks noChangeAspect="1"/>
          </p:cNvPicPr>
          <p:nvPr/>
        </p:nvPicPr>
        <p:blipFill rotWithShape="1">
          <a:blip r:embed="rId2"/>
          <a:srcRect r="20783"/>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100" dirty="0">
                <a:solidFill>
                  <a:srgbClr val="FFFFFF"/>
                </a:solidFill>
              </a:rPr>
              <a:t>Then we created one clean </a:t>
            </a:r>
            <a:br>
              <a:rPr lang="en-US" sz="3100" dirty="0">
                <a:solidFill>
                  <a:srgbClr val="FFFFFF"/>
                </a:solidFill>
              </a:rPr>
            </a:br>
            <a:r>
              <a:rPr lang="en-US" sz="3100" dirty="0">
                <a:solidFill>
                  <a:srgbClr val="FFFFFF"/>
                </a:solidFill>
              </a:rPr>
              <a:t>Python script.</a:t>
            </a:r>
          </a:p>
        </p:txBody>
      </p:sp>
    </p:spTree>
    <p:extLst>
      <p:ext uri="{BB962C8B-B14F-4D97-AF65-F5344CB8AC3E}">
        <p14:creationId xmlns:p14="http://schemas.microsoft.com/office/powerpoint/2010/main" val="3337580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912F-CE6F-7F4C-AFD3-557D89649E80}"/>
              </a:ext>
            </a:extLst>
          </p:cNvPr>
          <p:cNvSpPr>
            <a:spLocks noGrp="1"/>
          </p:cNvSpPr>
          <p:nvPr>
            <p:ph type="title"/>
          </p:nvPr>
        </p:nvSpPr>
        <p:spPr/>
        <p:txBody>
          <a:bodyPr/>
          <a:lstStyle/>
          <a:p>
            <a:endParaRPr lang="en-US"/>
          </a:p>
        </p:txBody>
      </p:sp>
      <p:pic>
        <p:nvPicPr>
          <p:cNvPr id="5" name="Content Placeholder 4" descr="Text&#10;&#10;Description automatically generated">
            <a:extLst>
              <a:ext uri="{FF2B5EF4-FFF2-40B4-BE49-F238E27FC236}">
                <a16:creationId xmlns:a16="http://schemas.microsoft.com/office/drawing/2014/main" id="{A705AC25-41E8-E142-8A5D-D8C8C56CDB54}"/>
              </a:ext>
            </a:extLst>
          </p:cNvPr>
          <p:cNvPicPr>
            <a:picLocks noGrp="1" noChangeAspect="1"/>
          </p:cNvPicPr>
          <p:nvPr>
            <p:ph idx="1"/>
          </p:nvPr>
        </p:nvPicPr>
        <p:blipFill>
          <a:blip r:embed="rId2"/>
          <a:stretch>
            <a:fillRect/>
          </a:stretch>
        </p:blipFill>
        <p:spPr>
          <a:xfrm>
            <a:off x="0" y="0"/>
            <a:ext cx="12192000" cy="6860433"/>
          </a:xfrm>
        </p:spPr>
      </p:pic>
    </p:spTree>
    <p:extLst>
      <p:ext uri="{BB962C8B-B14F-4D97-AF65-F5344CB8AC3E}">
        <p14:creationId xmlns:p14="http://schemas.microsoft.com/office/powerpoint/2010/main" val="4099286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4248890" y="2284668"/>
            <a:ext cx="7284935" cy="2732297"/>
          </a:xfrm>
        </p:spPr>
        <p:txBody>
          <a:bodyPr vert="horz" lIns="91440" tIns="45720" rIns="91440" bIns="45720" rtlCol="0" anchor="t">
            <a:normAutofit/>
          </a:bodyPr>
          <a:lstStyle/>
          <a:p>
            <a:r>
              <a:rPr lang="en-US" sz="4800" dirty="0">
                <a:solidFill>
                  <a:srgbClr val="FFFFFF"/>
                </a:solidFill>
              </a:rPr>
              <a:t>Then</a:t>
            </a:r>
            <a:r>
              <a:rPr lang="en-US" sz="4800" kern="1200" dirty="0">
                <a:solidFill>
                  <a:srgbClr val="FFFFFF"/>
                </a:solidFill>
                <a:latin typeface="+mj-lt"/>
                <a:ea typeface="+mj-ea"/>
                <a:cs typeface="+mj-cs"/>
              </a:rPr>
              <a:t>, using a JS library, we created our interactive online tool. </a:t>
            </a:r>
          </a:p>
        </p:txBody>
      </p:sp>
    </p:spTree>
    <p:extLst>
      <p:ext uri="{BB962C8B-B14F-4D97-AF65-F5344CB8AC3E}">
        <p14:creationId xmlns:p14="http://schemas.microsoft.com/office/powerpoint/2010/main" val="353105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ubble chart&#10;&#10;Description automatically generated">
            <a:extLst>
              <a:ext uri="{FF2B5EF4-FFF2-40B4-BE49-F238E27FC236}">
                <a16:creationId xmlns:a16="http://schemas.microsoft.com/office/drawing/2014/main" id="{00C34882-7FD9-A04B-A95A-9DF34F1A31E0}"/>
              </a:ext>
            </a:extLst>
          </p:cNvPr>
          <p:cNvPicPr>
            <a:picLocks noChangeAspect="1"/>
          </p:cNvPicPr>
          <p:nvPr/>
        </p:nvPicPr>
        <p:blipFill rotWithShape="1">
          <a:blip r:embed="rId3"/>
          <a:srcRect l="20792" t="3531"/>
          <a:stretch/>
        </p:blipFill>
        <p:spPr>
          <a:xfrm>
            <a:off x="0" y="480526"/>
            <a:ext cx="12130642" cy="5896947"/>
          </a:xfrm>
          <a:prstGeom prst="rect">
            <a:avLst/>
          </a:prstGeom>
        </p:spPr>
      </p:pic>
    </p:spTree>
    <p:extLst>
      <p:ext uri="{BB962C8B-B14F-4D97-AF65-F5344CB8AC3E}">
        <p14:creationId xmlns:p14="http://schemas.microsoft.com/office/powerpoint/2010/main" val="3332675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4244454" y="1772816"/>
            <a:ext cx="7503047" cy="3966067"/>
          </a:xfrm>
        </p:spPr>
        <p:txBody>
          <a:bodyPr vert="horz" lIns="91440" tIns="45720" rIns="91440" bIns="45720" rtlCol="0" anchor="t">
            <a:normAutofit fontScale="90000"/>
          </a:bodyPr>
          <a:lstStyle/>
          <a:p>
            <a:r>
              <a:rPr lang="en-US" sz="4800" dirty="0">
                <a:solidFill>
                  <a:srgbClr val="FFFFFF"/>
                </a:solidFill>
              </a:rPr>
              <a:t>To our knowledge, </a:t>
            </a:r>
            <a:br>
              <a:rPr lang="en-US" sz="4800" dirty="0">
                <a:solidFill>
                  <a:srgbClr val="FFFFFF"/>
                </a:solidFill>
              </a:rPr>
            </a:br>
            <a:r>
              <a:rPr lang="en-US" sz="4800" dirty="0">
                <a:solidFill>
                  <a:srgbClr val="FFFFFF"/>
                </a:solidFill>
              </a:rPr>
              <a:t>this is the </a:t>
            </a:r>
            <a:r>
              <a:rPr lang="en-US" sz="4800" b="1" u="sng" dirty="0">
                <a:solidFill>
                  <a:srgbClr val="FFFFFF"/>
                </a:solidFill>
              </a:rPr>
              <a:t>first</a:t>
            </a:r>
            <a:r>
              <a:rPr lang="en-US" sz="4800" dirty="0">
                <a:solidFill>
                  <a:srgbClr val="FFFFFF"/>
                </a:solidFill>
              </a:rPr>
              <a:t> open-source interactive tool that helps Data Science applicants </a:t>
            </a:r>
            <a:r>
              <a:rPr lang="en-US" sz="4800" i="1" dirty="0">
                <a:solidFill>
                  <a:srgbClr val="FFFFFF"/>
                </a:solidFill>
              </a:rPr>
              <a:t>educate themselves </a:t>
            </a:r>
            <a:r>
              <a:rPr lang="en-US" sz="4800" dirty="0">
                <a:solidFill>
                  <a:srgbClr val="FFFFFF"/>
                </a:solidFill>
              </a:rPr>
              <a:t>on top companies’ </a:t>
            </a:r>
            <a:r>
              <a:rPr lang="en-US" sz="4800" u="sng" dirty="0">
                <a:solidFill>
                  <a:srgbClr val="FFFFFF"/>
                </a:solidFill>
              </a:rPr>
              <a:t>positions</a:t>
            </a:r>
            <a:r>
              <a:rPr lang="en-US" sz="4800" dirty="0">
                <a:solidFill>
                  <a:srgbClr val="FFFFFF"/>
                </a:solidFill>
              </a:rPr>
              <a:t> and </a:t>
            </a:r>
            <a:r>
              <a:rPr lang="en-US" sz="4800" u="sng" dirty="0">
                <a:solidFill>
                  <a:srgbClr val="FFFFFF"/>
                </a:solidFill>
              </a:rPr>
              <a:t>salary</a:t>
            </a:r>
            <a:r>
              <a:rPr lang="en-US" sz="4800" dirty="0">
                <a:solidFill>
                  <a:srgbClr val="FFFFFF"/>
                </a:solidFill>
              </a:rPr>
              <a:t> potential. </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186795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5331A6-A84F-B942-9F42-F0525C7CF0A8}"/>
              </a:ext>
            </a:extLst>
          </p:cNvPr>
          <p:cNvSpPr>
            <a:spLocks noGrp="1"/>
          </p:cNvSpPr>
          <p:nvPr>
            <p:ph type="title"/>
          </p:nvPr>
        </p:nvSpPr>
        <p:spPr>
          <a:xfrm>
            <a:off x="4162567" y="818984"/>
            <a:ext cx="7388731"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And with your support….</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3185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5331A6-A84F-B942-9F42-F0525C7CF0A8}"/>
              </a:ext>
            </a:extLst>
          </p:cNvPr>
          <p:cNvSpPr>
            <a:spLocks noGrp="1"/>
          </p:cNvSpPr>
          <p:nvPr>
            <p:ph type="title"/>
          </p:nvPr>
        </p:nvSpPr>
        <p:spPr>
          <a:xfrm>
            <a:off x="4162567" y="818984"/>
            <a:ext cx="7388731"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we can do even more</a:t>
            </a:r>
            <a:r>
              <a:rPr lang="en-US" sz="4800" dirty="0">
                <a:solidFill>
                  <a:srgbClr val="FFFFFF"/>
                </a:solidFill>
              </a:rPr>
              <a:t>.</a:t>
            </a:r>
            <a:endParaRPr lang="en-US" sz="4800" kern="1200" dirty="0">
              <a:solidFill>
                <a:srgbClr val="FFFFFF"/>
              </a:solidFill>
              <a:latin typeface="+mj-lt"/>
              <a:ea typeface="+mj-ea"/>
              <a:cs typeface="+mj-cs"/>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00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9C8D46-54D8-4DF1-99A2-E651C7B13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E12BF4D-F47A-41C1-85FC-652E412D3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rgbClr val="000000">
                  <a:alpha val="41000"/>
                </a:srgbClr>
              </a:gs>
              <a:gs pos="85000">
                <a:schemeClr val="accent1">
                  <a:alpha val="25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65981" cy="4480890"/>
          </a:xfrm>
          <a:prstGeom prst="rect">
            <a:avLst/>
          </a:prstGeom>
          <a:gradFill>
            <a:gsLst>
              <a:gs pos="0">
                <a:schemeClr val="accent1">
                  <a:lumMod val="75000"/>
                  <a:alpha val="50000"/>
                </a:schemeClr>
              </a:gs>
              <a:gs pos="99000">
                <a:srgbClr val="000000">
                  <a:alpha val="34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5FBF53F-BBBA-4974-AD72-0E8CD294E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622" y="-2"/>
            <a:ext cx="12179371" cy="6400796"/>
          </a:xfrm>
          <a:prstGeom prst="rect">
            <a:avLst/>
          </a:prstGeom>
          <a:gradFill>
            <a:gsLst>
              <a:gs pos="45000">
                <a:schemeClr val="accent1">
                  <a:lumMod val="75000"/>
                  <a:alpha val="0"/>
                </a:schemeClr>
              </a:gs>
              <a:gs pos="99000">
                <a:srgbClr val="000000">
                  <a:alpha val="68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4221803" y="1201002"/>
            <a:ext cx="7208197" cy="2779619"/>
          </a:xfrm>
        </p:spPr>
        <p:txBody>
          <a:bodyPr vert="horz" lIns="91440" tIns="45720" rIns="91440" bIns="45720" rtlCol="0" anchor="b">
            <a:normAutofit/>
          </a:bodyPr>
          <a:lstStyle/>
          <a:p>
            <a:r>
              <a:rPr lang="en-US" sz="4800" kern="1200">
                <a:solidFill>
                  <a:srgbClr val="FFFFFF"/>
                </a:solidFill>
                <a:latin typeface="+mj-lt"/>
                <a:ea typeface="+mj-ea"/>
                <a:cs typeface="+mj-cs"/>
              </a:rPr>
              <a:t>Based on our experience level, what </a:t>
            </a:r>
            <a:r>
              <a:rPr lang="en-US" sz="4800" b="1" u="sng" kern="1200">
                <a:solidFill>
                  <a:srgbClr val="FFFFFF"/>
                </a:solidFill>
                <a:latin typeface="+mj-lt"/>
                <a:ea typeface="+mj-ea"/>
                <a:cs typeface="+mj-cs"/>
              </a:rPr>
              <a:t>positions</a:t>
            </a:r>
            <a:r>
              <a:rPr lang="en-US" sz="4800" kern="1200">
                <a:solidFill>
                  <a:srgbClr val="FFFFFF"/>
                </a:solidFill>
                <a:latin typeface="+mj-lt"/>
                <a:ea typeface="+mj-ea"/>
                <a:cs typeface="+mj-cs"/>
              </a:rPr>
              <a:t> should we apply for?</a:t>
            </a:r>
          </a:p>
        </p:txBody>
      </p:sp>
      <p:sp>
        <p:nvSpPr>
          <p:cNvPr id="33" name="Rectangle 32">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461" y="0"/>
            <a:ext cx="3214360" cy="6858000"/>
          </a:xfrm>
          <a:prstGeom prst="rect">
            <a:avLst/>
          </a:prstGeom>
          <a:gradFill>
            <a:gsLst>
              <a:gs pos="0">
                <a:srgbClr val="000000">
                  <a:alpha val="41000"/>
                </a:srgbClr>
              </a:gs>
              <a:gs pos="86000">
                <a:schemeClr val="accent1">
                  <a:alpha val="3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2315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366287" y="348865"/>
            <a:ext cx="11049333" cy="877729"/>
          </a:xfrm>
        </p:spPr>
        <p:txBody>
          <a:bodyPr anchor="ctr">
            <a:normAutofit fontScale="90000"/>
          </a:bodyPr>
          <a:lstStyle/>
          <a:p>
            <a:r>
              <a:rPr lang="en-US" sz="4000" dirty="0">
                <a:solidFill>
                  <a:srgbClr val="FFFFFF"/>
                </a:solidFill>
              </a:rPr>
              <a:t>With your partnership, we can make the tool even better: </a:t>
            </a:r>
          </a:p>
        </p:txBody>
      </p:sp>
      <p:graphicFrame>
        <p:nvGraphicFramePr>
          <p:cNvPr id="5" name="Content Placeholder 2">
            <a:extLst>
              <a:ext uri="{FF2B5EF4-FFF2-40B4-BE49-F238E27FC236}">
                <a16:creationId xmlns:a16="http://schemas.microsoft.com/office/drawing/2014/main" id="{5DABF9A3-B55D-464B-B7FC-06A7BA334E5F}"/>
              </a:ext>
            </a:extLst>
          </p:cNvPr>
          <p:cNvGraphicFramePr>
            <a:graphicFrameLocks noGrp="1"/>
          </p:cNvGraphicFramePr>
          <p:nvPr>
            <p:ph idx="1"/>
            <p:extLst>
              <p:ext uri="{D42A27DB-BD31-4B8C-83A1-F6EECF244321}">
                <p14:modId xmlns:p14="http://schemas.microsoft.com/office/powerpoint/2010/main" val="3789079650"/>
              </p:ext>
            </p:extLst>
          </p:nvPr>
        </p:nvGraphicFramePr>
        <p:xfrm>
          <a:off x="366287" y="1844021"/>
          <a:ext cx="11459425" cy="4745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00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4162567" y="818984"/>
            <a:ext cx="6714699" cy="3178689"/>
          </a:xfrm>
        </p:spPr>
        <p:txBody>
          <a:bodyPr vert="horz" lIns="91440" tIns="45720" rIns="91440" bIns="45720" rtlCol="0" anchor="b">
            <a:normAutofit/>
          </a:bodyPr>
          <a:lstStyle/>
          <a:p>
            <a:br>
              <a:rPr lang="en-US" sz="4800" kern="1200">
                <a:solidFill>
                  <a:srgbClr val="FFFFFF"/>
                </a:solidFill>
                <a:latin typeface="+mj-lt"/>
                <a:ea typeface="+mj-ea"/>
                <a:cs typeface="+mj-cs"/>
              </a:rPr>
            </a:br>
            <a:r>
              <a:rPr lang="en-US" sz="4800" kern="1200">
                <a:solidFill>
                  <a:srgbClr val="FFFFFF"/>
                </a:solidFill>
                <a:latin typeface="+mj-lt"/>
                <a:ea typeface="+mj-ea"/>
                <a:cs typeface="+mj-cs"/>
              </a:rPr>
              <a:t>And for those roles,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what </a:t>
            </a:r>
            <a:r>
              <a:rPr lang="en-US" sz="4800" b="1" u="sng" kern="1200">
                <a:solidFill>
                  <a:srgbClr val="FFFFFF"/>
                </a:solidFill>
                <a:latin typeface="+mj-lt"/>
                <a:ea typeface="+mj-ea"/>
                <a:cs typeface="+mj-cs"/>
              </a:rPr>
              <a:t>salaries</a:t>
            </a:r>
            <a:r>
              <a:rPr lang="en-US" sz="4800" kern="1200">
                <a:solidFill>
                  <a:srgbClr val="FFFFFF"/>
                </a:solidFill>
                <a:latin typeface="+mj-lt"/>
                <a:ea typeface="+mj-ea"/>
                <a:cs typeface="+mj-cs"/>
              </a:rPr>
              <a:t> can we ask for?</a:t>
            </a:r>
          </a:p>
        </p:txBody>
      </p:sp>
      <p:sp>
        <p:nvSpPr>
          <p:cNvPr id="37"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461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4162567" y="818984"/>
            <a:ext cx="7015506" cy="5750260"/>
          </a:xfrm>
        </p:spPr>
        <p:txBody>
          <a:bodyPr vert="horz" lIns="91440" tIns="45720" rIns="91440" bIns="45720" rtlCol="0" anchor="b">
            <a:normAutofit/>
          </a:bodyPr>
          <a:lstStyle/>
          <a:p>
            <a:r>
              <a:rPr lang="en-US" sz="3300" kern="1200" dirty="0">
                <a:solidFill>
                  <a:srgbClr val="FFFFFF"/>
                </a:solidFill>
                <a:latin typeface="+mj-lt"/>
                <a:ea typeface="+mj-ea"/>
                <a:cs typeface="+mj-cs"/>
              </a:rPr>
              <a:t>As an applicant, salary negotiations are daunting. </a:t>
            </a:r>
            <a:br>
              <a:rPr lang="en-US" sz="3300" kern="1200" dirty="0">
                <a:solidFill>
                  <a:srgbClr val="FFFFFF"/>
                </a:solidFill>
                <a:latin typeface="+mj-lt"/>
                <a:ea typeface="+mj-ea"/>
                <a:cs typeface="+mj-cs"/>
              </a:rPr>
            </a:br>
            <a:br>
              <a:rPr lang="en-US" sz="3300" kern="1200" dirty="0">
                <a:solidFill>
                  <a:srgbClr val="FFFFFF"/>
                </a:solidFill>
                <a:latin typeface="+mj-lt"/>
                <a:ea typeface="+mj-ea"/>
                <a:cs typeface="+mj-cs"/>
              </a:rPr>
            </a:br>
            <a:br>
              <a:rPr lang="en-US" sz="3300" kern="1200" dirty="0">
                <a:solidFill>
                  <a:srgbClr val="FFFFFF"/>
                </a:solidFill>
                <a:latin typeface="+mj-lt"/>
                <a:ea typeface="+mj-ea"/>
                <a:cs typeface="+mj-cs"/>
              </a:rPr>
            </a:br>
            <a:br>
              <a:rPr lang="en-US" sz="3300" kern="1200" dirty="0">
                <a:solidFill>
                  <a:srgbClr val="FFFFFF"/>
                </a:solidFill>
                <a:latin typeface="+mj-lt"/>
                <a:ea typeface="+mj-ea"/>
                <a:cs typeface="+mj-cs"/>
              </a:rPr>
            </a:br>
            <a:r>
              <a:rPr lang="en-US" sz="3300" kern="1200" dirty="0">
                <a:solidFill>
                  <a:srgbClr val="FFFFFF"/>
                </a:solidFill>
                <a:latin typeface="+mj-lt"/>
                <a:ea typeface="+mj-ea"/>
                <a:cs typeface="+mj-cs"/>
              </a:rPr>
              <a:t>No one wants to go into go into negotiations without a sense of </a:t>
            </a:r>
            <a:br>
              <a:rPr lang="en-US" sz="3300" kern="1200" dirty="0">
                <a:solidFill>
                  <a:srgbClr val="FFFFFF"/>
                </a:solidFill>
                <a:latin typeface="+mj-lt"/>
                <a:ea typeface="+mj-ea"/>
                <a:cs typeface="+mj-cs"/>
              </a:rPr>
            </a:br>
            <a:r>
              <a:rPr lang="en-US" sz="3300" kern="1200" dirty="0">
                <a:solidFill>
                  <a:srgbClr val="FFFFFF"/>
                </a:solidFill>
                <a:latin typeface="+mj-lt"/>
                <a:ea typeface="+mj-ea"/>
                <a:cs typeface="+mj-cs"/>
              </a:rPr>
              <a:t>what others are being paid and what they can ask for. </a:t>
            </a:r>
          </a:p>
        </p:txBody>
      </p:sp>
      <p:sp>
        <p:nvSpPr>
          <p:cNvPr id="37"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62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Magnifying glass on clear background">
            <a:extLst>
              <a:ext uri="{FF2B5EF4-FFF2-40B4-BE49-F238E27FC236}">
                <a16:creationId xmlns:a16="http://schemas.microsoft.com/office/drawing/2014/main" id="{477B93F9-3E59-4267-ABDD-7541375953E5}"/>
              </a:ext>
            </a:extLst>
          </p:cNvPr>
          <p:cNvPicPr>
            <a:picLocks noChangeAspect="1"/>
          </p:cNvPicPr>
          <p:nvPr/>
        </p:nvPicPr>
        <p:blipFill rotWithShape="1">
          <a:blip r:embed="rId2"/>
          <a:srcRect l="20783"/>
          <a:stretch/>
        </p:blipFill>
        <p:spPr>
          <a:xfrm>
            <a:off x="4038599" y="10"/>
            <a:ext cx="8160026" cy="6875809"/>
          </a:xfrm>
          <a:prstGeom prst="rect">
            <a:avLst/>
          </a:prstGeom>
        </p:spPr>
      </p:pic>
      <p:sp>
        <p:nvSpPr>
          <p:cNvPr id="30" name="Freeform: Shape 29">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571183" y="2912795"/>
            <a:ext cx="3052293" cy="3531403"/>
          </a:xfrm>
        </p:spPr>
        <p:txBody>
          <a:bodyPr vert="horz" lIns="91440" tIns="45720" rIns="91440" bIns="45720" rtlCol="0" anchor="t">
            <a:normAutofit/>
          </a:bodyPr>
          <a:lstStyle/>
          <a:p>
            <a:r>
              <a:rPr lang="en-US" sz="4000" dirty="0">
                <a:solidFill>
                  <a:srgbClr val="FFFFFF"/>
                </a:solidFill>
              </a:rPr>
              <a:t>So…. </a:t>
            </a:r>
            <a:br>
              <a:rPr lang="en-US" sz="4000" dirty="0">
                <a:solidFill>
                  <a:srgbClr val="FFFFFF"/>
                </a:solidFill>
              </a:rPr>
            </a:br>
            <a:br>
              <a:rPr lang="en-US" sz="4000" dirty="0">
                <a:solidFill>
                  <a:srgbClr val="FFFFFF"/>
                </a:solidFill>
              </a:rPr>
            </a:br>
            <a:r>
              <a:rPr lang="en-US" sz="4000" dirty="0">
                <a:solidFill>
                  <a:srgbClr val="FFFFFF"/>
                </a:solidFill>
              </a:rPr>
              <a:t>we created a tool. </a:t>
            </a:r>
          </a:p>
        </p:txBody>
      </p:sp>
    </p:spTree>
    <p:extLst>
      <p:ext uri="{BB962C8B-B14F-4D97-AF65-F5344CB8AC3E}">
        <p14:creationId xmlns:p14="http://schemas.microsoft.com/office/powerpoint/2010/main" val="265244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Graph on document with pen">
            <a:extLst>
              <a:ext uri="{FF2B5EF4-FFF2-40B4-BE49-F238E27FC236}">
                <a16:creationId xmlns:a16="http://schemas.microsoft.com/office/drawing/2014/main" id="{EB96C84D-203B-4BD9-BFA0-CD0D2DCC7B6B}"/>
              </a:ext>
            </a:extLst>
          </p:cNvPr>
          <p:cNvPicPr>
            <a:picLocks noChangeAspect="1"/>
          </p:cNvPicPr>
          <p:nvPr/>
        </p:nvPicPr>
        <p:blipFill rotWithShape="1">
          <a:blip r:embed="rId2"/>
          <a:srcRect l="17252" r="3531"/>
          <a:stretch/>
        </p:blipFill>
        <p:spPr>
          <a:xfrm>
            <a:off x="4038599" y="10"/>
            <a:ext cx="8160026" cy="6875809"/>
          </a:xfrm>
          <a:prstGeom prst="rect">
            <a:avLst/>
          </a:prstGeom>
        </p:spPr>
      </p:pic>
      <p:sp>
        <p:nvSpPr>
          <p:cNvPr id="38" name="Freeform: Shape 3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First, we found a data source. </a:t>
            </a:r>
          </a:p>
        </p:txBody>
      </p:sp>
    </p:spTree>
    <p:extLst>
      <p:ext uri="{BB962C8B-B14F-4D97-AF65-F5344CB8AC3E}">
        <p14:creationId xmlns:p14="http://schemas.microsoft.com/office/powerpoint/2010/main" val="84865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D3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393671-BF6C-D64C-9710-CC8A5F007D48}"/>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Our original data source: </a:t>
            </a:r>
          </a:p>
        </p:txBody>
      </p:sp>
      <p:sp>
        <p:nvSpPr>
          <p:cNvPr id="19" name="Rectangle 1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website&#10;&#10;Description automatically generated">
            <a:extLst>
              <a:ext uri="{FF2B5EF4-FFF2-40B4-BE49-F238E27FC236}">
                <a16:creationId xmlns:a16="http://schemas.microsoft.com/office/drawing/2014/main" id="{D772FB06-D99A-A943-88BF-9E6D29DCAF2B}"/>
              </a:ext>
            </a:extLst>
          </p:cNvPr>
          <p:cNvPicPr>
            <a:picLocks noChangeAspect="1"/>
          </p:cNvPicPr>
          <p:nvPr/>
        </p:nvPicPr>
        <p:blipFill rotWithShape="1">
          <a:blip r:embed="rId2"/>
          <a:srcRect r="1" b="2435"/>
          <a:stretch/>
        </p:blipFill>
        <p:spPr>
          <a:xfrm>
            <a:off x="329184" y="2432305"/>
            <a:ext cx="7056668" cy="4079306"/>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BD022C-1FB7-4145-B371-A3E1E72284B5}"/>
              </a:ext>
            </a:extLst>
          </p:cNvPr>
          <p:cNvSpPr>
            <a:spLocks noGrp="1"/>
          </p:cNvSpPr>
          <p:nvPr>
            <p:ph idx="1"/>
          </p:nvPr>
        </p:nvSpPr>
        <p:spPr>
          <a:xfrm>
            <a:off x="7582563" y="321732"/>
            <a:ext cx="4280253" cy="6213425"/>
          </a:xfrm>
        </p:spPr>
        <p:txBody>
          <a:bodyPr anchor="ctr">
            <a:normAutofit/>
          </a:bodyPr>
          <a:lstStyle/>
          <a:p>
            <a:r>
              <a:rPr lang="en-US" sz="1800" dirty="0">
                <a:solidFill>
                  <a:srgbClr val="FFFFFF"/>
                </a:solidFill>
              </a:rPr>
              <a:t>Through Kaggle, we found a dataset of US-based Data Science and STEM Salaries available through Kaggle, which provides 62,000 salary records from top companies throughout the country.</a:t>
            </a:r>
          </a:p>
          <a:p>
            <a:r>
              <a:rPr lang="en-US" sz="1800" dirty="0">
                <a:solidFill>
                  <a:srgbClr val="FFFFFF"/>
                </a:solidFill>
              </a:rPr>
              <a:t>Format:  csv</a:t>
            </a:r>
          </a:p>
          <a:p>
            <a:r>
              <a:rPr lang="en-US" sz="1800" dirty="0">
                <a:solidFill>
                  <a:srgbClr val="FFFFFF"/>
                </a:solidFill>
              </a:rPr>
              <a:t>Link: </a:t>
            </a:r>
            <a:r>
              <a:rPr lang="en-US" sz="1800" dirty="0">
                <a:solidFill>
                  <a:srgbClr val="FFFFFF"/>
                </a:solidFill>
                <a:hlinkClick r:id="rId3">
                  <a:extLst>
                    <a:ext uri="{A12FA001-AC4F-418D-AE19-62706E023703}">
                      <ahyp:hlinkClr xmlns:ahyp="http://schemas.microsoft.com/office/drawing/2018/hyperlinkcolor" val="tx"/>
                    </a:ext>
                  </a:extLst>
                </a:hlinkClick>
              </a:rPr>
              <a:t>https://www.kaggle.com/jackogozaly/data-science-and-stem-salaries</a:t>
            </a:r>
            <a:r>
              <a:rPr lang="en-US" sz="1800" dirty="0">
                <a:solidFill>
                  <a:srgbClr val="FFFFFF"/>
                </a:solidFill>
              </a:rPr>
              <a:t>   </a:t>
            </a:r>
          </a:p>
          <a:p>
            <a:r>
              <a:rPr lang="en-US" sz="1800" dirty="0">
                <a:solidFill>
                  <a:srgbClr val="FFFFFF"/>
                </a:solidFill>
              </a:rPr>
              <a:t>Data set included: </a:t>
            </a:r>
          </a:p>
          <a:p>
            <a:pPr lvl="1"/>
            <a:r>
              <a:rPr lang="en-US" sz="1800" dirty="0">
                <a:solidFill>
                  <a:srgbClr val="FFFFFF"/>
                </a:solidFill>
              </a:rPr>
              <a:t>company name</a:t>
            </a:r>
          </a:p>
          <a:p>
            <a:pPr lvl="1"/>
            <a:r>
              <a:rPr lang="en-US" sz="1800" dirty="0">
                <a:solidFill>
                  <a:srgbClr val="FFFFFF"/>
                </a:solidFill>
              </a:rPr>
              <a:t> job title, location (city and state)</a:t>
            </a:r>
          </a:p>
          <a:p>
            <a:pPr lvl="1"/>
            <a:r>
              <a:rPr lang="en-US" sz="1800" dirty="0">
                <a:solidFill>
                  <a:srgbClr val="FFFFFF"/>
                </a:solidFill>
              </a:rPr>
              <a:t>compensation (total yearly compensation as well as base salary, bonus, stock grants)</a:t>
            </a:r>
          </a:p>
          <a:p>
            <a:pPr lvl="1"/>
            <a:r>
              <a:rPr lang="en-US" sz="1800" dirty="0">
                <a:solidFill>
                  <a:srgbClr val="FFFFFF"/>
                </a:solidFill>
              </a:rPr>
              <a:t>demographics (education level, gender, and race)</a:t>
            </a:r>
          </a:p>
        </p:txBody>
      </p:sp>
    </p:spTree>
    <p:extLst>
      <p:ext uri="{BB962C8B-B14F-4D97-AF65-F5344CB8AC3E}">
        <p14:creationId xmlns:p14="http://schemas.microsoft.com/office/powerpoint/2010/main" val="331923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362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393671-BF6C-D64C-9710-CC8A5F007D48}"/>
              </a:ext>
            </a:extLst>
          </p:cNvPr>
          <p:cNvSpPr>
            <a:spLocks noGrp="1"/>
          </p:cNvSpPr>
          <p:nvPr>
            <p:ph type="title"/>
          </p:nvPr>
        </p:nvSpPr>
        <p:spPr>
          <a:xfrm>
            <a:off x="524256" y="516804"/>
            <a:ext cx="6594189" cy="1625210"/>
          </a:xfrm>
        </p:spPr>
        <p:txBody>
          <a:bodyPr>
            <a:normAutofit/>
          </a:bodyPr>
          <a:lstStyle/>
          <a:p>
            <a:r>
              <a:rPr lang="en-US" sz="3700">
                <a:solidFill>
                  <a:srgbClr val="FFFFFF"/>
                </a:solidFill>
              </a:rPr>
              <a:t>Adapting our source so our data could be as up-to-date as possible: </a:t>
            </a:r>
            <a:endParaRPr lang="en-US" sz="3700" dirty="0">
              <a:solidFill>
                <a:srgbClr val="FFFFFF"/>
              </a:solidFill>
            </a:endParaRPr>
          </a:p>
        </p:txBody>
      </p:sp>
      <p:sp>
        <p:nvSpPr>
          <p:cNvPr id="19" name="Rectangle 1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website&#10;&#10;Description automatically generated">
            <a:extLst>
              <a:ext uri="{FF2B5EF4-FFF2-40B4-BE49-F238E27FC236}">
                <a16:creationId xmlns:a16="http://schemas.microsoft.com/office/drawing/2014/main" id="{CD8FB6E7-4A19-D54A-96F4-3217C66CFB70}"/>
              </a:ext>
            </a:extLst>
          </p:cNvPr>
          <p:cNvPicPr>
            <a:picLocks noChangeAspect="1"/>
          </p:cNvPicPr>
          <p:nvPr/>
        </p:nvPicPr>
        <p:blipFill rotWithShape="1">
          <a:blip r:embed="rId2"/>
          <a:srcRect r="1" b="7137"/>
          <a:stretch/>
        </p:blipFill>
        <p:spPr>
          <a:xfrm>
            <a:off x="321732" y="2432305"/>
            <a:ext cx="7071573" cy="4087919"/>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BD022C-1FB7-4145-B371-A3E1E72284B5}"/>
              </a:ext>
            </a:extLst>
          </p:cNvPr>
          <p:cNvSpPr>
            <a:spLocks noGrp="1"/>
          </p:cNvSpPr>
          <p:nvPr>
            <p:ph idx="1"/>
          </p:nvPr>
        </p:nvSpPr>
        <p:spPr>
          <a:xfrm>
            <a:off x="7527203" y="320623"/>
            <a:ext cx="4335613" cy="6214534"/>
          </a:xfrm>
        </p:spPr>
        <p:txBody>
          <a:bodyPr anchor="ctr">
            <a:normAutofit/>
          </a:bodyPr>
          <a:lstStyle/>
          <a:p>
            <a:r>
              <a:rPr lang="en-US" sz="1800">
                <a:solidFill>
                  <a:srgbClr val="FFFFFF"/>
                </a:solidFill>
              </a:rPr>
              <a:t>Looking at the dataset’s source, we found that the data was scraped from a site called levels.fyi . </a:t>
            </a:r>
          </a:p>
          <a:p>
            <a:r>
              <a:rPr lang="en-US" sz="1800">
                <a:solidFill>
                  <a:srgbClr val="FFFFFF"/>
                </a:solidFill>
              </a:rPr>
              <a:t>Link: </a:t>
            </a:r>
            <a:r>
              <a:rPr lang="en-US" sz="1800">
                <a:solidFill>
                  <a:srgbClr val="FFFFFF"/>
                </a:solidFill>
                <a:hlinkClick r:id="rId3">
                  <a:extLst>
                    <a:ext uri="{A12FA001-AC4F-418D-AE19-62706E023703}">
                      <ahyp:hlinkClr xmlns:ahyp="http://schemas.microsoft.com/office/drawing/2018/hyperlinkcolor" val="tx"/>
                    </a:ext>
                  </a:extLst>
                </a:hlinkClick>
              </a:rPr>
              <a:t>https://www.levels.fyi/?compare=Google,Facebook,Microsoft&amp;track=Software%20Engineer</a:t>
            </a:r>
            <a:r>
              <a:rPr lang="en-US" sz="1800">
                <a:solidFill>
                  <a:srgbClr val="FFFFFF"/>
                </a:solidFill>
              </a:rPr>
              <a:t>  </a:t>
            </a:r>
          </a:p>
          <a:p>
            <a:r>
              <a:rPr lang="en-US" sz="1800">
                <a:solidFill>
                  <a:srgbClr val="FFFFFF"/>
                </a:solidFill>
              </a:rPr>
              <a:t>Using this source, we found an API in JSON format that allowed us to pull more updated data, running only about 6 days behind current present day. </a:t>
            </a:r>
          </a:p>
          <a:p>
            <a:r>
              <a:rPr lang="en-US" sz="1800">
                <a:solidFill>
                  <a:srgbClr val="FFFFFF"/>
                </a:solidFill>
              </a:rPr>
              <a:t>Though this did mean that we no longer had access to some demographic data (education level and race), we choose to use this API to ensure that our project and its visuals would have the most up-to-date data. </a:t>
            </a:r>
          </a:p>
          <a:p>
            <a:endParaRPr lang="en-US" sz="1600" dirty="0">
              <a:solidFill>
                <a:srgbClr val="FFFFFF"/>
              </a:solidFill>
            </a:endParaRPr>
          </a:p>
        </p:txBody>
      </p:sp>
    </p:spTree>
    <p:extLst>
      <p:ext uri="{BB962C8B-B14F-4D97-AF65-F5344CB8AC3E}">
        <p14:creationId xmlns:p14="http://schemas.microsoft.com/office/powerpoint/2010/main" val="75529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4611</TotalTime>
  <Words>835</Words>
  <Application>Microsoft Macintosh PowerPoint</Application>
  <PresentationFormat>Widescreen</PresentationFormat>
  <Paragraphs>77</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Creating a tool for Data Science job applicants to negotiate salaries</vt:lpstr>
      <vt:lpstr>As future Data Science and STEM professionals, graduates of the NU  Data Science Bootcamp are curious about the job market and earning potential in new roles available after the Bootcamp…. </vt:lpstr>
      <vt:lpstr>Based on our experience level, what positions should we apply for?</vt:lpstr>
      <vt:lpstr> And for those roles,  what salaries can we ask for?</vt:lpstr>
      <vt:lpstr>As an applicant, salary negotiations are daunting.     No one wants to go into go into negotiations without a sense of  what others are being paid and what they can ask for. </vt:lpstr>
      <vt:lpstr>So….   we created a tool. </vt:lpstr>
      <vt:lpstr>First, we found a data source. </vt:lpstr>
      <vt:lpstr>Our original data source: </vt:lpstr>
      <vt:lpstr>Adapting our source so our data could be as up-to-date as possible: </vt:lpstr>
      <vt:lpstr>Then, we explored and cleaned our data. </vt:lpstr>
      <vt:lpstr>Due to the depth and detail of our data, we decided to use a  Thick Server.</vt:lpstr>
      <vt:lpstr>This means that we would deeply explore and clean the data on the back end.</vt:lpstr>
      <vt:lpstr>We used jupyter notebook to explore and clean our data. </vt:lpstr>
      <vt:lpstr>We explored and isolated US-based Data Science positions. </vt:lpstr>
      <vt:lpstr>We explored and isolated the top companies with Data Science positions. </vt:lpstr>
      <vt:lpstr>We did a deep dive into the Data Science positions at each company. </vt:lpstr>
      <vt:lpstr>We realized that there are multiple levels to Data Science positions. </vt:lpstr>
      <vt:lpstr>So we explored position levels within Data Science positions. </vt:lpstr>
      <vt:lpstr>We used market research and statistics to identify Data Science position levels. </vt:lpstr>
      <vt:lpstr>We removed positions that did not fall into the company’s levels, likely due to data entry errors. </vt:lpstr>
      <vt:lpstr>Using market research and statistics, we binned positions into three levels: Entry, Mid, and Senior Data Scientist. </vt:lpstr>
      <vt:lpstr>Using market research and statistics, we binned Data Science position levels at the top 5 companies. </vt:lpstr>
      <vt:lpstr>Then we created one clean  Python script.</vt:lpstr>
      <vt:lpstr>PowerPoint Presentation</vt:lpstr>
      <vt:lpstr>Then, using a JS library, we created our interactive online tool. </vt:lpstr>
      <vt:lpstr>PowerPoint Presentation</vt:lpstr>
      <vt:lpstr>To our knowledge,  this is the first open-source interactive tool that helps Data Science applicants educate themselves on top companies’ positions and salary potential. </vt:lpstr>
      <vt:lpstr>And with your support….</vt:lpstr>
      <vt:lpstr>we can do even more.</vt:lpstr>
      <vt:lpstr>With your partnership, we can make the tool even better: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Current Data Science and STEM Salaries in the United States </dc:title>
  <dc:creator>Arielle Wilder Eagan</dc:creator>
  <cp:lastModifiedBy>Arielle Wilder Eagan</cp:lastModifiedBy>
  <cp:revision>24</cp:revision>
  <dcterms:created xsi:type="dcterms:W3CDTF">2021-10-22T14:13:54Z</dcterms:created>
  <dcterms:modified xsi:type="dcterms:W3CDTF">2021-11-01T14:52:46Z</dcterms:modified>
</cp:coreProperties>
</file>