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8" r:id="rId4"/>
    <p:sldId id="262" r:id="rId5"/>
    <p:sldId id="260" r:id="rId6"/>
    <p:sldId id="259"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4"/>
    <p:restoredTop sz="94662"/>
  </p:normalViewPr>
  <p:slideViewPr>
    <p:cSldViewPr snapToGrid="0" snapToObjects="1">
      <p:cViewPr varScale="1">
        <p:scale>
          <a:sx n="62" d="100"/>
          <a:sy n="62" d="100"/>
        </p:scale>
        <p:origin x="216"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7508-7EF9-7B49-B46E-15CF34F49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308649-F969-0340-933E-6C24F7692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9DFF9F-6853-0143-BB4F-0C015EDB067D}"/>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5" name="Footer Placeholder 4">
            <a:extLst>
              <a:ext uri="{FF2B5EF4-FFF2-40B4-BE49-F238E27FC236}">
                <a16:creationId xmlns:a16="http://schemas.microsoft.com/office/drawing/2014/main" id="{1A3002CE-2E08-E447-BE6F-9B22FAA53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1CEBE-D00F-BB45-994C-6EA64B8A7E17}"/>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2610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026C-C212-6345-A8A6-3498EC1CF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A2715-4DCE-C847-AB53-323C6542B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57D8B-ABFB-3544-B662-18D7E019534A}"/>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5" name="Footer Placeholder 4">
            <a:extLst>
              <a:ext uri="{FF2B5EF4-FFF2-40B4-BE49-F238E27FC236}">
                <a16:creationId xmlns:a16="http://schemas.microsoft.com/office/drawing/2014/main" id="{50DB899E-69DC-CC4E-99F0-5844AB74B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DEDD5-D4EF-214D-81BB-E7D89CC38E2B}"/>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6618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828BC-1654-DA43-90C3-4FFD888E5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562CF-83BD-5144-9BA4-4EBCF74F8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502D-6614-5E42-887E-63D216A2867D}"/>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5" name="Footer Placeholder 4">
            <a:extLst>
              <a:ext uri="{FF2B5EF4-FFF2-40B4-BE49-F238E27FC236}">
                <a16:creationId xmlns:a16="http://schemas.microsoft.com/office/drawing/2014/main" id="{D1B583D8-9F84-D747-8D81-24A81002B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D013-B86F-8C41-AF75-2C344F23B818}"/>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794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7799-6183-284A-8D35-30124C23C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86CBA-9E75-6D4F-945F-E7E1B9C1A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F4402-10A6-864A-89A7-4445010EE34C}"/>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5" name="Footer Placeholder 4">
            <a:extLst>
              <a:ext uri="{FF2B5EF4-FFF2-40B4-BE49-F238E27FC236}">
                <a16:creationId xmlns:a16="http://schemas.microsoft.com/office/drawing/2014/main" id="{4C7FB0B8-2CFC-F24F-861E-15E072DC7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C235-DEE0-C344-8276-D102E41122F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6541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73C7-48BD-5E4A-B67D-52BED9071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9E691-DF9A-954D-98A0-8A4CE74C9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143-DA3E-9B4D-BA05-93B6AAFA9192}"/>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5" name="Footer Placeholder 4">
            <a:extLst>
              <a:ext uri="{FF2B5EF4-FFF2-40B4-BE49-F238E27FC236}">
                <a16:creationId xmlns:a16="http://schemas.microsoft.com/office/drawing/2014/main" id="{F4241031-7C15-4D46-8746-53956AF40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F983-A8E1-884E-9BF0-2385290A8BF2}"/>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59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EF98-8DD6-B343-900F-4829E1B8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D0990-0AD4-CE4B-81B4-9EA2460D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F0CAB-1601-5D45-9888-955C1996B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506F0-E083-8C4F-BED3-2AB3F183C052}"/>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6" name="Footer Placeholder 5">
            <a:extLst>
              <a:ext uri="{FF2B5EF4-FFF2-40B4-BE49-F238E27FC236}">
                <a16:creationId xmlns:a16="http://schemas.microsoft.com/office/drawing/2014/main" id="{7868ED39-97E3-AC4B-8AE0-C35B7F027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E1183-30BD-7244-92C3-1E93B9C4D8B4}"/>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3599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50A5-10D1-6243-90BB-458F1C021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27F3E-47C0-CC45-A82E-8972672C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12C30-5193-7143-8CC3-DA3E63493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C9BBE-8ED2-BA4F-88B7-F1C28AD2E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044B8-A1DD-C747-9BDB-713C7C3BD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B3FA2-0FE0-694E-816A-F19B15CA52E5}"/>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8" name="Footer Placeholder 7">
            <a:extLst>
              <a:ext uri="{FF2B5EF4-FFF2-40B4-BE49-F238E27FC236}">
                <a16:creationId xmlns:a16="http://schemas.microsoft.com/office/drawing/2014/main" id="{BE1BDEEE-8443-834B-9B6F-58BF41AA4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4E9C8-FA8C-B747-BE37-95F5F97B19FF}"/>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51878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896C-DAC0-0E45-81B7-D1C16C4EF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DA77D-6FAB-B444-94B6-BA5EE195286D}"/>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4" name="Footer Placeholder 3">
            <a:extLst>
              <a:ext uri="{FF2B5EF4-FFF2-40B4-BE49-F238E27FC236}">
                <a16:creationId xmlns:a16="http://schemas.microsoft.com/office/drawing/2014/main" id="{C275DF35-2BD1-AE4B-9A96-92D81DD44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DF6B0-C5E3-7B4E-959D-6DB6871F2C3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37176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D55E0-7BCD-1F4B-8BBE-97BC8341C6D7}"/>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3" name="Footer Placeholder 2">
            <a:extLst>
              <a:ext uri="{FF2B5EF4-FFF2-40B4-BE49-F238E27FC236}">
                <a16:creationId xmlns:a16="http://schemas.microsoft.com/office/drawing/2014/main" id="{E5F9DE55-549E-0E49-9455-858CA8219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12CF3-2785-EE4E-89E4-AE0D5EE50D95}"/>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806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F4EE-0F6A-D44B-9629-89555FEAD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B5F83-4058-4C4D-A75B-4AE1324F3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802D1-6E56-0449-9D61-570EB0AD1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E59AF-F23E-2E43-B0BA-B17AB7994444}"/>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6" name="Footer Placeholder 5">
            <a:extLst>
              <a:ext uri="{FF2B5EF4-FFF2-40B4-BE49-F238E27FC236}">
                <a16:creationId xmlns:a16="http://schemas.microsoft.com/office/drawing/2014/main" id="{A603869A-D09D-6C46-A6F7-8E8206C2A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C5640-B7FB-A243-98C0-63F1F77E50FE}"/>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94027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25AC-6481-AB49-A8F6-2C0F92E26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50258-645F-CB4E-80AD-84EA9D4E9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0CFC0-FC34-0742-940F-7A380BA12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09D97-EDF5-E342-87E0-32AED498F910}"/>
              </a:ext>
            </a:extLst>
          </p:cNvPr>
          <p:cNvSpPr>
            <a:spLocks noGrp="1"/>
          </p:cNvSpPr>
          <p:nvPr>
            <p:ph type="dt" sz="half" idx="10"/>
          </p:nvPr>
        </p:nvSpPr>
        <p:spPr/>
        <p:txBody>
          <a:bodyPr/>
          <a:lstStyle/>
          <a:p>
            <a:fld id="{43D302DD-A437-A144-B97F-1A7125096EB2}" type="datetimeFigureOut">
              <a:rPr lang="en-US" smtClean="0"/>
              <a:t>10/22/21</a:t>
            </a:fld>
            <a:endParaRPr lang="en-US"/>
          </a:p>
        </p:txBody>
      </p:sp>
      <p:sp>
        <p:nvSpPr>
          <p:cNvPr id="6" name="Footer Placeholder 5">
            <a:extLst>
              <a:ext uri="{FF2B5EF4-FFF2-40B4-BE49-F238E27FC236}">
                <a16:creationId xmlns:a16="http://schemas.microsoft.com/office/drawing/2014/main" id="{A6F4B3FE-09B6-0247-A2EA-4DA6AA0E2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247C0-44EB-8A4A-A119-2FFA4E797BF1}"/>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424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05DAC-AD88-7342-BBF7-C7D7141D3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07B85-80C6-BC49-BFCD-803E2975A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68292-2A39-9340-9742-EA223CE8B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302DD-A437-A144-B97F-1A7125096EB2}" type="datetimeFigureOut">
              <a:rPr lang="en-US" smtClean="0"/>
              <a:t>10/22/21</a:t>
            </a:fld>
            <a:endParaRPr lang="en-US"/>
          </a:p>
        </p:txBody>
      </p:sp>
      <p:sp>
        <p:nvSpPr>
          <p:cNvPr id="5" name="Footer Placeholder 4">
            <a:extLst>
              <a:ext uri="{FF2B5EF4-FFF2-40B4-BE49-F238E27FC236}">
                <a16:creationId xmlns:a16="http://schemas.microsoft.com/office/drawing/2014/main" id="{F1508FD8-4F7C-094A-9D9A-443139031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735F6-25F6-C745-B1AF-679681B69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62825-625B-BF45-B35B-67FEB307E668}" type="slidenum">
              <a:rPr lang="en-US" smtClean="0"/>
              <a:t>‹#›</a:t>
            </a:fld>
            <a:endParaRPr lang="en-US"/>
          </a:p>
        </p:txBody>
      </p:sp>
    </p:spTree>
    <p:extLst>
      <p:ext uri="{BB962C8B-B14F-4D97-AF65-F5344CB8AC3E}">
        <p14:creationId xmlns:p14="http://schemas.microsoft.com/office/powerpoint/2010/main" val="258430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jackogozaly/data-science-and-stem-salari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vels.fyi/?compare=Google,Facebook,Microsoft&amp;track=Software%20Engine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https://slack-imgs.com/?c=1&amp;o1=ro&amp;url=https%3A%2F%2Fwww.washingtonpost.com%2Fwp-apps%2Fimrs.php%3Fsrc%3Dhttps%3A%2F%2Farc-anglerfish-washpost-prod-washpost.s3.amazonaws.com%2Fpublic%2FTWQFLYBJBJBQDBRHGFIQBANGUU.png%26w%3D1440"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4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5660A-1AAC-8746-823C-C234E4FE3E38}"/>
              </a:ext>
            </a:extLst>
          </p:cNvPr>
          <p:cNvSpPr>
            <a:spLocks noGrp="1"/>
          </p:cNvSpPr>
          <p:nvPr>
            <p:ph type="ctrTitle"/>
          </p:nvPr>
        </p:nvSpPr>
        <p:spPr>
          <a:xfrm>
            <a:off x="6687737" y="1384296"/>
            <a:ext cx="4605340" cy="2387600"/>
          </a:xfrm>
        </p:spPr>
        <p:txBody>
          <a:bodyPr>
            <a:normAutofit/>
          </a:bodyPr>
          <a:lstStyle/>
          <a:p>
            <a:pPr algn="l"/>
            <a:r>
              <a:rPr lang="en-US" sz="3900">
                <a:solidFill>
                  <a:schemeClr val="bg1"/>
                </a:solidFill>
              </a:rPr>
              <a:t>Project 2: </a:t>
            </a:r>
            <a:br>
              <a:rPr lang="en-US" sz="3900">
                <a:solidFill>
                  <a:schemeClr val="bg1"/>
                </a:solidFill>
              </a:rPr>
            </a:br>
            <a:r>
              <a:rPr lang="en-US" sz="3900" b="1" i="1">
                <a:solidFill>
                  <a:schemeClr val="bg1"/>
                </a:solidFill>
              </a:rPr>
              <a:t>Current Data Science and STEM Salaries in the United States</a:t>
            </a:r>
            <a:r>
              <a:rPr lang="en-US" sz="3900">
                <a:solidFill>
                  <a:schemeClr val="bg1"/>
                </a:solidFill>
                <a:effectLst/>
              </a:rPr>
              <a:t> </a:t>
            </a:r>
            <a:endParaRPr lang="en-US" sz="3900">
              <a:solidFill>
                <a:schemeClr val="bg1"/>
              </a:solidFill>
            </a:endParaRPr>
          </a:p>
        </p:txBody>
      </p:sp>
      <p:sp>
        <p:nvSpPr>
          <p:cNvPr id="3" name="Subtitle 2">
            <a:extLst>
              <a:ext uri="{FF2B5EF4-FFF2-40B4-BE49-F238E27FC236}">
                <a16:creationId xmlns:a16="http://schemas.microsoft.com/office/drawing/2014/main" id="{B32ACD8D-C810-A34A-9D00-8C9B7B60E715}"/>
              </a:ext>
            </a:extLst>
          </p:cNvPr>
          <p:cNvSpPr>
            <a:spLocks noGrp="1"/>
          </p:cNvSpPr>
          <p:nvPr>
            <p:ph type="subTitle" idx="1"/>
          </p:nvPr>
        </p:nvSpPr>
        <p:spPr>
          <a:xfrm>
            <a:off x="6687737" y="3863971"/>
            <a:ext cx="4605340" cy="1655762"/>
          </a:xfrm>
        </p:spPr>
        <p:txBody>
          <a:bodyPr>
            <a:normAutofit/>
          </a:bodyPr>
          <a:lstStyle/>
          <a:p>
            <a:pPr algn="l"/>
            <a:endParaRPr lang="en-US" sz="1700">
              <a:solidFill>
                <a:schemeClr val="bg1"/>
              </a:solidFill>
            </a:endParaRPr>
          </a:p>
          <a:p>
            <a:pPr algn="l"/>
            <a:endParaRPr lang="en-US" sz="1700">
              <a:solidFill>
                <a:schemeClr val="bg1"/>
              </a:solidFill>
            </a:endParaRPr>
          </a:p>
          <a:p>
            <a:pPr algn="l"/>
            <a:r>
              <a:rPr lang="en-US" sz="1700">
                <a:solidFill>
                  <a:schemeClr val="bg1"/>
                </a:solidFill>
              </a:rPr>
              <a:t>Data Science Bootcamp </a:t>
            </a:r>
          </a:p>
          <a:p>
            <a:pPr algn="l"/>
            <a:r>
              <a:rPr lang="en-US" sz="1700">
                <a:solidFill>
                  <a:schemeClr val="bg1"/>
                </a:solidFill>
              </a:rPr>
              <a:t>Rich Kirschenheiter, Arielle Eagan, and Timothy Kelly </a:t>
            </a:r>
          </a:p>
        </p:txBody>
      </p:sp>
      <p:pic>
        <p:nvPicPr>
          <p:cNvPr id="1026" name="Picture 2" descr="Research Says You Can Earn Way More Money by Boosting Your Emotional  Intelligence. Here Are 4 Ways to Do It | Inc.com">
            <a:extLst>
              <a:ext uri="{FF2B5EF4-FFF2-40B4-BE49-F238E27FC236}">
                <a16:creationId xmlns:a16="http://schemas.microsoft.com/office/drawing/2014/main" id="{1FC09267-F2A9-EA47-8C3F-FAE9409FA5B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23831" r="6310" b="1"/>
          <a:stretch/>
        </p:blipFill>
        <p:spPr bwMode="auto">
          <a:xfrm>
            <a:off x="473874" y="1057275"/>
            <a:ext cx="5917401" cy="4743450"/>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43">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45">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51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p:txBody>
          <a:bodyPr/>
          <a:lstStyle/>
          <a:p>
            <a:r>
              <a:rPr lang="en-US" dirty="0"/>
              <a:t>Limitations of data and visualizations </a:t>
            </a:r>
          </a:p>
        </p:txBody>
      </p:sp>
      <p:sp>
        <p:nvSpPr>
          <p:cNvPr id="3" name="Content Placeholder 2">
            <a:extLst>
              <a:ext uri="{FF2B5EF4-FFF2-40B4-BE49-F238E27FC236}">
                <a16:creationId xmlns:a16="http://schemas.microsoft.com/office/drawing/2014/main" id="{2577AD24-1CFA-D64D-A206-681D1BF5F287}"/>
              </a:ext>
            </a:extLst>
          </p:cNvPr>
          <p:cNvSpPr>
            <a:spLocks noGrp="1"/>
          </p:cNvSpPr>
          <p:nvPr>
            <p:ph idx="1"/>
          </p:nvPr>
        </p:nvSpPr>
        <p:spPr>
          <a:xfrm>
            <a:off x="838200" y="1825625"/>
            <a:ext cx="10515600" cy="4667250"/>
          </a:xfrm>
        </p:spPr>
        <p:txBody>
          <a:bodyPr>
            <a:normAutofit fontScale="85000" lnSpcReduction="10000"/>
          </a:bodyPr>
          <a:lstStyle/>
          <a:p>
            <a:r>
              <a:rPr lang="en-US" dirty="0"/>
              <a:t>Lost education and race data</a:t>
            </a:r>
          </a:p>
          <a:p>
            <a:pPr lvl="1"/>
            <a:r>
              <a:rPr lang="en-US" dirty="0"/>
              <a:t>When we chose to use the source API (</a:t>
            </a:r>
            <a:r>
              <a:rPr lang="en-US" dirty="0" err="1"/>
              <a:t>levels.fyi</a:t>
            </a:r>
            <a:r>
              <a:rPr lang="en-US" dirty="0"/>
              <a:t>) instead of the Kaggle csv, we lost access to the education and race data. Though we chose the API for its up-to-date access on the overall information. However, with education and race as having documented impact on people’s access to certain jobs and salaries, we would hope to find a way to add these variables back in in future analysis to understand the impact these variables may have on salary access/discrimination.</a:t>
            </a:r>
          </a:p>
          <a:p>
            <a:pPr lvl="1"/>
            <a:endParaRPr lang="en-US" dirty="0"/>
          </a:p>
          <a:p>
            <a:r>
              <a:rPr lang="en-US" dirty="0"/>
              <a:t>Outliers</a:t>
            </a:r>
          </a:p>
          <a:p>
            <a:pPr lvl="1"/>
            <a:r>
              <a:rPr lang="en-US" dirty="0"/>
              <a:t>A number of outliers were found for total yearly compensation. This data could be valid, as there could </a:t>
            </a:r>
            <a:r>
              <a:rPr lang="en-US"/>
              <a:t>be individuals </a:t>
            </a:r>
            <a:r>
              <a:rPr lang="en-US" dirty="0"/>
              <a:t>who make very high salaries compared to others. However, this data could also signify possible errors in the data quality, such as incorrect input. To test this, we explored the compensation variables with boxplots, which then guided our decision to treat outliers as valid (and thus keep in data set) or to treat as errors (and thus discard). </a:t>
            </a:r>
          </a:p>
          <a:p>
            <a:pPr lvl="1"/>
            <a:endParaRPr lang="en-US" dirty="0"/>
          </a:p>
          <a:p>
            <a:r>
              <a:rPr lang="en-US" dirty="0"/>
              <a:t>OTHER</a:t>
            </a:r>
          </a:p>
          <a:p>
            <a:pPr lvl="1"/>
            <a:endParaRPr lang="en-US" dirty="0"/>
          </a:p>
        </p:txBody>
      </p:sp>
    </p:spTree>
    <p:extLst>
      <p:ext uri="{BB962C8B-B14F-4D97-AF65-F5344CB8AC3E}">
        <p14:creationId xmlns:p14="http://schemas.microsoft.com/office/powerpoint/2010/main" val="81863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3500" kern="1200">
                <a:solidFill>
                  <a:schemeClr val="bg1"/>
                </a:solidFill>
                <a:latin typeface="+mj-lt"/>
                <a:ea typeface="+mj-ea"/>
                <a:cs typeface="+mj-cs"/>
              </a:rPr>
              <a:t>As future Data Science and STEM professionals, we are curious about the job market and earning potential in new roles available after we finish this Bootcamp…. </a:t>
            </a:r>
          </a:p>
        </p:txBody>
      </p:sp>
      <p:sp>
        <p:nvSpPr>
          <p:cNvPr id="16"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71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D3F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Our original data source: </a:t>
            </a:r>
          </a:p>
        </p:txBody>
      </p:sp>
      <p:pic>
        <p:nvPicPr>
          <p:cNvPr id="5" name="Picture 4" descr="Graphical user interface, website&#10;&#10;Description automatically generated">
            <a:extLst>
              <a:ext uri="{FF2B5EF4-FFF2-40B4-BE49-F238E27FC236}">
                <a16:creationId xmlns:a16="http://schemas.microsoft.com/office/drawing/2014/main" id="{D772FB06-D99A-A943-88BF-9E6D29DCAF2B}"/>
              </a:ext>
            </a:extLst>
          </p:cNvPr>
          <p:cNvPicPr>
            <a:picLocks noChangeAspect="1"/>
          </p:cNvPicPr>
          <p:nvPr/>
        </p:nvPicPr>
        <p:blipFill rotWithShape="1">
          <a:blip r:embed="rId2"/>
          <a:srcRect r="1" b="2435"/>
          <a:stretch/>
        </p:blipFill>
        <p:spPr>
          <a:xfrm>
            <a:off x="327547" y="2454903"/>
            <a:ext cx="7058306" cy="4080254"/>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8029319" y="917725"/>
            <a:ext cx="3424739" cy="4852362"/>
          </a:xfrm>
        </p:spPr>
        <p:txBody>
          <a:bodyPr anchor="ctr">
            <a:normAutofit fontScale="92500" lnSpcReduction="10000"/>
          </a:bodyPr>
          <a:lstStyle/>
          <a:p>
            <a:r>
              <a:rPr lang="en-US" sz="1900" dirty="0">
                <a:solidFill>
                  <a:srgbClr val="FFFFFF"/>
                </a:solidFill>
              </a:rPr>
              <a:t>Through Kaggle, we found a dataset of US-based Data Science and STEM Salaries available through Kaggle, which provides 62,000 salary records from top companies throughout the country.</a:t>
            </a:r>
          </a:p>
          <a:p>
            <a:r>
              <a:rPr lang="en-US" sz="1900" dirty="0">
                <a:solidFill>
                  <a:srgbClr val="FFFFFF"/>
                </a:solidFill>
              </a:rPr>
              <a:t>Format:  csv</a:t>
            </a:r>
          </a:p>
          <a:p>
            <a:r>
              <a:rPr lang="en-US" sz="1900" dirty="0">
                <a:solidFill>
                  <a:srgbClr val="FFFFFF"/>
                </a:solidFill>
              </a:rPr>
              <a:t>Link: </a:t>
            </a:r>
            <a:r>
              <a:rPr lang="en-US" sz="1900" dirty="0">
                <a:solidFill>
                  <a:schemeClr val="accent4">
                    <a:lumMod val="20000"/>
                    <a:lumOff val="80000"/>
                  </a:schemeClr>
                </a:solidFill>
                <a:hlinkClick r:id="rId3">
                  <a:extLst>
                    <a:ext uri="{A12FA001-AC4F-418D-AE19-62706E023703}">
                      <ahyp:hlinkClr xmlns:ahyp="http://schemas.microsoft.com/office/drawing/2018/hyperlinkcolor" val="tx"/>
                    </a:ext>
                  </a:extLst>
                </a:hlinkClick>
              </a:rPr>
              <a:t>https://www.kaggle.com/jackogozaly/data-science-and-stem-salaries</a:t>
            </a:r>
            <a:r>
              <a:rPr lang="en-US" sz="1900" dirty="0">
                <a:solidFill>
                  <a:schemeClr val="accent4">
                    <a:lumMod val="20000"/>
                    <a:lumOff val="80000"/>
                  </a:schemeClr>
                </a:solidFill>
              </a:rPr>
              <a:t>   </a:t>
            </a:r>
          </a:p>
          <a:p>
            <a:r>
              <a:rPr lang="en-US" sz="1900" dirty="0">
                <a:solidFill>
                  <a:srgbClr val="FFFFFF"/>
                </a:solidFill>
              </a:rPr>
              <a:t>Data set included: </a:t>
            </a:r>
          </a:p>
          <a:p>
            <a:pPr lvl="1"/>
            <a:r>
              <a:rPr lang="en-US" sz="1500" dirty="0">
                <a:solidFill>
                  <a:srgbClr val="FFFFFF"/>
                </a:solidFill>
              </a:rPr>
              <a:t>company name</a:t>
            </a:r>
          </a:p>
          <a:p>
            <a:pPr lvl="1"/>
            <a:r>
              <a:rPr lang="en-US" sz="1500" dirty="0">
                <a:solidFill>
                  <a:srgbClr val="FFFFFF"/>
                </a:solidFill>
              </a:rPr>
              <a:t> job title, location (city and state)</a:t>
            </a:r>
          </a:p>
          <a:p>
            <a:pPr lvl="1"/>
            <a:r>
              <a:rPr lang="en-US" sz="1500" dirty="0">
                <a:solidFill>
                  <a:srgbClr val="FFFFFF"/>
                </a:solidFill>
              </a:rPr>
              <a:t>compensation (total yearly compensation as well as base salary, bonus, stock grants)</a:t>
            </a:r>
          </a:p>
          <a:p>
            <a:pPr lvl="1"/>
            <a:r>
              <a:rPr lang="en-US" sz="1500" dirty="0">
                <a:solidFill>
                  <a:srgbClr val="FFFFFF"/>
                </a:solidFill>
              </a:rPr>
              <a:t>demographics (education level, gender, and race)</a:t>
            </a:r>
          </a:p>
        </p:txBody>
      </p:sp>
    </p:spTree>
    <p:extLst>
      <p:ext uri="{BB962C8B-B14F-4D97-AF65-F5344CB8AC3E}">
        <p14:creationId xmlns:p14="http://schemas.microsoft.com/office/powerpoint/2010/main" val="331923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3627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491260"/>
            <a:ext cx="6594189" cy="1625210"/>
          </a:xfrm>
        </p:spPr>
        <p:txBody>
          <a:bodyPr>
            <a:normAutofit/>
          </a:bodyPr>
          <a:lstStyle/>
          <a:p>
            <a:r>
              <a:rPr lang="en-US">
                <a:solidFill>
                  <a:srgbClr val="FFFFFF"/>
                </a:solidFill>
              </a:rPr>
              <a:t>Adapting our data source: </a:t>
            </a:r>
          </a:p>
        </p:txBody>
      </p:sp>
      <p:pic>
        <p:nvPicPr>
          <p:cNvPr id="5" name="Picture 4" descr="Graphical user interface, website&#10;&#10;Description automatically generated">
            <a:extLst>
              <a:ext uri="{FF2B5EF4-FFF2-40B4-BE49-F238E27FC236}">
                <a16:creationId xmlns:a16="http://schemas.microsoft.com/office/drawing/2014/main" id="{CD8FB6E7-4A19-D54A-96F4-3217C66CFB70}"/>
              </a:ext>
            </a:extLst>
          </p:cNvPr>
          <p:cNvPicPr>
            <a:picLocks noChangeAspect="1"/>
          </p:cNvPicPr>
          <p:nvPr/>
        </p:nvPicPr>
        <p:blipFill rotWithShape="1">
          <a:blip r:embed="rId2"/>
          <a:srcRect r="1" b="7137"/>
          <a:stretch/>
        </p:blipFill>
        <p:spPr>
          <a:xfrm>
            <a:off x="327547" y="2454903"/>
            <a:ext cx="7058306" cy="4080254"/>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8029319" y="917725"/>
            <a:ext cx="3424739" cy="4852362"/>
          </a:xfrm>
        </p:spPr>
        <p:txBody>
          <a:bodyPr anchor="ctr">
            <a:normAutofit lnSpcReduction="10000"/>
          </a:bodyPr>
          <a:lstStyle/>
          <a:p>
            <a:r>
              <a:rPr lang="en-US" sz="1700" dirty="0">
                <a:solidFill>
                  <a:srgbClr val="FFFFFF"/>
                </a:solidFill>
              </a:rPr>
              <a:t>Looking at the dataset’s source, we found that the data was scraped from a site called </a:t>
            </a:r>
            <a:r>
              <a:rPr lang="en-US" sz="1700" dirty="0" err="1">
                <a:solidFill>
                  <a:srgbClr val="FFFFFF"/>
                </a:solidFill>
              </a:rPr>
              <a:t>levels.fyi</a:t>
            </a:r>
            <a:r>
              <a:rPr lang="en-US" sz="1700" dirty="0">
                <a:solidFill>
                  <a:srgbClr val="FFFFFF"/>
                </a:solidFill>
              </a:rPr>
              <a:t> . </a:t>
            </a:r>
          </a:p>
          <a:p>
            <a:r>
              <a:rPr lang="en-US" sz="1700" dirty="0">
                <a:solidFill>
                  <a:srgbClr val="FFFFFF"/>
                </a:solidFill>
              </a:rPr>
              <a:t>Link: </a:t>
            </a:r>
            <a:r>
              <a:rPr lang="en-US" sz="1700" dirty="0">
                <a:solidFill>
                  <a:schemeClr val="accent4">
                    <a:lumMod val="20000"/>
                    <a:lumOff val="80000"/>
                  </a:schemeClr>
                </a:solidFill>
                <a:hlinkClick r:id="rId3">
                  <a:extLst>
                    <a:ext uri="{A12FA001-AC4F-418D-AE19-62706E023703}">
                      <ahyp:hlinkClr xmlns:ahyp="http://schemas.microsoft.com/office/drawing/2018/hyperlinkcolor" val="tx"/>
                    </a:ext>
                  </a:extLst>
                </a:hlinkClick>
              </a:rPr>
              <a:t>https://www.levels.fyi/?compare=Google,Facebook,Microsoft&amp;track=Software%20Engineer</a:t>
            </a:r>
            <a:r>
              <a:rPr lang="en-US" sz="1700" dirty="0">
                <a:solidFill>
                  <a:schemeClr val="accent4">
                    <a:lumMod val="20000"/>
                    <a:lumOff val="80000"/>
                  </a:schemeClr>
                </a:solidFill>
              </a:rPr>
              <a:t>  </a:t>
            </a:r>
          </a:p>
          <a:p>
            <a:r>
              <a:rPr lang="en-US" sz="1700" dirty="0">
                <a:solidFill>
                  <a:srgbClr val="FFFFFF"/>
                </a:solidFill>
              </a:rPr>
              <a:t>Using this source, we found an API in JSON format that allowed us to pull more updated data, running only about 6 days behind current present day. </a:t>
            </a:r>
          </a:p>
          <a:p>
            <a:r>
              <a:rPr lang="en-US" sz="1700" dirty="0">
                <a:solidFill>
                  <a:srgbClr val="FFFFFF"/>
                </a:solidFill>
              </a:rPr>
              <a:t>Though this did mean that we no longer had access to some demographic data (education level and race), we choose to use this API to ensure that our project and its visuals would have the most up-to-date data. </a:t>
            </a:r>
          </a:p>
          <a:p>
            <a:endParaRPr lang="en-US" sz="1700" dirty="0">
              <a:solidFill>
                <a:srgbClr val="FFFFFF"/>
              </a:solidFill>
            </a:endParaRPr>
          </a:p>
        </p:txBody>
      </p:sp>
    </p:spTree>
    <p:extLst>
      <p:ext uri="{BB962C8B-B14F-4D97-AF65-F5344CB8AC3E}">
        <p14:creationId xmlns:p14="http://schemas.microsoft.com/office/powerpoint/2010/main" val="7552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1014141" y="1450655"/>
            <a:ext cx="3932030" cy="3956690"/>
          </a:xfrm>
        </p:spPr>
        <p:txBody>
          <a:bodyPr anchor="ctr">
            <a:normAutofit/>
          </a:bodyPr>
          <a:lstStyle/>
          <a:p>
            <a:r>
              <a:rPr lang="en-US">
                <a:solidFill>
                  <a:schemeClr val="bg1"/>
                </a:solidFill>
              </a:rPr>
              <a:t>Cleaning the data: </a:t>
            </a:r>
            <a:br>
              <a:rPr lang="en-US">
                <a:solidFill>
                  <a:schemeClr val="bg1"/>
                </a:solidFill>
              </a:rPr>
            </a:br>
            <a:r>
              <a:rPr lang="en-US">
                <a:solidFill>
                  <a:schemeClr val="bg1"/>
                </a:solidFill>
              </a:rPr>
              <a:t>We used jupyter notebook to clean our data. </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FB1AE-1B3E-6B4C-80FA-ACC3B421A7A1}"/>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Steps we took to clean the data: </a:t>
            </a:r>
          </a:p>
          <a:p>
            <a:pPr lvl="1"/>
            <a:r>
              <a:rPr lang="en-US" sz="2000">
                <a:solidFill>
                  <a:schemeClr val="bg1"/>
                </a:solidFill>
              </a:rPr>
              <a:t>Analyzed data first</a:t>
            </a:r>
          </a:p>
          <a:p>
            <a:pPr lvl="1"/>
            <a:r>
              <a:rPr lang="en-US" sz="2000">
                <a:solidFill>
                  <a:schemeClr val="bg1"/>
                </a:solidFill>
              </a:rPr>
              <a:t>Cleaned missing data (NA values in rows) </a:t>
            </a:r>
          </a:p>
          <a:p>
            <a:pPr lvl="1"/>
            <a:r>
              <a:rPr lang="en-US" sz="2000">
                <a:solidFill>
                  <a:schemeClr val="bg1"/>
                </a:solidFill>
              </a:rPr>
              <a:t>Separated combined data points (Ex: “City, State” column separated to be “City” and “State” columns)</a:t>
            </a:r>
          </a:p>
          <a:p>
            <a:pPr lvl="1"/>
            <a:r>
              <a:rPr lang="en-US" sz="2000">
                <a:solidFill>
                  <a:schemeClr val="bg1"/>
                </a:solidFill>
              </a:rPr>
              <a:t>Filtered geographic levels (International filtered, US states filtered)</a:t>
            </a:r>
          </a:p>
          <a:p>
            <a:pPr lvl="1"/>
            <a:endParaRPr lang="en-US" sz="2000">
              <a:solidFill>
                <a:schemeClr val="bg1"/>
              </a:solidFill>
            </a:endParaRPr>
          </a:p>
          <a:p>
            <a:pPr lvl="1"/>
            <a:endParaRPr lang="en-US" sz="2000">
              <a:solidFill>
                <a:schemeClr val="bg1"/>
              </a:solidFill>
            </a:endParaRPr>
          </a:p>
        </p:txBody>
      </p:sp>
    </p:spTree>
    <p:extLst>
      <p:ext uri="{BB962C8B-B14F-4D97-AF65-F5344CB8AC3E}">
        <p14:creationId xmlns:p14="http://schemas.microsoft.com/office/powerpoint/2010/main" val="364422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C6A9-C885-7E45-B104-C5E9434DAAB8}"/>
              </a:ext>
            </a:extLst>
          </p:cNvPr>
          <p:cNvSpPr>
            <a:spLocks noGrp="1"/>
          </p:cNvSpPr>
          <p:nvPr>
            <p:ph type="title"/>
          </p:nvPr>
        </p:nvSpPr>
        <p:spPr>
          <a:xfrm>
            <a:off x="704209" y="635069"/>
            <a:ext cx="4509236" cy="1139139"/>
          </a:xfrm>
        </p:spPr>
        <p:txBody>
          <a:bodyPr>
            <a:normAutofit/>
          </a:bodyPr>
          <a:lstStyle/>
          <a:p>
            <a:r>
              <a:rPr lang="en-US" sz="2500"/>
              <a:t>Scoping: </a:t>
            </a:r>
            <a:br>
              <a:rPr lang="en-US" sz="2500"/>
            </a:br>
            <a:r>
              <a:rPr lang="en-US" sz="2500"/>
              <a:t>We looked at interesting visualizations for ideas</a:t>
            </a:r>
          </a:p>
        </p:txBody>
      </p:sp>
      <p:sp>
        <p:nvSpPr>
          <p:cNvPr id="3" name="Content Placeholder 2">
            <a:extLst>
              <a:ext uri="{FF2B5EF4-FFF2-40B4-BE49-F238E27FC236}">
                <a16:creationId xmlns:a16="http://schemas.microsoft.com/office/drawing/2014/main" id="{8A1020E5-FCBB-8645-A690-38AFEF68908B}"/>
              </a:ext>
            </a:extLst>
          </p:cNvPr>
          <p:cNvSpPr>
            <a:spLocks noGrp="1"/>
          </p:cNvSpPr>
          <p:nvPr>
            <p:ph idx="1"/>
          </p:nvPr>
        </p:nvSpPr>
        <p:spPr>
          <a:xfrm>
            <a:off x="720992" y="1941362"/>
            <a:ext cx="4492454" cy="2419097"/>
          </a:xfrm>
        </p:spPr>
        <p:txBody>
          <a:bodyPr anchor="t">
            <a:normAutofit/>
          </a:bodyPr>
          <a:lstStyle/>
          <a:p>
            <a:endParaRPr lang="en-US" sz="1800"/>
          </a:p>
        </p:txBody>
      </p:sp>
      <p:sp>
        <p:nvSpPr>
          <p:cNvPr id="70" name="Oval 69">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Map&#10;&#10;Description automatically generated with low confidence">
            <a:extLst>
              <a:ext uri="{FF2B5EF4-FFF2-40B4-BE49-F238E27FC236}">
                <a16:creationId xmlns:a16="http://schemas.microsoft.com/office/drawing/2014/main" id="{B58798E3-6806-5646-A8CE-960B64013402}"/>
              </a:ext>
            </a:extLst>
          </p:cNvPr>
          <p:cNvPicPr/>
          <p:nvPr/>
        </p:nvPicPr>
        <p:blipFill rotWithShape="1">
          <a:blip r:embed="rId2" cstate="print">
            <a:extLst>
              <a:ext uri="{28A0092B-C50C-407E-A947-70E740481C1C}">
                <a14:useLocalDpi xmlns:a14="http://schemas.microsoft.com/office/drawing/2010/main" val="0"/>
              </a:ext>
            </a:extLst>
          </a:blip>
          <a:srcRect l="34778" r="17224" b="4"/>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72" name="Freeform: Shape 71">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scatter chart, bubble chart&#10;&#10;Description automatically generated">
            <a:extLst>
              <a:ext uri="{FF2B5EF4-FFF2-40B4-BE49-F238E27FC236}">
                <a16:creationId xmlns:a16="http://schemas.microsoft.com/office/drawing/2014/main" id="{221DEE80-7659-F048-8D27-D4A4D6A4DF34}"/>
              </a:ext>
            </a:extLst>
          </p:cNvPr>
          <p:cNvPicPr/>
          <p:nvPr/>
        </p:nvPicPr>
        <p:blipFill rotWithShape="1">
          <a:blip r:embed="rId3" cstate="print">
            <a:extLst>
              <a:ext uri="{28A0092B-C50C-407E-A947-70E740481C1C}">
                <a14:useLocalDpi xmlns:a14="http://schemas.microsoft.com/office/drawing/2010/main" val="0"/>
              </a:ext>
            </a:extLst>
          </a:blip>
          <a:srcRect l="6387" r="37861" b="-3"/>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7" name="Picture 6" descr="Teams&#10;&#10;Description automatically generated">
            <a:extLst>
              <a:ext uri="{FF2B5EF4-FFF2-40B4-BE49-F238E27FC236}">
                <a16:creationId xmlns:a16="http://schemas.microsoft.com/office/drawing/2014/main" id="{BCF642B8-14E0-034C-9B0E-82075692F30D}"/>
              </a:ext>
            </a:extLst>
          </p:cNvPr>
          <p:cNvPicPr/>
          <p:nvPr/>
        </p:nvPicPr>
        <p:blipFill rotWithShape="1">
          <a:blip r:embed="rId4" cstate="print">
            <a:extLst>
              <a:ext uri="{28A0092B-C50C-407E-A947-70E740481C1C}">
                <a14:useLocalDpi xmlns:a14="http://schemas.microsoft.com/office/drawing/2010/main" val="0"/>
              </a:ext>
            </a:extLst>
          </a:blip>
          <a:srcRect r="11454"/>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76" name="Freeform: Shape 75">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line chart&#10;&#10;Description automatically generated">
            <a:extLst>
              <a:ext uri="{FF2B5EF4-FFF2-40B4-BE49-F238E27FC236}">
                <a16:creationId xmlns:a16="http://schemas.microsoft.com/office/drawing/2014/main" id="{B583E987-75FC-054A-843A-231116D775EE}"/>
              </a:ext>
            </a:extLst>
          </p:cNvPr>
          <p:cNvPicPr/>
          <p:nvPr/>
        </p:nvPicPr>
        <p:blipFill rotWithShape="1">
          <a:blip r:embed="rId5" cstate="print">
            <a:extLst>
              <a:ext uri="{28A0092B-C50C-407E-A947-70E740481C1C}">
                <a14:useLocalDpi xmlns:a14="http://schemas.microsoft.com/office/drawing/2010/main" val="0"/>
              </a:ext>
            </a:extLst>
          </a:blip>
          <a:srcRect r="6844" b="-3"/>
          <a:stretch/>
        </p:blipFill>
        <p:spPr>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78" name="Freeform: Shape 77">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49" name="Picture 2" descr="Map&#10;&#10;Description automatically generated">
            <a:extLst>
              <a:ext uri="{FF2B5EF4-FFF2-40B4-BE49-F238E27FC236}">
                <a16:creationId xmlns:a16="http://schemas.microsoft.com/office/drawing/2014/main" id="{1E55E44E-9DEA-0849-B03F-85DAACD0FF3B}"/>
              </a:ext>
            </a:extLst>
          </p:cNvPr>
          <p:cNvPicPr>
            <a:picLocks noChangeAspect="1" noChangeArrowheads="1"/>
          </p:cNvPicPr>
          <p:nvPr/>
        </p:nvPicPr>
        <p:blipFill rotWithShape="1">
          <a:blip r:embed="rId6" r:link="rId7">
            <a:extLst>
              <a:ext uri="{28A0092B-C50C-407E-A947-70E740481C1C}">
                <a14:useLocalDpi xmlns:a14="http://schemas.microsoft.com/office/drawing/2010/main" val="0"/>
              </a:ext>
            </a:extLst>
          </a:blip>
          <a:srcRect l="10744" r="15799" b="-2"/>
          <a:stretch>
            <a:fillRect/>
          </a:stretch>
        </p:blipFill>
        <p:spPr bwMode="auto">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01BD691D-A399-FF4A-A559-14AEDC981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125951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A99C-0B5D-544C-8158-55FBB908D6C0}"/>
              </a:ext>
            </a:extLst>
          </p:cNvPr>
          <p:cNvSpPr>
            <a:spLocks noGrp="1"/>
          </p:cNvSpPr>
          <p:nvPr>
            <p:ph type="title"/>
          </p:nvPr>
        </p:nvSpPr>
        <p:spPr/>
        <p:txBody>
          <a:bodyPr/>
          <a:lstStyle/>
          <a:p>
            <a:r>
              <a:rPr lang="en-US" dirty="0"/>
              <a:t>Visualization 1: </a:t>
            </a:r>
            <a:br>
              <a:rPr lang="en-US" dirty="0"/>
            </a:br>
            <a:r>
              <a:rPr lang="en-US" dirty="0"/>
              <a:t>Interactive state-level salary map </a:t>
            </a:r>
          </a:p>
        </p:txBody>
      </p:sp>
      <p:sp>
        <p:nvSpPr>
          <p:cNvPr id="3" name="Content Placeholder 2">
            <a:extLst>
              <a:ext uri="{FF2B5EF4-FFF2-40B4-BE49-F238E27FC236}">
                <a16:creationId xmlns:a16="http://schemas.microsoft.com/office/drawing/2014/main" id="{5306B939-0076-D847-8C84-38C81B0A9549}"/>
              </a:ext>
            </a:extLst>
          </p:cNvPr>
          <p:cNvSpPr>
            <a:spLocks noGrp="1"/>
          </p:cNvSpPr>
          <p:nvPr>
            <p:ph idx="1"/>
          </p:nvPr>
        </p:nvSpPr>
        <p:spPr/>
        <p:txBody>
          <a:bodyPr/>
          <a:lstStyle/>
          <a:p>
            <a:r>
              <a:rPr lang="en-US" dirty="0"/>
              <a:t>interactive map of the US with state-level salary so that the user can explore Data Science and STEM companies, job titles, and associated salaries across the country</a:t>
            </a:r>
          </a:p>
          <a:p>
            <a:pPr marL="0" indent="0">
              <a:buNone/>
            </a:pPr>
            <a:endParaRPr lang="en-US" dirty="0"/>
          </a:p>
        </p:txBody>
      </p:sp>
    </p:spTree>
    <p:extLst>
      <p:ext uri="{BB962C8B-B14F-4D97-AF65-F5344CB8AC3E}">
        <p14:creationId xmlns:p14="http://schemas.microsoft.com/office/powerpoint/2010/main" val="301514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FD54-64C3-0D48-A1FC-768EB2E7C90A}"/>
              </a:ext>
            </a:extLst>
          </p:cNvPr>
          <p:cNvSpPr>
            <a:spLocks noGrp="1"/>
          </p:cNvSpPr>
          <p:nvPr>
            <p:ph type="title"/>
          </p:nvPr>
        </p:nvSpPr>
        <p:spPr/>
        <p:txBody>
          <a:bodyPr>
            <a:normAutofit/>
          </a:bodyPr>
          <a:lstStyle/>
          <a:p>
            <a:r>
              <a:rPr lang="en-US" dirty="0"/>
              <a:t>Visualization 2: </a:t>
            </a:r>
            <a:br>
              <a:rPr lang="en-US" dirty="0"/>
            </a:br>
            <a:r>
              <a:rPr lang="en-US" dirty="0"/>
              <a:t>Bubble map of salary and experience</a:t>
            </a:r>
          </a:p>
        </p:txBody>
      </p:sp>
      <p:sp>
        <p:nvSpPr>
          <p:cNvPr id="3" name="Content Placeholder 2">
            <a:extLst>
              <a:ext uri="{FF2B5EF4-FFF2-40B4-BE49-F238E27FC236}">
                <a16:creationId xmlns:a16="http://schemas.microsoft.com/office/drawing/2014/main" id="{90D18925-E3FF-1741-AEF7-A9A40B906380}"/>
              </a:ext>
            </a:extLst>
          </p:cNvPr>
          <p:cNvSpPr>
            <a:spLocks noGrp="1"/>
          </p:cNvSpPr>
          <p:nvPr>
            <p:ph idx="1"/>
          </p:nvPr>
        </p:nvSpPr>
        <p:spPr/>
        <p:txBody>
          <a:bodyPr/>
          <a:lstStyle/>
          <a:p>
            <a:r>
              <a:rPr lang="en-US" dirty="0"/>
              <a:t>bubble map to show the median base salary and median years of experience by state</a:t>
            </a:r>
          </a:p>
        </p:txBody>
      </p:sp>
    </p:spTree>
    <p:extLst>
      <p:ext uri="{BB962C8B-B14F-4D97-AF65-F5344CB8AC3E}">
        <p14:creationId xmlns:p14="http://schemas.microsoft.com/office/powerpoint/2010/main" val="3649575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8870-A3DD-2A4C-887C-630EC1C2CAF5}"/>
              </a:ext>
            </a:extLst>
          </p:cNvPr>
          <p:cNvSpPr>
            <a:spLocks noGrp="1"/>
          </p:cNvSpPr>
          <p:nvPr>
            <p:ph type="title"/>
          </p:nvPr>
        </p:nvSpPr>
        <p:spPr/>
        <p:txBody>
          <a:bodyPr>
            <a:normAutofit fontScale="90000"/>
          </a:bodyPr>
          <a:lstStyle/>
          <a:p>
            <a:r>
              <a:rPr lang="en-US" dirty="0"/>
              <a:t>Visualization 3: </a:t>
            </a:r>
            <a:br>
              <a:rPr lang="en-US" dirty="0"/>
            </a:br>
            <a:r>
              <a:rPr lang="en-US" dirty="0"/>
              <a:t>Median salary of top 3 companies (2017-current)</a:t>
            </a:r>
          </a:p>
        </p:txBody>
      </p:sp>
      <p:sp>
        <p:nvSpPr>
          <p:cNvPr id="3" name="Content Placeholder 2">
            <a:extLst>
              <a:ext uri="{FF2B5EF4-FFF2-40B4-BE49-F238E27FC236}">
                <a16:creationId xmlns:a16="http://schemas.microsoft.com/office/drawing/2014/main" id="{E91319AE-B4A5-DB4E-AF73-344C1197DB3C}"/>
              </a:ext>
            </a:extLst>
          </p:cNvPr>
          <p:cNvSpPr>
            <a:spLocks noGrp="1"/>
          </p:cNvSpPr>
          <p:nvPr>
            <p:ph idx="1"/>
          </p:nvPr>
        </p:nvSpPr>
        <p:spPr/>
        <p:txBody>
          <a:bodyPr/>
          <a:lstStyle/>
          <a:p>
            <a:r>
              <a:rPr lang="en-US" dirty="0"/>
              <a:t>interactive line graph to show changing median salary for the top three most popular companies in the selected state on the map over the years (2017-current)</a:t>
            </a:r>
          </a:p>
        </p:txBody>
      </p:sp>
    </p:spTree>
    <p:extLst>
      <p:ext uri="{BB962C8B-B14F-4D97-AF65-F5344CB8AC3E}">
        <p14:creationId xmlns:p14="http://schemas.microsoft.com/office/powerpoint/2010/main" val="413326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TotalTime>
  <Words>644</Words>
  <Application>Microsoft Macintosh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2:  Current Data Science and STEM Salaries in the United States </vt:lpstr>
      <vt:lpstr>As future Data Science and STEM professionals, we are curious about the job market and earning potential in new roles available after we finish this Bootcamp…. </vt:lpstr>
      <vt:lpstr>Our original data source: </vt:lpstr>
      <vt:lpstr>Adapting our data source: </vt:lpstr>
      <vt:lpstr>Cleaning the data:  We used jupyter notebook to clean our data. </vt:lpstr>
      <vt:lpstr>Scoping:  We looked at interesting visualizations for ideas</vt:lpstr>
      <vt:lpstr>Visualization 1:  Interactive state-level salary map </vt:lpstr>
      <vt:lpstr>Visualization 2:  Bubble map of salary and experience</vt:lpstr>
      <vt:lpstr>Visualization 3:  Median salary of top 3 companies (2017-current)</vt:lpstr>
      <vt:lpstr>Limitations of data and visualizations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Current Data Science and STEM Salaries in the United States </dc:title>
  <dc:creator>Arielle Wilder Eagan</dc:creator>
  <cp:lastModifiedBy>Arielle Wilder Eagan</cp:lastModifiedBy>
  <cp:revision>5</cp:revision>
  <dcterms:created xsi:type="dcterms:W3CDTF">2021-10-22T14:13:54Z</dcterms:created>
  <dcterms:modified xsi:type="dcterms:W3CDTF">2021-10-23T19:11:17Z</dcterms:modified>
</cp:coreProperties>
</file>