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68" r:id="rId6"/>
    <p:sldId id="269" r:id="rId7"/>
    <p:sldId id="270" r:id="rId8"/>
    <p:sldId id="271" r:id="rId9"/>
    <p:sldId id="272" r:id="rId10"/>
    <p:sldId id="259" r:id="rId11"/>
    <p:sldId id="260" r:id="rId12"/>
    <p:sldId id="261" r:id="rId13"/>
    <p:sldId id="262" r:id="rId14"/>
    <p:sldId id="263" r:id="rId15"/>
    <p:sldId id="264" r:id="rId16"/>
    <p:sldId id="265" r:id="rId17"/>
    <p:sldId id="266" r:id="rId18"/>
    <p:sldId id="267" r:id="rId19"/>
    <p:sldId id="274" r:id="rId20"/>
    <p:sldId id="275" r:id="rId21"/>
    <p:sldId id="276" r:id="rId2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F695181-C205-4D51-9B4E-5F12729E4B02}" type="datetimeFigureOut">
              <a:rPr lang="es-AR" smtClean="0"/>
              <a:t>06/07/2018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695181-C205-4D51-9B4E-5F12729E4B02}" type="datetimeFigureOut">
              <a:rPr lang="es-AR" smtClean="0"/>
              <a:t>06/07/2018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95181-C205-4D51-9B4E-5F12729E4B02}" type="datetimeFigureOut">
              <a:rPr lang="es-AR" smtClean="0"/>
              <a:t>06/07/2018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95181-C205-4D51-9B4E-5F12729E4B02}" type="datetimeFigureOut">
              <a:rPr lang="es-AR" smtClean="0"/>
              <a:t>06/07/2018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2A555FD-BFDF-427C-8984-CDF0EF5AE946}"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06/07/2018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F695181-C205-4D51-9B4E-5F12729E4B02}" type="datetimeFigureOut">
              <a:rPr lang="es-AR" smtClean="0"/>
              <a:t>06/07/2018</a:t>
            </a:fld>
            <a:endParaRPr lang="es-A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A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2A555FD-BFDF-427C-8984-CDF0EF5AE946}"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nella.dant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s.wikipedia.org/w/index.php?title=Stand_alone&amp;action=edit&amp;redlink=1" TargetMode="External"/><Relationship Id="rId13" Type="http://schemas.openxmlformats.org/officeDocument/2006/relationships/hyperlink" Target="https://es.wikipedia.org/wiki/Proyecto_Mono" TargetMode="External"/><Relationship Id="rId3" Type="http://schemas.openxmlformats.org/officeDocument/2006/relationships/hyperlink" Target="https://es.wikipedia.org/wiki/Internet" TargetMode="External"/><Relationship Id="rId7" Type="http://schemas.openxmlformats.org/officeDocument/2006/relationships/hyperlink" Target="https://es.wikipedia.org/wiki/Navegador_web" TargetMode="External"/><Relationship Id="rId12" Type="http://schemas.openxmlformats.org/officeDocument/2006/relationships/hyperlink" Target="https://es.wikipedia.org/wiki/.NET" TargetMode="External"/><Relationship Id="rId2" Type="http://schemas.openxmlformats.org/officeDocument/2006/relationships/hyperlink" Target="https://es.wikipedia.org/wiki/Sitio_web" TargetMode="External"/><Relationship Id="rId1" Type="http://schemas.openxmlformats.org/officeDocument/2006/relationships/slideLayout" Target="../slideLayouts/slideLayout2.xml"/><Relationship Id="rId6" Type="http://schemas.openxmlformats.org/officeDocument/2006/relationships/hyperlink" Target="https://es.wikipedia.org/wiki/Base_de_datos" TargetMode="External"/><Relationship Id="rId11" Type="http://schemas.openxmlformats.org/officeDocument/2006/relationships/hyperlink" Target="https://es.wikipedia.org/wiki/Delphi"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HP" TargetMode="External"/><Relationship Id="rId10" Type="http://schemas.openxmlformats.org/officeDocument/2006/relationships/hyperlink" Target="https://es.wikipedia.org/wiki/C++" TargetMode="External"/><Relationship Id="rId4" Type="http://schemas.openxmlformats.org/officeDocument/2006/relationships/hyperlink" Target="https://es.wikipedia.org/wiki/Intranet" TargetMode="External"/><Relationship Id="rId9" Type="http://schemas.openxmlformats.org/officeDocument/2006/relationships/hyperlink" Target="https://es.wikipedia.org/wiki/C" TargetMode="External"/><Relationship Id="rId14" Type="http://schemas.openxmlformats.org/officeDocument/2006/relationships/hyperlink" Target="https://es.wikipedia.org/wiki/Plataforma_Jav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s://getbootstrap.com/docs/4.0/getting-started/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expressjs.com/en/starter/installing.html" TargetMode="External"/><Relationship Id="rId5" Type="http://schemas.openxmlformats.org/officeDocument/2006/relationships/hyperlink" Target="https://cli.angular.io/" TargetMode="External"/><Relationship Id="rId4" Type="http://schemas.openxmlformats.org/officeDocument/2006/relationships/hyperlink" Target="http://www.oracle.com/technetwork/java/javase/downloads/jre8-downloads-2133155.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maven.apache.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avautn/fullst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tq-amsterdam.com/" TargetMode="External"/><Relationship Id="rId2" Type="http://schemas.openxmlformats.org/officeDocument/2006/relationships/hyperlink" Target="http://www.evolutionoftheweb.com/" TargetMode="External"/><Relationship Id="rId1" Type="http://schemas.openxmlformats.org/officeDocument/2006/relationships/slideLayout" Target="../slideLayouts/slideLayout2.xml"/><Relationship Id="rId6" Type="http://schemas.openxmlformats.org/officeDocument/2006/relationships/hyperlink" Target="https://www.swiss.com/worldofswiss/en/" TargetMode="External"/><Relationship Id="rId5" Type="http://schemas.openxmlformats.org/officeDocument/2006/relationships/hyperlink" Target="https://www.thenewmobileworkforce.com/" TargetMode="External"/><Relationship Id="rId4" Type="http://schemas.openxmlformats.org/officeDocument/2006/relationships/hyperlink" Target="https://cybermap.kaspersky.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ebflow.com/blog/19-web-design-trends-for-2018" TargetMode="External"/><Relationship Id="rId2" Type="http://schemas.openxmlformats.org/officeDocument/2006/relationships/hyperlink" Target="https://usersnap.com/blog/web-development-trends-2018/" TargetMode="External"/><Relationship Id="rId1" Type="http://schemas.openxmlformats.org/officeDocument/2006/relationships/slideLayout" Target="../slideLayouts/slideLayout2.xml"/><Relationship Id="rId4" Type="http://schemas.openxmlformats.org/officeDocument/2006/relationships/hyperlink" Target="https://dzone.com/articles/software-testing-trends-for-2018-and-beyon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De 0 a full </a:t>
            </a:r>
            <a:r>
              <a:rPr lang="es-AR" dirty="0" err="1" smtClean="0"/>
              <a:t>stack</a:t>
            </a:r>
            <a:r>
              <a:rPr lang="es-AR" dirty="0" smtClean="0"/>
              <a:t>!</a:t>
            </a:r>
            <a:br>
              <a:rPr lang="es-AR" dirty="0" smtClean="0"/>
            </a:br>
            <a:endParaRPr lang="es-AR" dirty="0"/>
          </a:p>
        </p:txBody>
      </p:sp>
      <p:sp>
        <p:nvSpPr>
          <p:cNvPr id="3" name="Subtitle 2"/>
          <p:cNvSpPr>
            <a:spLocks noGrp="1"/>
          </p:cNvSpPr>
          <p:nvPr>
            <p:ph type="subTitle" idx="1"/>
          </p:nvPr>
        </p:nvSpPr>
        <p:spPr/>
        <p:txBody>
          <a:bodyPr>
            <a:normAutofit fontScale="77500" lnSpcReduction="20000"/>
          </a:bodyPr>
          <a:lstStyle/>
          <a:p>
            <a:r>
              <a:rPr lang="es-AR" dirty="0" smtClean="0"/>
              <a:t>Enriqueciendo el conocimiento! </a:t>
            </a:r>
            <a:r>
              <a:rPr lang="es-AR" dirty="0" smtClean="0"/>
              <a:t/>
            </a:r>
            <a:br>
              <a:rPr lang="es-AR" dirty="0" smtClean="0"/>
            </a:br>
            <a:r>
              <a:rPr lang="es-AR" dirty="0" smtClean="0"/>
              <a:t>Prof</a:t>
            </a:r>
            <a:r>
              <a:rPr lang="es-AR" dirty="0" smtClean="0"/>
              <a:t>esor Dante </a:t>
            </a:r>
            <a:r>
              <a:rPr lang="es-AR" dirty="0" err="1" smtClean="0"/>
              <a:t>Panella</a:t>
            </a:r>
            <a:endParaRPr lang="es-AR" dirty="0"/>
          </a:p>
        </p:txBody>
      </p:sp>
      <p:sp>
        <p:nvSpPr>
          <p:cNvPr id="4" name="TextBox 3"/>
          <p:cNvSpPr txBox="1"/>
          <p:nvPr/>
        </p:nvSpPr>
        <p:spPr>
          <a:xfrm>
            <a:off x="3491880" y="6165304"/>
            <a:ext cx="5796136" cy="646331"/>
          </a:xfrm>
          <a:prstGeom prst="rect">
            <a:avLst/>
          </a:prstGeom>
          <a:noFill/>
        </p:spPr>
        <p:txBody>
          <a:bodyPr wrap="square" rtlCol="0">
            <a:spAutoFit/>
          </a:bodyPr>
          <a:lstStyle/>
          <a:p>
            <a:r>
              <a:rPr lang="es-AR" dirty="0" smtClean="0">
                <a:hlinkClick r:id="rId2"/>
              </a:rPr>
              <a:t>Panella.dante@gmail.com</a:t>
            </a:r>
            <a:endParaRPr lang="es-AR" dirty="0" smtClean="0"/>
          </a:p>
          <a:p>
            <a:r>
              <a:rPr lang="es-AR" dirty="0"/>
              <a:t>https://www.linkedin.com/in/dante-panella-b3346a19/</a:t>
            </a:r>
          </a:p>
        </p:txBody>
      </p:sp>
    </p:spTree>
    <p:extLst>
      <p:ext uri="{BB962C8B-B14F-4D97-AF65-F5344CB8AC3E}">
        <p14:creationId xmlns:p14="http://schemas.microsoft.com/office/powerpoint/2010/main" val="8302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Introduccion</a:t>
            </a:r>
            <a:r>
              <a:rPr lang="es-AR" dirty="0" smtClean="0"/>
              <a:t> a la </a:t>
            </a:r>
            <a:r>
              <a:rPr lang="es-AR" dirty="0" err="1" smtClean="0"/>
              <a:t>programacion</a:t>
            </a:r>
            <a:endParaRPr lang="es-AR" dirty="0"/>
          </a:p>
        </p:txBody>
      </p:sp>
      <p:sp>
        <p:nvSpPr>
          <p:cNvPr id="3" name="Content Placeholder 2"/>
          <p:cNvSpPr>
            <a:spLocks noGrp="1"/>
          </p:cNvSpPr>
          <p:nvPr>
            <p:ph idx="1"/>
          </p:nvPr>
        </p:nvSpPr>
        <p:spPr/>
        <p:txBody>
          <a:bodyPr>
            <a:normAutofit fontScale="77500" lnSpcReduction="20000"/>
          </a:bodyPr>
          <a:lstStyle/>
          <a:p>
            <a:r>
              <a:rPr lang="es-AR" b="0" dirty="0"/>
              <a:t>Las siglas POO se corresponden con Programación Orientada a Objetos, aunque muchas veces las podemos encontrar escritas en inglés OOP (</a:t>
            </a:r>
            <a:r>
              <a:rPr lang="es-AR" b="0" dirty="0" err="1"/>
              <a:t>Object</a:t>
            </a:r>
            <a:r>
              <a:rPr lang="es-AR" b="0" dirty="0"/>
              <a:t> </a:t>
            </a:r>
            <a:r>
              <a:rPr lang="es-AR" b="0" dirty="0" err="1"/>
              <a:t>Oriented</a:t>
            </a:r>
            <a:r>
              <a:rPr lang="es-AR" b="0" dirty="0"/>
              <a:t> </a:t>
            </a:r>
            <a:r>
              <a:rPr lang="es-AR" b="0" dirty="0" err="1"/>
              <a:t>Programming</a:t>
            </a:r>
            <a:r>
              <a:rPr lang="es-AR" b="0" dirty="0"/>
              <a:t>). En este primer capítulo de este curso vamos a tratar de explicar de forma sencilla los principales conceptos y términos que se utilizan dentro de este tipo de programación, es decir, dentro de la Programación Orientada a Objetos. No vamos a entrar en sesudas divagaciones filosóficas respecto a la POO, sino que vamos a definir lo más claramente posible cada uno de los elementos clave que aparecen en la POO para después poder utilizarlos desde el lenguaje Java.</a:t>
            </a:r>
          </a:p>
          <a:p>
            <a:r>
              <a:rPr lang="es-AR" b="0" dirty="0"/>
              <a:t>Este capítulo es muy necesario debido a que el lenguaje Java, como veremos en el siguiente capítulo, es un lenguaje que se basa en la Programación Orientada a Objetos, por lo tanto para conocer el lenguaje Java, es necesario conocer la Programación Orientada a Objetos.</a:t>
            </a:r>
          </a:p>
          <a:p>
            <a:r>
              <a:rPr lang="es-AR" b="0" dirty="0"/>
              <a:t>La Programación Orientada a Objetos trata de utilizar una visión real del mundo dentro de nuestros programas. La visión que se tiene del mundo dentro de la POO es que se encuentra formado por objetos. Para comprender bien la POO debemos olvidar un poco la Programación Estructurada, que si nos fijamos bien es algo artificial, la POO es una forma de abordar los problemas más natural. Aquí natural significa más en contacto con el mundo real que nos rodea, de esta forma si queremos resolver un problema determinado, debemos identificar cada una de las partes del problema con objetos presentes en el mundo real.</a:t>
            </a:r>
          </a:p>
          <a:p>
            <a:r>
              <a:rPr lang="es-AR" b="0" dirty="0"/>
              <a:t>En esta definición de POO ya estamos haciendo referencia al elemento clave de la misma: el objeto. El objeto va a ser la modelización de los objetos que nos encontramos en el mundo real, estos objetos los vamos a utilizar en nuestros programas para dar la solución al problema que nos ocupe en cada caso.</a:t>
            </a:r>
          </a:p>
          <a:p>
            <a:endParaRPr lang="es-AR" dirty="0"/>
          </a:p>
        </p:txBody>
      </p:sp>
    </p:spTree>
    <p:extLst>
      <p:ext uri="{BB962C8B-B14F-4D97-AF65-F5344CB8AC3E}">
        <p14:creationId xmlns:p14="http://schemas.microsoft.com/office/powerpoint/2010/main" val="425108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web</a:t>
            </a:r>
            <a:endParaRPr lang="es-AR" dirty="0"/>
          </a:p>
        </p:txBody>
      </p:sp>
      <p:sp>
        <p:nvSpPr>
          <p:cNvPr id="3" name="Content Placeholder 2"/>
          <p:cNvSpPr>
            <a:spLocks noGrp="1"/>
          </p:cNvSpPr>
          <p:nvPr>
            <p:ph idx="1"/>
          </p:nvPr>
        </p:nvSpPr>
        <p:spPr/>
        <p:txBody>
          <a:bodyPr>
            <a:normAutofit lnSpcReduction="10000"/>
          </a:bodyPr>
          <a:lstStyle/>
          <a:p>
            <a:r>
              <a:rPr lang="es-AR" dirty="0"/>
              <a:t>Desarrollo web</a:t>
            </a:r>
            <a:r>
              <a:rPr lang="es-AR" b="0" dirty="0"/>
              <a:t> es un término que define la creación de </a:t>
            </a:r>
            <a:r>
              <a:rPr lang="es-AR" b="0" dirty="0">
                <a:hlinkClick r:id="rId2" tooltip="Sitio web"/>
              </a:rPr>
              <a:t>sitios web</a:t>
            </a:r>
            <a:r>
              <a:rPr lang="es-AR" b="0" dirty="0"/>
              <a:t> para </a:t>
            </a:r>
            <a:r>
              <a:rPr lang="es-AR" b="0" dirty="0">
                <a:hlinkClick r:id="rId3" tooltip="Internet"/>
              </a:rPr>
              <a:t>Internet</a:t>
            </a:r>
            <a:r>
              <a:rPr lang="es-AR" b="0" dirty="0"/>
              <a:t> o una </a:t>
            </a:r>
            <a:r>
              <a:rPr lang="es-AR" b="0" dirty="0">
                <a:hlinkClick r:id="rId4" tooltip="Intranet"/>
              </a:rPr>
              <a:t>intranet</a:t>
            </a:r>
            <a:r>
              <a:rPr lang="es-AR" b="0" dirty="0"/>
              <a:t>. Para conseguirlo se hace uso de tecnologías de </a:t>
            </a:r>
            <a:r>
              <a:rPr lang="es-AR" b="0" dirty="0">
                <a:hlinkClick r:id="rId5" tooltip="Software"/>
              </a:rPr>
              <a:t>software</a:t>
            </a:r>
            <a:r>
              <a:rPr lang="es-AR" b="0" dirty="0"/>
              <a:t> del lado del servidor y del cliente que involucran una combinación de procesos de </a:t>
            </a:r>
            <a:r>
              <a:rPr lang="es-AR" b="0" dirty="0">
                <a:hlinkClick r:id="rId6" tooltip="Base de datos"/>
              </a:rPr>
              <a:t>base de </a:t>
            </a:r>
            <a:r>
              <a:rPr lang="es-AR" b="0" dirty="0" err="1">
                <a:hlinkClick r:id="rId6" tooltip="Base de datos"/>
              </a:rPr>
              <a:t>datos</a:t>
            </a:r>
            <a:r>
              <a:rPr lang="es-AR" b="0" dirty="0" err="1"/>
              <a:t>con</a:t>
            </a:r>
            <a:r>
              <a:rPr lang="es-AR" b="0" dirty="0"/>
              <a:t> el uso de un </a:t>
            </a:r>
            <a:r>
              <a:rPr lang="es-AR" b="0" dirty="0">
                <a:hlinkClick r:id="rId7" tooltip="Navegador web"/>
              </a:rPr>
              <a:t>navegador web</a:t>
            </a:r>
            <a:r>
              <a:rPr lang="es-AR" b="0" dirty="0"/>
              <a:t> a fin de realizar determinadas tareas o mostrar información.</a:t>
            </a:r>
          </a:p>
          <a:p>
            <a:r>
              <a:rPr lang="es-AR" b="0" dirty="0"/>
              <a:t>Tradicionalmente un software departamental o incluso un ambicioso proyecto corporativo de gran envergadura es desarrollado en forma </a:t>
            </a:r>
            <a:r>
              <a:rPr lang="es-AR" b="0" dirty="0">
                <a:hlinkClick r:id="rId8" tooltip="Stand alone (aún no redactado)"/>
              </a:rPr>
              <a:t>stand </a:t>
            </a:r>
            <a:r>
              <a:rPr lang="es-AR" b="0" dirty="0" err="1">
                <a:hlinkClick r:id="rId8" tooltip="Stand alone (aún no redactado)"/>
              </a:rPr>
              <a:t>alone</a:t>
            </a:r>
            <a:r>
              <a:rPr lang="es-AR" b="0" dirty="0"/>
              <a:t>, es decir, usando lenguajes ya sea compilados(</a:t>
            </a:r>
            <a:r>
              <a:rPr lang="es-AR" b="0" dirty="0">
                <a:hlinkClick r:id="rId9" tooltip="C"/>
              </a:rPr>
              <a:t>C</a:t>
            </a:r>
            <a:r>
              <a:rPr lang="es-AR" b="0" dirty="0"/>
              <a:t>, </a:t>
            </a:r>
            <a:r>
              <a:rPr lang="es-AR" b="0" dirty="0">
                <a:hlinkClick r:id="rId10" tooltip="C++"/>
              </a:rPr>
              <a:t>C++</a:t>
            </a:r>
            <a:r>
              <a:rPr lang="es-AR" b="0" dirty="0"/>
              <a:t>, </a:t>
            </a:r>
            <a:r>
              <a:rPr lang="es-AR" b="0" dirty="0">
                <a:hlinkClick r:id="rId11" tooltip="Delphi"/>
              </a:rPr>
              <a:t>Delphi</a:t>
            </a:r>
            <a:r>
              <a:rPr lang="es-AR" b="0" dirty="0"/>
              <a:t>), </a:t>
            </a:r>
            <a:r>
              <a:rPr lang="es-AR" b="0" dirty="0" err="1"/>
              <a:t>semicompilados</a:t>
            </a:r>
            <a:r>
              <a:rPr lang="es-AR" b="0" dirty="0"/>
              <a:t>(</a:t>
            </a:r>
            <a:r>
              <a:rPr lang="es-AR" b="0" dirty="0">
                <a:hlinkClick r:id="rId12" tooltip=".NET"/>
              </a:rPr>
              <a:t>.NET</a:t>
            </a:r>
            <a:r>
              <a:rPr lang="es-AR" b="0" dirty="0"/>
              <a:t>, </a:t>
            </a:r>
            <a:r>
              <a:rPr lang="es-AR" b="0" dirty="0">
                <a:hlinkClick r:id="rId13" tooltip="Proyecto Mono"/>
              </a:rPr>
              <a:t>Mono</a:t>
            </a:r>
            <a:r>
              <a:rPr lang="es-AR" b="0" dirty="0"/>
              <a:t>, </a:t>
            </a:r>
            <a:r>
              <a:rPr lang="es-AR" b="0" dirty="0">
                <a:hlinkClick r:id="rId14" tooltip="Plataforma Java"/>
              </a:rPr>
              <a:t>Java</a:t>
            </a:r>
            <a:r>
              <a:rPr lang="es-AR" b="0" dirty="0"/>
              <a:t>), o interpretados (</a:t>
            </a:r>
            <a:r>
              <a:rPr lang="es-AR" b="0" dirty="0" err="1"/>
              <a:t>Python</a:t>
            </a:r>
            <a:r>
              <a:rPr lang="es-AR" b="0" dirty="0"/>
              <a:t>, </a:t>
            </a:r>
            <a:r>
              <a:rPr lang="es-AR" b="0" dirty="0">
                <a:hlinkClick r:id="rId15" tooltip="PHP"/>
              </a:rPr>
              <a:t>PHP</a:t>
            </a:r>
            <a:r>
              <a:rPr lang="es-AR" b="0" dirty="0"/>
              <a:t>) para crear tanto la funcionalidad como toda la interfaz de los usuarios, pero cabe perfectamente un desarrollo orientado a web para dichos propósitos, siendo más homogéneo y multiplataforma, y dependiendo de las tecnologías utilizadas, más rápido y robusto tanto para diseñar, implementar y probar, como para su uso una vez terminado.</a:t>
            </a:r>
          </a:p>
          <a:p>
            <a:endParaRPr lang="es-AR" dirty="0"/>
          </a:p>
        </p:txBody>
      </p:sp>
    </p:spTree>
    <p:extLst>
      <p:ext uri="{BB962C8B-B14F-4D97-AF65-F5344CB8AC3E}">
        <p14:creationId xmlns:p14="http://schemas.microsoft.com/office/powerpoint/2010/main" val="57312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Web </a:t>
            </a:r>
            <a:r>
              <a:rPr lang="es-AR" dirty="0" err="1" smtClean="0"/>
              <a:t>Responsive</a:t>
            </a:r>
            <a:r>
              <a:rPr lang="es-AR" dirty="0" smtClean="0"/>
              <a:t>	</a:t>
            </a:r>
            <a:endParaRPr lang="es-AR" dirty="0"/>
          </a:p>
        </p:txBody>
      </p:sp>
      <p:sp>
        <p:nvSpPr>
          <p:cNvPr id="3" name="Content Placeholder 2"/>
          <p:cNvSpPr>
            <a:spLocks noGrp="1"/>
          </p:cNvSpPr>
          <p:nvPr>
            <p:ph idx="1"/>
          </p:nvPr>
        </p:nvSpPr>
        <p:spPr>
          <a:xfrm>
            <a:off x="822960" y="1100628"/>
            <a:ext cx="7520940" cy="4200580"/>
          </a:xfrm>
        </p:spPr>
        <p:txBody>
          <a:bodyPr>
            <a:normAutofit fontScale="92500" lnSpcReduction="20000"/>
          </a:bodyPr>
          <a:lstStyle/>
          <a:p>
            <a:r>
              <a:rPr lang="es-AR" dirty="0" smtClean="0"/>
              <a:t>A que tipo de dispositivo estamos programando, desarrollando, diseñando?</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endParaRPr lang="es-AR" dirty="0"/>
          </a:p>
          <a:p>
            <a:r>
              <a:rPr lang="es-AR" dirty="0"/>
              <a:t>https://www.madebyspeak.com/blog/posts/web-design-trends-2018</a:t>
            </a:r>
          </a:p>
        </p:txBody>
      </p:sp>
      <p:pic>
        <p:nvPicPr>
          <p:cNvPr id="2050" name="Picture 2" descr="Image result for web responsive t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95335"/>
            <a:ext cx="6336704" cy="316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7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entornos</a:t>
            </a:r>
            <a:endParaRPr lang="es-AR" dirty="0"/>
          </a:p>
        </p:txBody>
      </p:sp>
      <p:sp>
        <p:nvSpPr>
          <p:cNvPr id="3" name="Content Placeholder 2"/>
          <p:cNvSpPr>
            <a:spLocks noGrp="1"/>
          </p:cNvSpPr>
          <p:nvPr>
            <p:ph idx="1"/>
          </p:nvPr>
        </p:nvSpPr>
        <p:spPr/>
        <p:txBody>
          <a:bodyPr/>
          <a:lstStyle/>
          <a:p>
            <a:r>
              <a:rPr lang="es-AR" dirty="0" err="1" smtClean="0"/>
              <a:t>Node</a:t>
            </a:r>
            <a:r>
              <a:rPr lang="es-AR" dirty="0" smtClean="0"/>
              <a:t> </a:t>
            </a:r>
            <a:r>
              <a:rPr lang="es-AR" dirty="0" err="1" smtClean="0"/>
              <a:t>Js</a:t>
            </a:r>
            <a:r>
              <a:rPr lang="es-AR" dirty="0"/>
              <a:t>: </a:t>
            </a:r>
            <a:r>
              <a:rPr lang="es-AR" dirty="0">
                <a:hlinkClick r:id="rId2"/>
              </a:rPr>
              <a:t>https://nodejs.org/en/download</a:t>
            </a:r>
            <a:r>
              <a:rPr lang="es-AR" dirty="0" smtClean="0">
                <a:hlinkClick r:id="rId2"/>
              </a:rPr>
              <a:t>/</a:t>
            </a:r>
            <a:endParaRPr lang="es-AR" dirty="0" smtClean="0"/>
          </a:p>
          <a:p>
            <a:r>
              <a:rPr lang="es-AR" dirty="0"/>
              <a:t>JDK : </a:t>
            </a:r>
            <a:r>
              <a:rPr lang="es-AR" dirty="0">
                <a:hlinkClick r:id="rId3"/>
              </a:rPr>
              <a:t>http://</a:t>
            </a:r>
            <a:r>
              <a:rPr lang="es-AR" dirty="0" smtClean="0">
                <a:hlinkClick r:id="rId3"/>
              </a:rPr>
              <a:t>www.oracle.com/technetwork/java/javase/downloads/index.html</a:t>
            </a:r>
            <a:endParaRPr lang="es-AR" dirty="0" smtClean="0"/>
          </a:p>
          <a:p>
            <a:r>
              <a:rPr lang="es-AR" dirty="0"/>
              <a:t>JRE:  </a:t>
            </a:r>
            <a:r>
              <a:rPr lang="es-AR" dirty="0">
                <a:hlinkClick r:id="rId4"/>
              </a:rPr>
              <a:t>http://</a:t>
            </a:r>
            <a:r>
              <a:rPr lang="es-AR" dirty="0" smtClean="0">
                <a:hlinkClick r:id="rId4"/>
              </a:rPr>
              <a:t>www.oracle.com/technetwork/java/javase/downloads/jre8-downloads-2133155.html</a:t>
            </a:r>
            <a:endParaRPr lang="es-AR" dirty="0" smtClean="0"/>
          </a:p>
          <a:p>
            <a:r>
              <a:rPr lang="es-AR" dirty="0" smtClean="0"/>
              <a:t>Variables de entorno</a:t>
            </a:r>
          </a:p>
          <a:p>
            <a:r>
              <a:rPr lang="es-AR" dirty="0"/>
              <a:t>Angular CLI: </a:t>
            </a:r>
            <a:r>
              <a:rPr lang="es-AR" dirty="0">
                <a:hlinkClick r:id="rId5"/>
              </a:rPr>
              <a:t>https://cli.angular.io</a:t>
            </a:r>
            <a:r>
              <a:rPr lang="es-AR" dirty="0" smtClean="0">
                <a:hlinkClick r:id="rId5"/>
              </a:rPr>
              <a:t>/</a:t>
            </a:r>
            <a:endParaRPr lang="es-AR" dirty="0" smtClean="0"/>
          </a:p>
          <a:p>
            <a:r>
              <a:rPr lang="es-AR" dirty="0"/>
              <a:t>Express: </a:t>
            </a:r>
            <a:r>
              <a:rPr lang="es-AR" dirty="0">
                <a:hlinkClick r:id="rId6"/>
              </a:rPr>
              <a:t>https://</a:t>
            </a:r>
            <a:r>
              <a:rPr lang="es-AR" dirty="0" smtClean="0">
                <a:hlinkClick r:id="rId6"/>
              </a:rPr>
              <a:t>expressjs.com/en/starter/installing.html</a:t>
            </a:r>
            <a:endParaRPr lang="es-AR" dirty="0" smtClean="0"/>
          </a:p>
          <a:p>
            <a:r>
              <a:rPr lang="es-AR" dirty="0" err="1" smtClean="0"/>
              <a:t>Bootstrap</a:t>
            </a:r>
            <a:r>
              <a:rPr lang="es-AR" dirty="0"/>
              <a:t>: </a:t>
            </a:r>
            <a:r>
              <a:rPr lang="es-AR" dirty="0">
                <a:hlinkClick r:id="rId7"/>
              </a:rPr>
              <a:t>https://getbootstrap.com/docs/4.0/getting-started/download</a:t>
            </a:r>
            <a:r>
              <a:rPr lang="es-AR" dirty="0" smtClean="0">
                <a:hlinkClick r:id="rId7"/>
              </a:rPr>
              <a:t>/</a:t>
            </a:r>
            <a:endParaRPr lang="es-AR" dirty="0" smtClean="0"/>
          </a:p>
          <a:p>
            <a:endParaRPr lang="es-AR" dirty="0" smtClean="0"/>
          </a:p>
          <a:p>
            <a:endParaRPr lang="es-AR" dirty="0"/>
          </a:p>
        </p:txBody>
      </p:sp>
    </p:spTree>
    <p:extLst>
      <p:ext uri="{BB962C8B-B14F-4D97-AF65-F5344CB8AC3E}">
        <p14:creationId xmlns:p14="http://schemas.microsoft.com/office/powerpoint/2010/main" val="245136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5760"/>
            <a:ext cx="8820472" cy="548640"/>
          </a:xfrm>
        </p:spPr>
        <p:txBody>
          <a:bodyPr/>
          <a:lstStyle/>
          <a:p>
            <a:r>
              <a:rPr lang="es-AR" dirty="0" err="1" smtClean="0"/>
              <a:t>Introduccion</a:t>
            </a:r>
            <a:r>
              <a:rPr lang="es-AR" dirty="0" smtClean="0"/>
              <a:t> a la </a:t>
            </a:r>
            <a:r>
              <a:rPr lang="es-AR" dirty="0" err="1" smtClean="0"/>
              <a:t>programacion</a:t>
            </a:r>
            <a:r>
              <a:rPr lang="es-AR" dirty="0" smtClean="0"/>
              <a:t> con Express </a:t>
            </a:r>
            <a:endParaRPr lang="es-AR" dirty="0"/>
          </a:p>
        </p:txBody>
      </p:sp>
      <p:sp>
        <p:nvSpPr>
          <p:cNvPr id="3" name="Content Placeholder 2"/>
          <p:cNvSpPr>
            <a:spLocks noGrp="1"/>
          </p:cNvSpPr>
          <p:nvPr>
            <p:ph idx="1"/>
          </p:nvPr>
        </p:nvSpPr>
        <p:spPr>
          <a:xfrm>
            <a:off x="467544" y="1100628"/>
            <a:ext cx="8064896" cy="3696524"/>
          </a:xfrm>
        </p:spPr>
        <p:txBody>
          <a:bodyPr/>
          <a:lstStyle/>
          <a:p>
            <a:r>
              <a:rPr lang="es-AR" dirty="0" smtClean="0"/>
              <a:t>Para realizar un sitio simple y ver su funcionalidad haremos un</a:t>
            </a:r>
          </a:p>
          <a:p>
            <a:r>
              <a:rPr lang="es-AR" dirty="0" err="1" smtClean="0"/>
              <a:t>Npm</a:t>
            </a:r>
            <a:r>
              <a:rPr lang="es-AR" dirty="0" smtClean="0"/>
              <a:t> </a:t>
            </a:r>
            <a:r>
              <a:rPr lang="es-AR" dirty="0" err="1" smtClean="0"/>
              <a:t>install</a:t>
            </a:r>
            <a:r>
              <a:rPr lang="es-AR" dirty="0" smtClean="0"/>
              <a:t> –g </a:t>
            </a:r>
            <a:r>
              <a:rPr lang="es-AR" dirty="0" err="1" smtClean="0"/>
              <a:t>express-generator</a:t>
            </a:r>
            <a:endParaRPr lang="es-AR" dirty="0" smtClean="0"/>
          </a:p>
          <a:p>
            <a:r>
              <a:rPr lang="es-AR" dirty="0" smtClean="0"/>
              <a:t>Express  -e proyecto</a:t>
            </a:r>
          </a:p>
          <a:p>
            <a:r>
              <a:rPr lang="es-AR" dirty="0" smtClean="0"/>
              <a:t>Una vez dentro deberemos crear un servicio para poder </a:t>
            </a:r>
            <a:r>
              <a:rPr lang="es-AR" dirty="0" err="1" smtClean="0"/>
              <a:t>interacturar</a:t>
            </a:r>
            <a:r>
              <a:rPr lang="es-AR" dirty="0" smtClean="0"/>
              <a:t> entre la vista el modelo y el controlador. En otras palabras maneja la arquitectura MVC</a:t>
            </a:r>
            <a:endParaRPr lang="es-AR" dirty="0"/>
          </a:p>
        </p:txBody>
      </p:sp>
      <p:pic>
        <p:nvPicPr>
          <p:cNvPr id="3076" name="Picture 4" descr="Image result for npm expres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6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Angular cli</a:t>
            </a:r>
            <a:endParaRPr lang="es-AR" dirty="0"/>
          </a:p>
        </p:txBody>
      </p:sp>
      <p:sp>
        <p:nvSpPr>
          <p:cNvPr id="3" name="Content Placeholder 2"/>
          <p:cNvSpPr>
            <a:spLocks noGrp="1"/>
          </p:cNvSpPr>
          <p:nvPr>
            <p:ph idx="1"/>
          </p:nvPr>
        </p:nvSpPr>
        <p:spPr/>
        <p:txBody>
          <a:bodyPr/>
          <a:lstStyle/>
          <a:p>
            <a:r>
              <a:rPr lang="es-AR" dirty="0" smtClean="0"/>
              <a:t>Entonces llegamos a Angular pero para poder hacerlo mas sencillo veamos su arquitectura y que es el componente CLI</a:t>
            </a:r>
          </a:p>
          <a:p>
            <a:endParaRPr lang="es-AR" dirty="0"/>
          </a:p>
        </p:txBody>
      </p:sp>
      <p:pic>
        <p:nvPicPr>
          <p:cNvPr id="4098" name="Picture 2" descr="Image result for angular 2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7876"/>
            <a:ext cx="59626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67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Angular CLI – parte 2</a:t>
            </a:r>
            <a:endParaRPr lang="es-AR" dirty="0"/>
          </a:p>
        </p:txBody>
      </p:sp>
      <p:sp>
        <p:nvSpPr>
          <p:cNvPr id="3" name="Content Placeholder 2"/>
          <p:cNvSpPr>
            <a:spLocks noGrp="1"/>
          </p:cNvSpPr>
          <p:nvPr>
            <p:ph idx="1"/>
          </p:nvPr>
        </p:nvSpPr>
        <p:spPr/>
        <p:txBody>
          <a:bodyPr/>
          <a:lstStyle/>
          <a:p>
            <a:r>
              <a:rPr lang="es-AR" dirty="0" smtClean="0"/>
              <a:t> </a:t>
            </a:r>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230" y="1233553"/>
            <a:ext cx="4306788" cy="263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07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Los test son importantes?</a:t>
            </a:r>
            <a:endParaRPr lang="es-AR" dirty="0"/>
          </a:p>
        </p:txBody>
      </p:sp>
      <p:sp>
        <p:nvSpPr>
          <p:cNvPr id="3" name="Content Placeholder 2"/>
          <p:cNvSpPr>
            <a:spLocks noGrp="1"/>
          </p:cNvSpPr>
          <p:nvPr>
            <p:ph idx="1"/>
          </p:nvPr>
        </p:nvSpPr>
        <p:spPr>
          <a:xfrm>
            <a:off x="822960" y="1100628"/>
            <a:ext cx="7520940" cy="4272588"/>
          </a:xfrm>
        </p:spPr>
        <p:txBody>
          <a:bodyPr/>
          <a:lstStyle/>
          <a:p>
            <a:r>
              <a:rPr lang="es-AR" dirty="0" smtClean="0"/>
              <a:t>Claramente son importantes y una pieza fundamental de nuestro desarrollo, por lo general los tendemos a ignorar, pero recordemos que ahora cuando desarrollamos una aplicación debemos pensar en todo tipo de pantalla, dispositivos, </a:t>
            </a:r>
            <a:r>
              <a:rPr lang="es-AR" dirty="0" err="1" smtClean="0"/>
              <a:t>etc</a:t>
            </a:r>
            <a:r>
              <a:rPr lang="es-AR" dirty="0" smtClean="0"/>
              <a:t> no podemos dejar nada a la azar , entonces por donde podemos empezar?</a:t>
            </a:r>
          </a:p>
          <a:p>
            <a:endParaRPr lang="es-AR" dirty="0"/>
          </a:p>
          <a:p>
            <a:endParaRPr lang="es-AR" dirty="0" smtClean="0"/>
          </a:p>
          <a:p>
            <a:endParaRPr lang="es-AR" dirty="0"/>
          </a:p>
          <a:p>
            <a:endParaRPr lang="es-AR" dirty="0" smtClean="0"/>
          </a:p>
          <a:p>
            <a:endParaRPr lang="es-AR" dirty="0"/>
          </a:p>
          <a:p>
            <a:endParaRPr lang="es-AR" dirty="0" smtClean="0"/>
          </a:p>
          <a:p>
            <a:r>
              <a:rPr lang="es-AR" dirty="0" smtClean="0"/>
              <a:t/>
            </a:r>
            <a:br>
              <a:rPr lang="es-AR" dirty="0" smtClean="0"/>
            </a:br>
            <a:r>
              <a:rPr lang="es-AR" dirty="0" smtClean="0"/>
              <a:t>Vamos a un ejemplo</a:t>
            </a:r>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5"/>
            <a:ext cx="6905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8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9"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2240"/>
            <a:ext cx="1857375" cy="18573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512" y="365760"/>
            <a:ext cx="8784976" cy="548640"/>
          </a:xfrm>
        </p:spPr>
        <p:txBody>
          <a:bodyPr/>
          <a:lstStyle/>
          <a:p>
            <a:r>
              <a:rPr lang="es-AR" dirty="0" smtClean="0"/>
              <a:t>Pero si queremos salir del mundo </a:t>
            </a:r>
            <a:r>
              <a:rPr lang="es-AR" dirty="0" err="1" smtClean="0"/>
              <a:t>javascript</a:t>
            </a:r>
            <a:r>
              <a:rPr lang="es-AR" dirty="0" smtClean="0"/>
              <a:t>?</a:t>
            </a:r>
            <a:endParaRPr lang="es-AR" dirty="0"/>
          </a:p>
        </p:txBody>
      </p:sp>
      <p:sp>
        <p:nvSpPr>
          <p:cNvPr id="3" name="Content Placeholder 2"/>
          <p:cNvSpPr>
            <a:spLocks noGrp="1"/>
          </p:cNvSpPr>
          <p:nvPr>
            <p:ph idx="1"/>
          </p:nvPr>
        </p:nvSpPr>
        <p:spPr/>
        <p:txBody>
          <a:bodyPr/>
          <a:lstStyle/>
          <a:p>
            <a:r>
              <a:rPr lang="es-AR" dirty="0" smtClean="0"/>
              <a:t>Bueno una alternativa entre tantas seria JAVA o NET entre otras,   centrémonos en JAVA </a:t>
            </a:r>
          </a:p>
          <a:p>
            <a:r>
              <a:rPr lang="es-AR" dirty="0" smtClean="0"/>
              <a:t>Trabajando con Java tenemos que tener en cuenta los  </a:t>
            </a:r>
            <a:r>
              <a:rPr lang="es-AR" dirty="0" err="1" smtClean="0"/>
              <a:t>sigueintes</a:t>
            </a:r>
            <a:r>
              <a:rPr lang="es-AR" dirty="0" smtClean="0"/>
              <a:t> </a:t>
            </a:r>
            <a:r>
              <a:rPr lang="es-AR" dirty="0" err="1" smtClean="0"/>
              <a:t>frameworks</a:t>
            </a:r>
            <a:endParaRPr lang="es-AR" dirty="0" smtClean="0"/>
          </a:p>
          <a:p>
            <a:endParaRPr lang="es-AR"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5" y="2348880"/>
            <a:ext cx="3906376" cy="21354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mav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81424"/>
            <a:ext cx="230425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705" y="3368838"/>
            <a:ext cx="2193167" cy="131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Image result for jav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9892" y="3028362"/>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014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Creando una aplicación con Java Web</a:t>
            </a:r>
            <a:endParaRPr lang="es-AR" dirty="0"/>
          </a:p>
        </p:txBody>
      </p:sp>
      <p:sp>
        <p:nvSpPr>
          <p:cNvPr id="3" name="Content Placeholder 2"/>
          <p:cNvSpPr>
            <a:spLocks noGrp="1"/>
          </p:cNvSpPr>
          <p:nvPr>
            <p:ph idx="1"/>
          </p:nvPr>
        </p:nvSpPr>
        <p:spPr>
          <a:xfrm>
            <a:off x="822960" y="1100628"/>
            <a:ext cx="5189200" cy="3579849"/>
          </a:xfrm>
        </p:spPr>
        <p:txBody>
          <a:bodyPr>
            <a:normAutofit fontScale="85000" lnSpcReduction="10000"/>
          </a:bodyPr>
          <a:lstStyle/>
          <a:p>
            <a:r>
              <a:rPr lang="es-AR" dirty="0" smtClean="0"/>
              <a:t>El POM es clave, pero que es el POM y una aplicación </a:t>
            </a:r>
            <a:r>
              <a:rPr lang="es-AR" dirty="0" err="1" smtClean="0"/>
              <a:t>Maven</a:t>
            </a:r>
            <a:r>
              <a:rPr lang="es-AR" dirty="0" smtClean="0"/>
              <a:t>, acaso no era una aplicación java web?</a:t>
            </a:r>
          </a:p>
          <a:p>
            <a:pPr fontAlgn="base"/>
            <a:r>
              <a:rPr lang="es-AR" b="0" u="sng" dirty="0" err="1">
                <a:hlinkClick r:id="rId2"/>
              </a:rPr>
              <a:t>Maven</a:t>
            </a:r>
            <a:r>
              <a:rPr lang="es-AR" b="0" dirty="0"/>
              <a:t> es una herramienta open-</a:t>
            </a:r>
            <a:r>
              <a:rPr lang="es-AR" b="0" dirty="0" err="1"/>
              <a:t>source</a:t>
            </a:r>
            <a:r>
              <a:rPr lang="es-AR" b="0" dirty="0"/>
              <a:t>, que se creó en 2001 con el objetivo de simplificar los procesos de </a:t>
            </a:r>
            <a:r>
              <a:rPr lang="es-AR" b="0" dirty="0" err="1"/>
              <a:t>build</a:t>
            </a:r>
            <a:r>
              <a:rPr lang="es-AR" b="0" dirty="0"/>
              <a:t> (compilar y generar ejecutables a partir del código fuente).</a:t>
            </a:r>
          </a:p>
          <a:p>
            <a:pPr fontAlgn="base"/>
            <a:r>
              <a:rPr lang="es-AR" b="0" dirty="0"/>
              <a:t>Antes de que </a:t>
            </a:r>
            <a:r>
              <a:rPr lang="es-AR" b="0" dirty="0" err="1"/>
              <a:t>Maven</a:t>
            </a:r>
            <a:r>
              <a:rPr lang="es-AR" b="0" dirty="0"/>
              <a:t> proporcionara una interfaz común para hacer </a:t>
            </a:r>
            <a:r>
              <a:rPr lang="es-AR" b="0" dirty="0" err="1"/>
              <a:t>builds</a:t>
            </a:r>
            <a:r>
              <a:rPr lang="es-AR" b="0" dirty="0"/>
              <a:t> del software, cada proyecto solía tener a alguna persona dedicada exclusivamente a configurar el proceso de </a:t>
            </a:r>
            <a:r>
              <a:rPr lang="es-AR" b="0" dirty="0" err="1"/>
              <a:t>build</a:t>
            </a:r>
            <a:r>
              <a:rPr lang="es-AR" b="0" dirty="0"/>
              <a:t>.</a:t>
            </a:r>
          </a:p>
          <a:p>
            <a:pPr fontAlgn="base"/>
            <a:r>
              <a:rPr lang="es-AR" b="0" dirty="0"/>
              <a:t>Además, los desarrolladores tenían que perder tiempo en aprender las peculiaridades de cada nuevo proyecto en el que participaban.</a:t>
            </a:r>
          </a:p>
          <a:p>
            <a:pPr fontAlgn="base"/>
            <a:r>
              <a:rPr lang="es-AR" b="0" dirty="0"/>
              <a:t>Si queríamos compilar y generar ejecutables de un proyecto, teníamos que analizar qué partes de código se debían compilar, qué librerías utilizaba el código, dónde incluirlas, qué dependencias de compilación había en el proyecto…</a:t>
            </a:r>
          </a:p>
          <a:p>
            <a:endParaRPr lang="es-AR" dirty="0"/>
          </a:p>
        </p:txBody>
      </p:sp>
      <p:pic>
        <p:nvPicPr>
          <p:cNvPr id="4098" name="Picture 2" descr="Captura de pantalla 2014-06-04 a las 23.23.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52736"/>
            <a:ext cx="305983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4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a:t>
            </a:r>
            <a:endParaRPr lang="es-AR" dirty="0"/>
          </a:p>
        </p:txBody>
      </p:sp>
      <p:sp>
        <p:nvSpPr>
          <p:cNvPr id="3" name="Content Placeholder 2"/>
          <p:cNvSpPr>
            <a:spLocks noGrp="1"/>
          </p:cNvSpPr>
          <p:nvPr>
            <p:ph idx="1"/>
          </p:nvPr>
        </p:nvSpPr>
        <p:spPr/>
        <p:txBody>
          <a:bodyPr/>
          <a:lstStyle/>
          <a:p>
            <a:pPr>
              <a:buFont typeface="Wingdings" pitchFamily="2" charset="2"/>
              <a:buChar char="Ø"/>
            </a:pPr>
            <a:r>
              <a:rPr lang="es-AR" dirty="0" smtClean="0"/>
              <a:t>De 10 a 12.30 </a:t>
            </a:r>
            <a:r>
              <a:rPr lang="es-AR" dirty="0" err="1" smtClean="0"/>
              <a:t>hs</a:t>
            </a:r>
            <a:endParaRPr lang="es-AR" dirty="0" smtClean="0"/>
          </a:p>
          <a:p>
            <a:pPr lvl="2">
              <a:buFont typeface="Wingdings" pitchFamily="2" charset="2"/>
              <a:buChar char="Ø"/>
            </a:pPr>
            <a:r>
              <a:rPr lang="es-AR" dirty="0" smtClean="0"/>
              <a:t>Porque venimos</a:t>
            </a:r>
          </a:p>
          <a:p>
            <a:pPr lvl="2">
              <a:buFont typeface="Wingdings" pitchFamily="2" charset="2"/>
              <a:buChar char="Ø"/>
            </a:pPr>
            <a:r>
              <a:rPr lang="es-AR" dirty="0" err="1" smtClean="0"/>
              <a:t>Introduccion</a:t>
            </a:r>
            <a:r>
              <a:rPr lang="es-AR" dirty="0" smtClean="0"/>
              <a:t> a la </a:t>
            </a:r>
            <a:r>
              <a:rPr lang="es-AR" dirty="0" err="1" smtClean="0"/>
              <a:t>programacion</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web</a:t>
            </a:r>
          </a:p>
          <a:p>
            <a:pPr lvl="2">
              <a:buFont typeface="Wingdings" pitchFamily="2" charset="2"/>
              <a:buChar char="Ø"/>
            </a:pPr>
            <a:r>
              <a:rPr lang="es-AR" dirty="0" smtClean="0"/>
              <a:t>Paradigmas, conceptos, </a:t>
            </a:r>
            <a:r>
              <a:rPr lang="es-AR" dirty="0" err="1" smtClean="0"/>
              <a:t>vision</a:t>
            </a:r>
            <a:r>
              <a:rPr lang="es-AR" dirty="0" smtClean="0"/>
              <a:t> y diseño web</a:t>
            </a:r>
          </a:p>
          <a:p>
            <a:pPr lvl="2">
              <a:buFont typeface="Wingdings" pitchFamily="2" charset="2"/>
              <a:buChar char="Ø"/>
            </a:pPr>
            <a:r>
              <a:rPr lang="es-AR" dirty="0" smtClean="0"/>
              <a:t>Web </a:t>
            </a:r>
            <a:r>
              <a:rPr lang="es-AR" dirty="0" err="1" smtClean="0"/>
              <a:t>Responsive</a:t>
            </a:r>
            <a:endParaRPr lang="es-AR" dirty="0" smtClean="0"/>
          </a:p>
          <a:p>
            <a:pPr lvl="2">
              <a:buFont typeface="Wingdings" pitchFamily="2" charset="2"/>
              <a:buChar char="Ø"/>
            </a:pPr>
            <a:r>
              <a:rPr lang="es-AR" dirty="0" smtClean="0"/>
              <a:t>Instalando los entornos</a:t>
            </a:r>
          </a:p>
          <a:p>
            <a:pPr>
              <a:buFont typeface="Wingdings" pitchFamily="2" charset="2"/>
              <a:buChar char="Ø"/>
            </a:pPr>
            <a:r>
              <a:rPr lang="es-AR" dirty="0" smtClean="0"/>
              <a:t>De 12.30 a 13.30 Almuerzo</a:t>
            </a:r>
          </a:p>
          <a:p>
            <a:pPr>
              <a:buFont typeface="Wingdings" pitchFamily="2" charset="2"/>
              <a:buChar char="Ø"/>
            </a:pPr>
            <a:r>
              <a:rPr lang="es-AR" dirty="0" smtClean="0"/>
              <a:t>De 13.30 a 16 </a:t>
            </a:r>
            <a:r>
              <a:rPr lang="es-AR" dirty="0" err="1" smtClean="0"/>
              <a:t>hs</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t>
            </a:r>
            <a:r>
              <a:rPr lang="es-AR" dirty="0" err="1" smtClean="0"/>
              <a:t>node</a:t>
            </a:r>
            <a:r>
              <a:rPr lang="es-AR" dirty="0" smtClean="0"/>
              <a:t> </a:t>
            </a:r>
            <a:r>
              <a:rPr lang="es-AR" dirty="0" err="1" smtClean="0"/>
              <a:t>Js</a:t>
            </a:r>
            <a:r>
              <a:rPr lang="es-AR" dirty="0" smtClean="0"/>
              <a:t> Express</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angular 6 + </a:t>
            </a:r>
            <a:r>
              <a:rPr lang="es-AR" dirty="0" err="1" smtClean="0"/>
              <a:t>typescript</a:t>
            </a:r>
            <a:r>
              <a:rPr lang="es-AR" dirty="0" smtClean="0"/>
              <a:t> + test</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java </a:t>
            </a:r>
            <a:r>
              <a:rPr lang="es-AR" dirty="0" err="1" smtClean="0"/>
              <a:t>service</a:t>
            </a:r>
            <a:r>
              <a:rPr lang="es-AR" dirty="0" smtClean="0"/>
              <a:t> </a:t>
            </a:r>
            <a:r>
              <a:rPr lang="es-AR" dirty="0" err="1" smtClean="0"/>
              <a:t>backend</a:t>
            </a:r>
            <a:endParaRPr lang="es-AR" dirty="0" smtClean="0"/>
          </a:p>
          <a:p>
            <a:pPr>
              <a:buFont typeface="Wingdings" pitchFamily="2" charset="2"/>
              <a:buChar char="Ø"/>
            </a:pPr>
            <a:endParaRPr lang="es-AR" dirty="0" smtClean="0"/>
          </a:p>
          <a:p>
            <a:pPr>
              <a:buFont typeface="Wingdings" pitchFamily="2" charset="2"/>
              <a:buChar char="Ø"/>
            </a:pPr>
            <a:endParaRPr lang="es-AR" dirty="0"/>
          </a:p>
        </p:txBody>
      </p:sp>
    </p:spTree>
    <p:extLst>
      <p:ext uri="{BB962C8B-B14F-4D97-AF65-F5344CB8AC3E}">
        <p14:creationId xmlns:p14="http://schemas.microsoft.com/office/powerpoint/2010/main" val="1026734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poco de arquitectura java</a:t>
            </a:r>
            <a:endParaRPr lang="es-AR" dirty="0"/>
          </a:p>
        </p:txBody>
      </p:sp>
      <p:pic>
        <p:nvPicPr>
          <p:cNvPr id="5122" name="Picture 2" descr="Image result for java spring boot res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34118"/>
            <a:ext cx="7776864" cy="36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3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Si nos </a:t>
            </a:r>
            <a:r>
              <a:rPr lang="es-AR" dirty="0" err="1" smtClean="0"/>
              <a:t>enfretamos</a:t>
            </a:r>
            <a:r>
              <a:rPr lang="es-AR" dirty="0" smtClean="0"/>
              <a:t> al </a:t>
            </a:r>
            <a:r>
              <a:rPr lang="es-AR" dirty="0" err="1" smtClean="0"/>
              <a:t>Cors</a:t>
            </a:r>
            <a:r>
              <a:rPr lang="es-AR" dirty="0" smtClean="0"/>
              <a:t> que hacer?</a:t>
            </a:r>
            <a:endParaRPr lang="es-AR" dirty="0"/>
          </a:p>
        </p:txBody>
      </p:sp>
      <p:sp>
        <p:nvSpPr>
          <p:cNvPr id="3" name="Content Placeholder 2"/>
          <p:cNvSpPr>
            <a:spLocks noGrp="1"/>
          </p:cNvSpPr>
          <p:nvPr>
            <p:ph idx="1"/>
          </p:nvPr>
        </p:nvSpPr>
        <p:spPr/>
        <p:txBody>
          <a:bodyPr/>
          <a:lstStyle/>
          <a:p>
            <a:r>
              <a:rPr lang="es-AR" dirty="0"/>
              <a:t>CORS  (Cross </a:t>
            </a:r>
            <a:r>
              <a:rPr lang="es-AR" dirty="0" err="1"/>
              <a:t>Origin</a:t>
            </a:r>
            <a:r>
              <a:rPr lang="es-AR" dirty="0"/>
              <a:t> </a:t>
            </a:r>
            <a:r>
              <a:rPr lang="es-AR" dirty="0" err="1"/>
              <a:t>Resource</a:t>
            </a:r>
            <a:r>
              <a:rPr lang="es-AR" dirty="0"/>
              <a:t> </a:t>
            </a:r>
            <a:r>
              <a:rPr lang="es-AR" dirty="0" err="1"/>
              <a:t>Sharing</a:t>
            </a:r>
            <a:r>
              <a:rPr lang="es-AR" dirty="0"/>
              <a:t>)</a:t>
            </a:r>
            <a:r>
              <a:rPr lang="es-AR" b="0" dirty="0"/>
              <a:t> es una tecnología que cada día necesitamos utilizar más a la hora de desarrollar aplicaciones móviles y web. </a:t>
            </a:r>
            <a:r>
              <a:rPr lang="es-AR" dirty="0"/>
              <a:t>¿Cómo funciona exactamente?</a:t>
            </a:r>
            <a:r>
              <a:rPr lang="es-AR" b="0" dirty="0"/>
              <a:t> . En una aplicación web clásica nosotros podemos cargar una página y solicitar que esta cargue dinámicamente datos vía AJAX</a:t>
            </a:r>
            <a:r>
              <a:rPr lang="es-AR" b="0" dirty="0" smtClean="0"/>
              <a:t>.</a:t>
            </a:r>
          </a:p>
          <a:p>
            <a:endParaRPr lang="es-AR" b="0" dirty="0"/>
          </a:p>
          <a:p>
            <a:endParaRPr lang="es-AR" dirty="0"/>
          </a:p>
        </p:txBody>
      </p:sp>
      <p:pic>
        <p:nvPicPr>
          <p:cNvPr id="6146" name="Picture 2" descr="diagram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57304"/>
            <a:ext cx="4824536"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0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Porque vinimos?</a:t>
            </a:r>
            <a:endParaRPr lang="es-AR" dirty="0"/>
          </a:p>
        </p:txBody>
      </p:sp>
      <p:pic>
        <p:nvPicPr>
          <p:cNvPr id="1026" name="Picture 2" descr="Image result for facturas medialu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5160" y="865134"/>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143" y="2996952"/>
            <a:ext cx="2562225"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oc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63198"/>
            <a:ext cx="2268252" cy="22682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46" y="1334924"/>
            <a:ext cx="2651162" cy="23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Donde encontramos el material?</a:t>
            </a:r>
            <a:endParaRPr lang="es-AR" dirty="0"/>
          </a:p>
        </p:txBody>
      </p:sp>
      <p:sp>
        <p:nvSpPr>
          <p:cNvPr id="3" name="Content Placeholder 2"/>
          <p:cNvSpPr>
            <a:spLocks noGrp="1"/>
          </p:cNvSpPr>
          <p:nvPr>
            <p:ph idx="1"/>
          </p:nvPr>
        </p:nvSpPr>
        <p:spPr/>
        <p:txBody>
          <a:bodyPr/>
          <a:lstStyle/>
          <a:p>
            <a:r>
              <a:rPr lang="es-AR" dirty="0" smtClean="0"/>
              <a:t>Toda la </a:t>
            </a:r>
            <a:r>
              <a:rPr lang="es-AR" dirty="0" err="1" smtClean="0"/>
              <a:t>informacion</a:t>
            </a:r>
            <a:r>
              <a:rPr lang="es-AR" dirty="0" smtClean="0"/>
              <a:t> esta disponible en:</a:t>
            </a:r>
          </a:p>
          <a:p>
            <a:endParaRPr lang="es-AR" dirty="0"/>
          </a:p>
          <a:p>
            <a:r>
              <a:rPr lang="es-AR" sz="3600" dirty="0">
                <a:hlinkClick r:id="rId2"/>
              </a:rPr>
              <a:t>https://</a:t>
            </a:r>
            <a:r>
              <a:rPr lang="es-AR" sz="3600" dirty="0" smtClean="0">
                <a:hlinkClick r:id="rId2"/>
              </a:rPr>
              <a:t>github.com/javautn/fullstack</a:t>
            </a:r>
            <a:endParaRPr lang="es-AR" sz="3600" dirty="0" smtClean="0"/>
          </a:p>
          <a:p>
            <a:endParaRPr lang="es-AR" sz="3600" dirty="0"/>
          </a:p>
          <a:p>
            <a:endParaRPr lang="es-AR" sz="3600" dirty="0" smtClean="0"/>
          </a:p>
          <a:p>
            <a:r>
              <a:rPr lang="es-AR" sz="1400" dirty="0"/>
              <a:t>https://git-scm.com/downloads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420888"/>
            <a:ext cx="30289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1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Oye te han dicho que en sistemas… se curra bien y fácil… que hay mucho trabajo y si gana muy bien</a:t>
            </a:r>
            <a:endParaRPr lang="es-AR" dirty="0"/>
          </a:p>
        </p:txBody>
      </p:sp>
      <p:pic>
        <p:nvPicPr>
          <p:cNvPr id="8196" name="Picture 4" descr="Image result for por donde empie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84" y="1844824"/>
            <a:ext cx="7429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golpe de realidad</a:t>
            </a:r>
            <a:endParaRPr lang="es-AR" dirty="0"/>
          </a:p>
        </p:txBody>
      </p:sp>
      <p:pic>
        <p:nvPicPr>
          <p:cNvPr id="9218" name="Picture 2" descr="History of Web Frameworks Timeline | How to Become a Web Developer and Learn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7838"/>
            <a:ext cx="8640960" cy="331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evolución de las aplicaciones web</a:t>
            </a:r>
            <a:endParaRPr lang="es-AR" dirty="0"/>
          </a:p>
        </p:txBody>
      </p:sp>
      <p:sp>
        <p:nvSpPr>
          <p:cNvPr id="3" name="Content Placeholder 2"/>
          <p:cNvSpPr>
            <a:spLocks noGrp="1"/>
          </p:cNvSpPr>
          <p:nvPr>
            <p:ph idx="1"/>
          </p:nvPr>
        </p:nvSpPr>
        <p:spPr/>
        <p:txBody>
          <a:bodyPr/>
          <a:lstStyle/>
          <a:p>
            <a:r>
              <a:rPr lang="es-AR" dirty="0">
                <a:hlinkClick r:id="rId2"/>
              </a:rPr>
              <a:t>http://www.evolutionoftheweb.com</a:t>
            </a:r>
            <a:r>
              <a:rPr lang="es-AR" dirty="0" smtClean="0">
                <a:hlinkClick r:id="rId2"/>
              </a:rPr>
              <a:t>/</a:t>
            </a:r>
            <a:endParaRPr lang="es-AR" dirty="0"/>
          </a:p>
          <a:p>
            <a:endParaRPr lang="es-AR" dirty="0" smtClean="0"/>
          </a:p>
          <a:p>
            <a:r>
              <a:rPr lang="es-AR" dirty="0">
                <a:hlinkClick r:id="rId3"/>
              </a:rPr>
              <a:t>https://</a:t>
            </a:r>
            <a:r>
              <a:rPr lang="es-AR" dirty="0" smtClean="0">
                <a:hlinkClick r:id="rId3"/>
              </a:rPr>
              <a:t>www.etq-amsterdam.com</a:t>
            </a:r>
            <a:endParaRPr lang="es-AR" dirty="0" smtClean="0"/>
          </a:p>
          <a:p>
            <a:endParaRPr lang="es-AR" dirty="0"/>
          </a:p>
          <a:p>
            <a:r>
              <a:rPr lang="es-AR" dirty="0">
                <a:hlinkClick r:id="rId4"/>
              </a:rPr>
              <a:t>https://cybermap.kaspersky.com</a:t>
            </a:r>
            <a:r>
              <a:rPr lang="es-AR" dirty="0" smtClean="0">
                <a:hlinkClick r:id="rId4"/>
              </a:rPr>
              <a:t>/</a:t>
            </a:r>
            <a:endParaRPr lang="es-AR" dirty="0" smtClean="0"/>
          </a:p>
          <a:p>
            <a:endParaRPr lang="es-AR" dirty="0"/>
          </a:p>
          <a:p>
            <a:r>
              <a:rPr lang="es-AR" dirty="0">
                <a:hlinkClick r:id="rId5"/>
              </a:rPr>
              <a:t>https://www.thenewmobileworkforce.com</a:t>
            </a:r>
            <a:r>
              <a:rPr lang="es-AR" dirty="0" smtClean="0">
                <a:hlinkClick r:id="rId5"/>
              </a:rPr>
              <a:t>/</a:t>
            </a:r>
            <a:endParaRPr lang="es-AR" dirty="0" smtClean="0"/>
          </a:p>
          <a:p>
            <a:endParaRPr lang="es-AR" dirty="0"/>
          </a:p>
          <a:p>
            <a:r>
              <a:rPr lang="es-AR" dirty="0">
                <a:hlinkClick r:id="rId6"/>
              </a:rPr>
              <a:t>https://www.swiss.com/worldofswiss/en</a:t>
            </a:r>
            <a:r>
              <a:rPr lang="es-AR" dirty="0" smtClean="0">
                <a:hlinkClick r:id="rId6"/>
              </a:rPr>
              <a:t>/</a:t>
            </a:r>
            <a:endParaRPr lang="es-AR" dirty="0" smtClean="0"/>
          </a:p>
          <a:p>
            <a:endParaRPr lang="es-AR" dirty="0" smtClean="0"/>
          </a:p>
          <a:p>
            <a:endParaRPr lang="es-AR" dirty="0"/>
          </a:p>
          <a:p>
            <a:endParaRPr lang="es-AR" dirty="0" smtClean="0"/>
          </a:p>
          <a:p>
            <a:endParaRPr lang="es-AR" dirty="0"/>
          </a:p>
          <a:p>
            <a:endParaRPr lang="es-AR" dirty="0" smtClean="0"/>
          </a:p>
          <a:p>
            <a:endParaRPr lang="es-AR" dirty="0"/>
          </a:p>
        </p:txBody>
      </p:sp>
    </p:spTree>
    <p:extLst>
      <p:ext uri="{BB962C8B-B14F-4D97-AF65-F5344CB8AC3E}">
        <p14:creationId xmlns:p14="http://schemas.microsoft.com/office/powerpoint/2010/main" val="8491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1600" dirty="0" smtClean="0"/>
              <a:t>Tendencias sobre la </a:t>
            </a:r>
            <a:r>
              <a:rPr lang="es-AR" sz="1600" dirty="0" err="1" smtClean="0"/>
              <a:t>programacion</a:t>
            </a:r>
            <a:r>
              <a:rPr lang="es-AR" sz="1600" dirty="0" smtClean="0"/>
              <a:t> y el diseño web para el 2018</a:t>
            </a:r>
            <a:endParaRPr lang="es-AR" sz="1600" dirty="0"/>
          </a:p>
        </p:txBody>
      </p:sp>
      <p:sp>
        <p:nvSpPr>
          <p:cNvPr id="3" name="Content Placeholder 2"/>
          <p:cNvSpPr>
            <a:spLocks noGrp="1"/>
          </p:cNvSpPr>
          <p:nvPr>
            <p:ph idx="1"/>
          </p:nvPr>
        </p:nvSpPr>
        <p:spPr/>
        <p:txBody>
          <a:bodyPr/>
          <a:lstStyle/>
          <a:p>
            <a:r>
              <a:rPr lang="es-AR" dirty="0" err="1" smtClean="0"/>
              <a:t>Programacion</a:t>
            </a:r>
            <a:r>
              <a:rPr lang="es-AR" dirty="0"/>
              <a:t/>
            </a:r>
            <a:br>
              <a:rPr lang="es-AR" dirty="0"/>
            </a:br>
            <a:r>
              <a:rPr lang="es-AR" dirty="0">
                <a:hlinkClick r:id="rId2"/>
              </a:rPr>
              <a:t>https://usersnap.com/blog/web-development-trends-2018</a:t>
            </a:r>
            <a:r>
              <a:rPr lang="es-AR" dirty="0" smtClean="0">
                <a:hlinkClick r:id="rId2"/>
              </a:rPr>
              <a:t>/</a:t>
            </a:r>
            <a:endParaRPr lang="es-AR" dirty="0" smtClean="0"/>
          </a:p>
          <a:p>
            <a:r>
              <a:rPr lang="es-AR" dirty="0" smtClean="0"/>
              <a:t>	https</a:t>
            </a:r>
            <a:r>
              <a:rPr lang="es-AR" dirty="0"/>
              <a:t>://codingsans.com/blog/software-development-trends-2018</a:t>
            </a:r>
            <a:endParaRPr lang="es-AR" dirty="0" smtClean="0"/>
          </a:p>
          <a:p>
            <a:r>
              <a:rPr lang="es-AR" dirty="0" smtClean="0"/>
              <a:t>Diseño</a:t>
            </a:r>
          </a:p>
          <a:p>
            <a:r>
              <a:rPr lang="es-AR" dirty="0" smtClean="0"/>
              <a:t>	</a:t>
            </a:r>
            <a:r>
              <a:rPr lang="es-AR" dirty="0">
                <a:hlinkClick r:id="rId3"/>
              </a:rPr>
              <a:t>https://</a:t>
            </a:r>
            <a:r>
              <a:rPr lang="es-AR" dirty="0" smtClean="0">
                <a:hlinkClick r:id="rId3"/>
              </a:rPr>
              <a:t>webflow.com/blog/19-web-design-trends-for-2018</a:t>
            </a:r>
            <a:endParaRPr lang="es-AR" dirty="0" smtClean="0"/>
          </a:p>
          <a:p>
            <a:r>
              <a:rPr lang="es-AR" dirty="0" err="1" smtClean="0"/>
              <a:t>Testing</a:t>
            </a:r>
            <a:endParaRPr lang="es-AR" dirty="0"/>
          </a:p>
          <a:p>
            <a:r>
              <a:rPr lang="es-AR" dirty="0"/>
              <a:t>	</a:t>
            </a:r>
            <a:r>
              <a:rPr lang="es-AR" dirty="0">
                <a:hlinkClick r:id="rId4"/>
              </a:rPr>
              <a:t>https://</a:t>
            </a:r>
            <a:r>
              <a:rPr lang="es-AR" dirty="0" smtClean="0">
                <a:hlinkClick r:id="rId4"/>
              </a:rPr>
              <a:t>dzone.com/articles/software-testing-trends-for-2018-and-beyond</a:t>
            </a:r>
            <a:endParaRPr lang="es-AR" dirty="0" smtClean="0"/>
          </a:p>
          <a:p>
            <a:endParaRPr lang="es-AR" dirty="0" smtClean="0"/>
          </a:p>
          <a:p>
            <a:endParaRPr lang="es-AR" dirty="0"/>
          </a:p>
        </p:txBody>
      </p:sp>
    </p:spTree>
    <p:extLst>
      <p:ext uri="{BB962C8B-B14F-4D97-AF65-F5344CB8AC3E}">
        <p14:creationId xmlns:p14="http://schemas.microsoft.com/office/powerpoint/2010/main" val="242673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Listos para aprender?</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542" y="2060848"/>
            <a:ext cx="41624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412776"/>
            <a:ext cx="5112568" cy="315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76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891</TotalTime>
  <Words>783</Words>
  <Application>Microsoft Office PowerPoint</Application>
  <PresentationFormat>On-screen Show (4:3)</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De 0 a full stack! </vt:lpstr>
      <vt:lpstr>Agenda</vt:lpstr>
      <vt:lpstr>Porque vinimos?</vt:lpstr>
      <vt:lpstr>Donde encontramos el material?</vt:lpstr>
      <vt:lpstr>Oye te han dicho que en sistemas… se curra bien y fácil… que hay mucho trabajo y si gana muy bien</vt:lpstr>
      <vt:lpstr>Un golpe de realidad</vt:lpstr>
      <vt:lpstr>la evolución de las aplicaciones web</vt:lpstr>
      <vt:lpstr>Tendencias sobre la programacion y el diseño web para el 2018</vt:lpstr>
      <vt:lpstr>Listos para aprender?</vt:lpstr>
      <vt:lpstr>Introduccion a la programacion</vt:lpstr>
      <vt:lpstr>Desarrollo web</vt:lpstr>
      <vt:lpstr>Web Responsive </vt:lpstr>
      <vt:lpstr>Instalando entornos</vt:lpstr>
      <vt:lpstr>Introduccion a la programacion con Express </vt:lpstr>
      <vt:lpstr>Instalando Angular cli</vt:lpstr>
      <vt:lpstr>Angular CLI – parte 2</vt:lpstr>
      <vt:lpstr>Y Los test son importantes?</vt:lpstr>
      <vt:lpstr>Pero si queremos salir del mundo javascript?</vt:lpstr>
      <vt:lpstr>Creando una aplicación con Java Web</vt:lpstr>
      <vt:lpstr>Un poco de arquitectura java</vt:lpstr>
      <vt:lpstr>Y Si nos enfretamos al Cors que hacer?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0 a full stack!</dc:title>
  <dc:creator>Dante Panella</dc:creator>
  <cp:lastModifiedBy>Dante Panella</cp:lastModifiedBy>
  <cp:revision>22</cp:revision>
  <dcterms:created xsi:type="dcterms:W3CDTF">2018-07-06T14:18:49Z</dcterms:created>
  <dcterms:modified xsi:type="dcterms:W3CDTF">2018-07-07T05:48:50Z</dcterms:modified>
</cp:coreProperties>
</file>