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2" r:id="rId3"/>
    <p:sldId id="264" r:id="rId4"/>
    <p:sldId id="260" r:id="rId5"/>
    <p:sldId id="257" r:id="rId6"/>
    <p:sldId id="258" r:id="rId7"/>
    <p:sldId id="266" r:id="rId8"/>
    <p:sldId id="265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2BF6-A232-9D4D-86D6-1EF7EACF95FF}" type="datetimeFigureOut">
              <a:rPr lang="en-US" smtClean="0"/>
              <a:t>28/06/16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C44BA-9C5D-EE43-966D-3842F3B1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281B-FF92-8B43-B9FA-224C27C897D6}" type="datetimeFigureOut">
              <a:rPr lang="en-US" smtClean="0"/>
              <a:t>28/06/16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35C2-A348-EA47-8089-BCE84DF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9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281B-FF92-8B43-B9FA-224C27C897D6}" type="datetimeFigureOut">
              <a:rPr lang="en-US" smtClean="0"/>
              <a:t>28/06/16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35C2-A348-EA47-8089-BCE84DF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281B-FF92-8B43-B9FA-224C27C897D6}" type="datetimeFigureOut">
              <a:rPr lang="en-US" smtClean="0"/>
              <a:t>28/06/16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35C2-A348-EA47-8089-BCE84DF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1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281B-FF92-8B43-B9FA-224C27C897D6}" type="datetimeFigureOut">
              <a:rPr lang="en-US" smtClean="0"/>
              <a:t>28/06/16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35C2-A348-EA47-8089-BCE84DF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4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281B-FF92-8B43-B9FA-224C27C897D6}" type="datetimeFigureOut">
              <a:rPr lang="en-US" smtClean="0"/>
              <a:t>28/06/16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35C2-A348-EA47-8089-BCE84DF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4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281B-FF92-8B43-B9FA-224C27C897D6}" type="datetimeFigureOut">
              <a:rPr lang="en-US" smtClean="0"/>
              <a:t>28/06/16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35C2-A348-EA47-8089-BCE84DF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281B-FF92-8B43-B9FA-224C27C897D6}" type="datetimeFigureOut">
              <a:rPr lang="en-US" smtClean="0"/>
              <a:t>28/06/16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35C2-A348-EA47-8089-BCE84DF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281B-FF92-8B43-B9FA-224C27C897D6}" type="datetimeFigureOut">
              <a:rPr lang="en-US" smtClean="0"/>
              <a:t>28/06/16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35C2-A348-EA47-8089-BCE84DF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281B-FF92-8B43-B9FA-224C27C897D6}" type="datetimeFigureOut">
              <a:rPr lang="en-US" smtClean="0"/>
              <a:t>28/06/16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35C2-A348-EA47-8089-BCE84DF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281B-FF92-8B43-B9FA-224C27C897D6}" type="datetimeFigureOut">
              <a:rPr lang="en-US" smtClean="0"/>
              <a:t>28/06/16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35C2-A348-EA47-8089-BCE84DF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281B-FF92-8B43-B9FA-224C27C897D6}" type="datetimeFigureOut">
              <a:rPr lang="en-US" smtClean="0"/>
              <a:t>28/06/16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35C2-A348-EA47-8089-BCE84DF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281B-FF92-8B43-B9FA-224C27C897D6}" type="datetimeFigureOut">
              <a:rPr lang="en-US" smtClean="0"/>
              <a:t>28/06/16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35C2-A348-EA47-8089-BCE84DF5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ANIMAL TARGET PREDICTION - TIPS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0001"/>
            <a:ext cx="8191500" cy="46973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Several methods available for miRNA target prediction (e.g. </a:t>
            </a:r>
            <a:r>
              <a:rPr lang="en-US" dirty="0" err="1" smtClean="0"/>
              <a:t>TargetScan</a:t>
            </a:r>
            <a:r>
              <a:rPr lang="en-US" dirty="0" smtClean="0"/>
              <a:t>, </a:t>
            </a:r>
            <a:r>
              <a:rPr lang="en-US" dirty="0" err="1" smtClean="0"/>
              <a:t>miRanda</a:t>
            </a:r>
            <a:r>
              <a:rPr lang="en-US" dirty="0" smtClean="0"/>
              <a:t>, </a:t>
            </a:r>
            <a:r>
              <a:rPr lang="en-US" dirty="0" err="1" smtClean="0"/>
              <a:t>RNAhybrid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a combination of seed matching, MFE (duplex stability) and 3’ complementarity (poorly understood)</a:t>
            </a:r>
          </a:p>
          <a:p>
            <a:r>
              <a:rPr lang="en-US" dirty="0" smtClean="0"/>
              <a:t>High false positive rates</a:t>
            </a:r>
          </a:p>
          <a:p>
            <a:pPr lvl="1"/>
            <a:r>
              <a:rPr lang="en-US" dirty="0" smtClean="0"/>
              <a:t>Some miRNAs predicted to target &gt;25% of all human genes</a:t>
            </a:r>
          </a:p>
          <a:p>
            <a:r>
              <a:rPr lang="en-US" dirty="0" smtClean="0"/>
              <a:t>Little overlap between methods</a:t>
            </a:r>
          </a:p>
          <a:p>
            <a:r>
              <a:rPr lang="en-US" dirty="0" smtClean="0"/>
              <a:t>Small increase in accuracy reduces time spent validating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5513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PROBLEMS WITH FINDING TARGETS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0000"/>
            <a:ext cx="81915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Target prediction relies on finding “seed site” matches in the 3’ UTR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Only 80% of interactions have seed site matches</a:t>
            </a:r>
          </a:p>
          <a:p>
            <a:r>
              <a:rPr lang="en-US" sz="2000" dirty="0" smtClean="0"/>
              <a:t>Only half of those have perfect seed complementarity</a:t>
            </a:r>
          </a:p>
          <a:p>
            <a:r>
              <a:rPr lang="en-US" sz="2000" dirty="0" smtClean="0"/>
              <a:t>Probability of finding a perfect or imperfect match in e.g. 2Kb 3’ UTR sequence is very high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Scaled up across all genes = many false positives</a:t>
            </a:r>
          </a:p>
          <a:p>
            <a:r>
              <a:rPr lang="en-US" sz="2000" dirty="0" smtClean="0"/>
              <a:t>Need extra information!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 descr="nrg2290-i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19" y="1657328"/>
            <a:ext cx="5039988" cy="15828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1345" y="4446235"/>
            <a:ext cx="3880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Perfect seed match = 2Kb / 4^7 = 0.12</a:t>
            </a:r>
          </a:p>
          <a:p>
            <a:r>
              <a:rPr lang="en-US" b="1" dirty="0" smtClean="0"/>
              <a:t>Imperfect seed match 2Kb / 4^6 = 0.49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54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2313" y="2556932"/>
            <a:ext cx="7772400" cy="1362075"/>
          </a:xfrm>
        </p:spPr>
        <p:txBody>
          <a:bodyPr/>
          <a:lstStyle/>
          <a:p>
            <a:r>
              <a:rPr lang="en-US" dirty="0" smtClean="0"/>
              <a:t>MIRNA TARGET PREDICTION - TIPS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PROBLEMS WITH FINDING TARGETS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8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TARGET CONSERVATION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86621" y="876104"/>
            <a:ext cx="4409111" cy="522125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miRNAs tend to have conserved function and targets</a:t>
            </a:r>
          </a:p>
          <a:p>
            <a:r>
              <a:rPr lang="en-US" sz="2800" dirty="0" smtClean="0"/>
              <a:t>Can use cross species conservation to improve prediction – high confidence targets</a:t>
            </a:r>
          </a:p>
          <a:p>
            <a:r>
              <a:rPr lang="en-US" sz="2800" dirty="0" smtClean="0"/>
              <a:t>Lower conservation in 3’ UTRs but functional motifs (e.g. target sites) are strongly conserved</a:t>
            </a:r>
          </a:p>
          <a:p>
            <a:r>
              <a:rPr lang="en-US" sz="2800" dirty="0" smtClean="0"/>
              <a:t>Drawback: not all targets are conserved!</a:t>
            </a:r>
          </a:p>
          <a:p>
            <a:pPr lvl="1"/>
            <a:endParaRPr lang="en-US" sz="2400" dirty="0" smtClean="0"/>
          </a:p>
        </p:txBody>
      </p:sp>
      <p:pic>
        <p:nvPicPr>
          <p:cNvPr id="3" name="Picture 2" descr="Screen Shot 2014-10-17 at 15.10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1" y="762768"/>
            <a:ext cx="3978850" cy="55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2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EXPRESSION FILTERING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810229"/>
            <a:ext cx="8258175" cy="57778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80"/>
                </a:solidFill>
              </a:rPr>
              <a:t>Researchers interested in the role of miRNA(s) in a </a:t>
            </a:r>
            <a:r>
              <a:rPr lang="en-US" sz="2400" b="1" dirty="0" smtClean="0">
                <a:solidFill>
                  <a:srgbClr val="000080"/>
                </a:solidFill>
              </a:rPr>
              <a:t>context specific manner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12163" y="3310633"/>
            <a:ext cx="6443740" cy="2973020"/>
            <a:chOff x="1784329" y="2020944"/>
            <a:chExt cx="6482629" cy="3127561"/>
          </a:xfrm>
        </p:grpSpPr>
        <p:grpSp>
          <p:nvGrpSpPr>
            <p:cNvPr id="19" name="Group 18"/>
            <p:cNvGrpSpPr/>
            <p:nvPr/>
          </p:nvGrpSpPr>
          <p:grpSpPr>
            <a:xfrm>
              <a:off x="2367092" y="2368250"/>
              <a:ext cx="4438389" cy="2780255"/>
              <a:chOff x="4200442" y="2902915"/>
              <a:chExt cx="3092293" cy="199317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200442" y="2902915"/>
                <a:ext cx="1983907" cy="1993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40000"/>
                      <a:lumOff val="60000"/>
                      <a:alpha val="18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2700000" scaled="1"/>
                <a:tileRect/>
              </a:gradFill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308828" y="2902915"/>
                <a:ext cx="1983907" cy="199317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18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784329" y="2029678"/>
              <a:ext cx="16934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80"/>
                  </a:solidFill>
                </a:rPr>
                <a:t>Predicted target</a:t>
              </a:r>
            </a:p>
            <a:p>
              <a:pPr algn="ctr"/>
              <a:r>
                <a:rPr lang="en-US" dirty="0" smtClean="0">
                  <a:solidFill>
                    <a:srgbClr val="000080"/>
                  </a:solidFill>
                </a:rPr>
                <a:t>genes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09196" y="2020944"/>
              <a:ext cx="2157762" cy="679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80"/>
                  </a:solidFill>
                </a:rPr>
                <a:t>Genes expressed</a:t>
              </a:r>
            </a:p>
            <a:p>
              <a:pPr algn="ctr"/>
              <a:r>
                <a:rPr lang="en-US" dirty="0" smtClean="0">
                  <a:solidFill>
                    <a:srgbClr val="000080"/>
                  </a:solidFill>
                </a:rPr>
                <a:t>in cell line of interest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58457" y="3435211"/>
              <a:ext cx="14397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False positive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75666" y="3573710"/>
              <a:ext cx="1068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No target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62758" y="3435211"/>
              <a:ext cx="10470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Potential target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414720" y="1757450"/>
            <a:ext cx="5845217" cy="1420031"/>
            <a:chOff x="1414720" y="1594435"/>
            <a:chExt cx="5845217" cy="142003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4720" y="1594435"/>
              <a:ext cx="5845217" cy="1420031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</p:pic>
        <p:sp>
          <p:nvSpPr>
            <p:cNvPr id="29" name="Rounded Rectangle 28"/>
            <p:cNvSpPr/>
            <p:nvPr/>
          </p:nvSpPr>
          <p:spPr>
            <a:xfrm>
              <a:off x="1414720" y="2556447"/>
              <a:ext cx="5136551" cy="16263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212163" y="6403459"/>
            <a:ext cx="5845217" cy="369332"/>
          </a:xfrm>
          <a:prstGeom prst="rect">
            <a:avLst/>
          </a:prstGeom>
          <a:noFill/>
          <a:ln w="22225">
            <a:solidFill>
              <a:srgbClr val="00008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Gene and miRNA must be expressed in same cell to </a:t>
            </a:r>
            <a:r>
              <a:rPr lang="en-US" dirty="0" smtClean="0">
                <a:solidFill>
                  <a:srgbClr val="000080"/>
                </a:solidFill>
              </a:rPr>
              <a:t>interact!</a:t>
            </a:r>
            <a:endParaRPr lang="en-US" dirty="0">
              <a:solidFill>
                <a:srgbClr val="00008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7531" y="1882689"/>
            <a:ext cx="1135264" cy="1169551"/>
          </a:xfrm>
          <a:prstGeom prst="rect">
            <a:avLst/>
          </a:prstGeom>
          <a:noFill/>
          <a:ln w="22225">
            <a:solidFill>
              <a:srgbClr val="00008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0080"/>
                </a:solidFill>
              </a:rPr>
              <a:t>Prediction algorithms find all potential targets</a:t>
            </a:r>
            <a:endParaRPr lang="en-US" sz="1400" dirty="0">
              <a:solidFill>
                <a:srgbClr val="00008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899" y="4485161"/>
            <a:ext cx="1545855" cy="738664"/>
          </a:xfrm>
          <a:prstGeom prst="rect">
            <a:avLst/>
          </a:prstGeom>
          <a:noFill/>
          <a:ln w="22225">
            <a:solidFill>
              <a:srgbClr val="00008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0080"/>
                </a:solidFill>
              </a:rPr>
              <a:t>Many will be false positives in the tissue of interest</a:t>
            </a:r>
            <a:endParaRPr lang="en-US" sz="1400" dirty="0">
              <a:solidFill>
                <a:srgbClr val="00008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46743" y="4054274"/>
            <a:ext cx="2300557" cy="16004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 err="1" smtClean="0">
                <a:solidFill>
                  <a:srgbClr val="000080"/>
                </a:solidFill>
              </a:rPr>
              <a:t>FilTar</a:t>
            </a:r>
            <a:r>
              <a:rPr lang="en-US" sz="1400" b="1" u="sng" dirty="0" smtClean="0">
                <a:solidFill>
                  <a:srgbClr val="000080"/>
                </a:solidFill>
              </a:rPr>
              <a:t> tool</a:t>
            </a:r>
          </a:p>
          <a:p>
            <a:pPr algn="ctr"/>
            <a:endParaRPr lang="en-US" sz="1400" b="1" dirty="0">
              <a:solidFill>
                <a:srgbClr val="000080"/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000080"/>
                </a:solidFill>
              </a:rPr>
              <a:t>Use expression data (RNA-</a:t>
            </a:r>
            <a:r>
              <a:rPr lang="en-US" sz="1400" b="1" dirty="0" err="1" smtClean="0">
                <a:solidFill>
                  <a:srgbClr val="000080"/>
                </a:solidFill>
              </a:rPr>
              <a:t>Seq</a:t>
            </a:r>
            <a:r>
              <a:rPr lang="en-US" sz="1400" b="1" dirty="0" smtClean="0">
                <a:solidFill>
                  <a:srgbClr val="000080"/>
                </a:solidFill>
              </a:rPr>
              <a:t>) to filter target predictions in a tissue/developmental stage dependent manner</a:t>
            </a:r>
            <a:endParaRPr lang="en-US" sz="1400" b="1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3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EXPERIMENTAL METHODS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01362" y="1366767"/>
            <a:ext cx="1877464" cy="1794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471603" y="1366767"/>
            <a:ext cx="1877464" cy="1794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miRNA perturbed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009583" y="2692119"/>
            <a:ext cx="987779" cy="144180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05754" y="4335000"/>
            <a:ext cx="3594143" cy="147721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Differentially expressed genes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721384" y="2127987"/>
            <a:ext cx="1545855" cy="338554"/>
          </a:xfrm>
          <a:prstGeom prst="rect">
            <a:avLst/>
          </a:prstGeom>
          <a:noFill/>
          <a:ln w="22225">
            <a:solidFill>
              <a:srgbClr val="00008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80"/>
                </a:solidFill>
              </a:rPr>
              <a:t>RNA-</a:t>
            </a:r>
            <a:r>
              <a:rPr lang="en-US" sz="1600" b="1" dirty="0" err="1" smtClean="0">
                <a:solidFill>
                  <a:srgbClr val="000080"/>
                </a:solidFill>
              </a:rPr>
              <a:t>Seq</a:t>
            </a:r>
            <a:endParaRPr lang="en-US" sz="1600" b="1" dirty="0">
              <a:solidFill>
                <a:srgbClr val="00008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463313" y="5935836"/>
            <a:ext cx="6087947" cy="584776"/>
          </a:xfrm>
          <a:prstGeom prst="rect">
            <a:avLst/>
          </a:prstGeom>
          <a:noFill/>
          <a:ln w="22225">
            <a:solidFill>
              <a:srgbClr val="00008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80"/>
                </a:solidFill>
              </a:rPr>
              <a:t>miRNA overexpressed – </a:t>
            </a:r>
            <a:r>
              <a:rPr lang="en-US" sz="1600" b="1" dirty="0" err="1" smtClean="0">
                <a:solidFill>
                  <a:srgbClr val="000080"/>
                </a:solidFill>
              </a:rPr>
              <a:t>downregulated</a:t>
            </a:r>
            <a:r>
              <a:rPr lang="en-US" sz="1600" b="1" dirty="0" smtClean="0">
                <a:solidFill>
                  <a:srgbClr val="000080"/>
                </a:solidFill>
              </a:rPr>
              <a:t> genes are potential targets</a:t>
            </a:r>
          </a:p>
          <a:p>
            <a:pPr algn="ctr"/>
            <a:r>
              <a:rPr lang="en-US" sz="1600" b="1" dirty="0" smtClean="0">
                <a:solidFill>
                  <a:srgbClr val="000080"/>
                </a:solidFill>
              </a:rPr>
              <a:t>miRNA repressed – </a:t>
            </a:r>
            <a:r>
              <a:rPr lang="en-US" sz="1600" b="1" dirty="0" err="1" smtClean="0">
                <a:solidFill>
                  <a:srgbClr val="000080"/>
                </a:solidFill>
              </a:rPr>
              <a:t>upregulated</a:t>
            </a:r>
            <a:r>
              <a:rPr lang="en-US" sz="1600" b="1" dirty="0" smtClean="0">
                <a:solidFill>
                  <a:srgbClr val="000080"/>
                </a:solidFill>
              </a:rPr>
              <a:t> genes are potential targets</a:t>
            </a:r>
            <a:endParaRPr lang="en-US" sz="1600" b="1" dirty="0">
              <a:solidFill>
                <a:srgbClr val="00008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84748" y="4541993"/>
            <a:ext cx="2333024" cy="830997"/>
          </a:xfrm>
          <a:prstGeom prst="rect">
            <a:avLst/>
          </a:prstGeom>
          <a:noFill/>
          <a:ln w="22225">
            <a:solidFill>
              <a:srgbClr val="00008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80"/>
                </a:solidFill>
              </a:rPr>
              <a:t>Check 3’ UTRs of DE genes for miRNA target/seed sites</a:t>
            </a:r>
            <a:endParaRPr lang="en-US" sz="1600" b="1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6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EXPERIMENTAL METHODS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457200" y="1270001"/>
            <a:ext cx="8191500" cy="17120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Tools e.g. </a:t>
            </a:r>
            <a:r>
              <a:rPr lang="en-US" dirty="0" err="1" smtClean="0"/>
              <a:t>Sylamer</a:t>
            </a:r>
            <a:r>
              <a:rPr lang="en-US" dirty="0" smtClean="0"/>
              <a:t> to check experiment</a:t>
            </a:r>
          </a:p>
          <a:p>
            <a:r>
              <a:rPr lang="en-US" dirty="0" smtClean="0"/>
              <a:t>Input: ordered gene list  &amp; 3’ UTRs</a:t>
            </a:r>
          </a:p>
          <a:p>
            <a:r>
              <a:rPr lang="en-US" dirty="0" smtClean="0"/>
              <a:t>Output: enrichment analysis for miRNA seed sites in DE genes between control and miRNA perturbed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0035"/>
            <a:ext cx="9144000" cy="29870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0876" y="3150685"/>
            <a:ext cx="3547854" cy="338554"/>
          </a:xfrm>
          <a:prstGeom prst="rect">
            <a:avLst/>
          </a:prstGeom>
          <a:noFill/>
          <a:ln w="22225">
            <a:solidFill>
              <a:srgbClr val="00008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80"/>
                </a:solidFill>
              </a:rPr>
              <a:t>miR-155 </a:t>
            </a:r>
            <a:r>
              <a:rPr lang="en-US" sz="1600" b="1" dirty="0" err="1" smtClean="0">
                <a:solidFill>
                  <a:srgbClr val="000080"/>
                </a:solidFill>
              </a:rPr>
              <a:t>downregulated</a:t>
            </a:r>
            <a:endParaRPr lang="en-US" sz="1600" b="1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2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EXPERIMENTAL METHODS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1722" y="1738317"/>
            <a:ext cx="8868870" cy="4222139"/>
            <a:chOff x="617021" y="1738318"/>
            <a:chExt cx="8205172" cy="3375450"/>
          </a:xfrm>
        </p:grpSpPr>
        <p:pic>
          <p:nvPicPr>
            <p:cNvPr id="34" name="Picture 33" descr="deadenylat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065" y="1842827"/>
              <a:ext cx="4317217" cy="194971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5617881" y="4405882"/>
              <a:ext cx="3098800" cy="707886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80"/>
                  </a:solidFill>
                </a:rPr>
                <a:t>Pull down with AGO specific antibody</a:t>
              </a:r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7021" y="1738318"/>
              <a:ext cx="3723485" cy="40011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000080"/>
                  </a:solidFill>
                </a:rPr>
                <a:t>UV crosslink protein to RNA</a:t>
              </a:r>
              <a:endParaRPr lang="en-US" sz="2000" b="1" dirty="0"/>
            </a:p>
          </p:txBody>
        </p:sp>
        <p:sp>
          <p:nvSpPr>
            <p:cNvPr id="37" name="Lightning Bolt 36"/>
            <p:cNvSpPr/>
            <p:nvPr/>
          </p:nvSpPr>
          <p:spPr>
            <a:xfrm>
              <a:off x="2850064" y="2218957"/>
              <a:ext cx="387672" cy="396936"/>
            </a:xfrm>
            <a:prstGeom prst="lightningBol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ightning Bolt 37"/>
            <p:cNvSpPr/>
            <p:nvPr/>
          </p:nvSpPr>
          <p:spPr>
            <a:xfrm>
              <a:off x="2235815" y="2345245"/>
              <a:ext cx="387672" cy="396936"/>
            </a:xfrm>
            <a:prstGeom prst="lightningBol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ightning Bolt 38"/>
            <p:cNvSpPr/>
            <p:nvPr/>
          </p:nvSpPr>
          <p:spPr>
            <a:xfrm>
              <a:off x="2623487" y="2371979"/>
              <a:ext cx="387672" cy="396936"/>
            </a:xfrm>
            <a:prstGeom prst="lightningBol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6247" y="3243962"/>
              <a:ext cx="939800" cy="6223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67281" y="2543713"/>
              <a:ext cx="939800" cy="622300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6491964" y="1857658"/>
              <a:ext cx="2290434" cy="40011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80"/>
                  </a:solidFill>
                </a:rPr>
                <a:t>Partial digestion</a:t>
              </a:r>
              <a:endParaRPr lang="en-US" sz="2000" b="1" dirty="0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2393" y="3243962"/>
              <a:ext cx="939800" cy="6223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89211">
              <a:off x="6402631" y="3663827"/>
              <a:ext cx="579719" cy="57971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32621">
              <a:off x="7967946" y="3699757"/>
              <a:ext cx="579719" cy="579719"/>
            </a:xfrm>
            <a:prstGeom prst="rect">
              <a:avLst/>
            </a:prstGeom>
          </p:spPr>
        </p:pic>
        <p:sp>
          <p:nvSpPr>
            <p:cNvPr id="46" name="Right Arrow 45"/>
            <p:cNvSpPr/>
            <p:nvPr/>
          </p:nvSpPr>
          <p:spPr>
            <a:xfrm rot="10800000">
              <a:off x="4311396" y="4517509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731" y="4494280"/>
            <a:ext cx="2291607" cy="2507797"/>
          </a:xfrm>
          <a:prstGeom prst="rect">
            <a:avLst/>
          </a:prstGeom>
        </p:spPr>
      </p:pic>
      <p:sp>
        <p:nvSpPr>
          <p:cNvPr id="48" name="Content Placeholder 1"/>
          <p:cNvSpPr>
            <a:spLocks noGrp="1"/>
          </p:cNvSpPr>
          <p:nvPr>
            <p:ph idx="1"/>
          </p:nvPr>
        </p:nvSpPr>
        <p:spPr>
          <a:xfrm>
            <a:off x="457200" y="795203"/>
            <a:ext cx="8686800" cy="858222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smtClean="0">
                <a:solidFill>
                  <a:srgbClr val="000080"/>
                </a:solidFill>
              </a:rPr>
              <a:t>AGO CLIP allows us to identify target sites on a transcriptome-wide scale</a:t>
            </a:r>
          </a:p>
          <a:p>
            <a:endParaRPr lang="en-US" sz="3800" dirty="0" smtClean="0">
              <a:solidFill>
                <a:srgbClr val="000080"/>
              </a:solidFill>
            </a:endParaRPr>
          </a:p>
          <a:p>
            <a:endParaRPr lang="en-US" sz="3800" dirty="0" smtClean="0">
              <a:solidFill>
                <a:srgbClr val="000080"/>
              </a:solidFill>
            </a:endParaRPr>
          </a:p>
          <a:p>
            <a:endParaRPr lang="en-US" sz="3800" dirty="0">
              <a:solidFill>
                <a:srgbClr val="000080"/>
              </a:solidFill>
            </a:endParaRPr>
          </a:p>
          <a:p>
            <a:endParaRPr lang="en-US" sz="3800" dirty="0" smtClean="0">
              <a:solidFill>
                <a:srgbClr val="000080"/>
              </a:solidFill>
            </a:endParaRPr>
          </a:p>
          <a:p>
            <a:endParaRPr lang="en-US" sz="3800" dirty="0">
              <a:solidFill>
                <a:srgbClr val="000080"/>
              </a:solidFill>
            </a:endParaRPr>
          </a:p>
          <a:p>
            <a:endParaRPr lang="en-US" sz="3800" dirty="0" smtClean="0">
              <a:solidFill>
                <a:srgbClr val="000080"/>
              </a:solidFill>
            </a:endParaRPr>
          </a:p>
          <a:p>
            <a:endParaRPr lang="en-US" sz="3800" dirty="0">
              <a:solidFill>
                <a:srgbClr val="000080"/>
              </a:solidFill>
            </a:endParaRPr>
          </a:p>
          <a:p>
            <a:pPr marL="0" indent="0">
              <a:buNone/>
            </a:pPr>
            <a:endParaRPr lang="en-US" sz="3800" dirty="0" smtClean="0">
              <a:solidFill>
                <a:srgbClr val="00008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3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EXPERIMENTAL METHODS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4889894" y="6223632"/>
            <a:ext cx="406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 smtClean="0">
                <a:solidFill>
                  <a:srgbClr val="000080"/>
                </a:solidFill>
              </a:rPr>
              <a:t>Nature. 2009 Jul 23; 460(7254): 479–486.</a:t>
            </a:r>
            <a:endParaRPr lang="en-US" b="1" dirty="0">
              <a:solidFill>
                <a:srgbClr val="000080"/>
              </a:solidFill>
            </a:endParaRPr>
          </a:p>
        </p:txBody>
      </p:sp>
      <p:pic>
        <p:nvPicPr>
          <p:cNvPr id="50" name="Picture 49" descr="clip_diagram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8" y="969384"/>
            <a:ext cx="8627145" cy="511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8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455</Words>
  <Application>Microsoft Macintosh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MIRNA TARGET PREDICTION - TIPS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TGAC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Moxon</dc:creator>
  <cp:lastModifiedBy>Simon Moxon</cp:lastModifiedBy>
  <cp:revision>8</cp:revision>
  <dcterms:created xsi:type="dcterms:W3CDTF">2016-06-28T07:18:22Z</dcterms:created>
  <dcterms:modified xsi:type="dcterms:W3CDTF">2016-06-28T14:49:45Z</dcterms:modified>
</cp:coreProperties>
</file>