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61" r:id="rId12"/>
    <p:sldId id="272" r:id="rId13"/>
    <p:sldId id="262" r:id="rId14"/>
    <p:sldId id="263" r:id="rId15"/>
    <p:sldId id="264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6A69B-4134-9945-837C-1DD2EE6F2D0D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91332-2F98-A74B-A23D-42BF38E4C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9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40-50%</a:t>
            </a:r>
            <a:r>
              <a:rPr lang="en-US" baseline="0" dirty="0" smtClean="0"/>
              <a:t> of all animal miRNAs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6FC27-AFA7-5F49-A877-BB52D505CF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30-40% of all animal miRNAs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6FC27-AFA7-5F49-A877-BB52D505CF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30-40% of all animal miRNAs</a:t>
            </a:r>
          </a:p>
          <a:p>
            <a:endParaRPr lang="en-US" dirty="0" smtClean="0"/>
          </a:p>
          <a:p>
            <a:r>
              <a:rPr lang="en-US" dirty="0" smtClean="0"/>
              <a:t>Huge</a:t>
            </a:r>
            <a:r>
              <a:rPr lang="en-US" baseline="0" dirty="0" smtClean="0"/>
              <a:t> variation in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6FC27-AFA7-5F49-A877-BB52D505CF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check against genome</a:t>
            </a:r>
            <a:r>
              <a:rPr lang="en-US" baseline="0" dirty="0" smtClean="0"/>
              <a:t> annotation – is it in intron/</a:t>
            </a:r>
            <a:r>
              <a:rPr lang="en-US" baseline="0" dirty="0" err="1" smtClean="0"/>
              <a:t>intergenic</a:t>
            </a:r>
            <a:r>
              <a:rPr lang="en-US" baseline="0" dirty="0" smtClean="0"/>
              <a:t> (likely candidate) or in CDS or annotated </a:t>
            </a:r>
            <a:r>
              <a:rPr lang="en-US" baseline="0" dirty="0" err="1" smtClean="0"/>
              <a:t>ncRNA</a:t>
            </a:r>
            <a:r>
              <a:rPr lang="en-US" baseline="0" dirty="0" smtClean="0"/>
              <a:t> (likely false </a:t>
            </a:r>
            <a:r>
              <a:rPr lang="en-US" baseline="0" dirty="0" err="1" smtClean="0"/>
              <a:t>postitive</a:t>
            </a:r>
            <a:r>
              <a:rPr lang="en-US" baseline="0" dirty="0" smtClean="0"/>
              <a:t>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91332-2F98-A74B-A23D-42BF38E4C9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1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B0EA-C5BF-924B-B0DB-EB5D1E751BCE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8AE0-99A6-B546-945A-E1A37B2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B0EA-C5BF-924B-B0DB-EB5D1E751BCE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8AE0-99A6-B546-945A-E1A37B2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B0EA-C5BF-924B-B0DB-EB5D1E751BCE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8AE0-99A6-B546-945A-E1A37B2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B0EA-C5BF-924B-B0DB-EB5D1E751BCE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8AE0-99A6-B546-945A-E1A37B2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1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B0EA-C5BF-924B-B0DB-EB5D1E751BCE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8AE0-99A6-B546-945A-E1A37B2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9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B0EA-C5BF-924B-B0DB-EB5D1E751BCE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8AE0-99A6-B546-945A-E1A37B2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B0EA-C5BF-924B-B0DB-EB5D1E751BCE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8AE0-99A6-B546-945A-E1A37B2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7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B0EA-C5BF-924B-B0DB-EB5D1E751BCE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8AE0-99A6-B546-945A-E1A37B2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0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B0EA-C5BF-924B-B0DB-EB5D1E751BCE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8AE0-99A6-B546-945A-E1A37B2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1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B0EA-C5BF-924B-B0DB-EB5D1E751BCE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8AE0-99A6-B546-945A-E1A37B2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2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B0EA-C5BF-924B-B0DB-EB5D1E751BCE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8AE0-99A6-B546-945A-E1A37B2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6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B0EA-C5BF-924B-B0DB-EB5D1E751BCE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8AE0-99A6-B546-945A-E1A37B2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8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421554"/>
            <a:ext cx="9144000" cy="0"/>
          </a:xfrm>
          <a:prstGeom prst="line">
            <a:avLst/>
          </a:prstGeom>
          <a:ln>
            <a:solidFill>
              <a:srgbClr val="000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/>
          </p:cNvSpPr>
          <p:nvPr/>
        </p:nvSpPr>
        <p:spPr bwMode="auto">
          <a:xfrm>
            <a:off x="4965700" y="1421554"/>
            <a:ext cx="3993896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200" b="1" i="1" dirty="0">
                <a:solidFill>
                  <a:srgbClr val="000080"/>
                </a:solidFill>
                <a:ea typeface="ＭＳ Ｐゴシック" charset="0"/>
                <a:cs typeface="ＭＳ Ｐゴシック" charset="0"/>
              </a:rPr>
              <a:t>Building Excellence in Genomics and Computational Bioscience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32" y="378968"/>
            <a:ext cx="2874264" cy="816864"/>
          </a:xfrm>
          <a:prstGeom prst="rect">
            <a:avLst/>
          </a:prstGeom>
        </p:spPr>
      </p:pic>
      <p:sp>
        <p:nvSpPr>
          <p:cNvPr id="9" name="Rectangle 8"/>
          <p:cNvSpPr>
            <a:spLocks/>
          </p:cNvSpPr>
          <p:nvPr/>
        </p:nvSpPr>
        <p:spPr bwMode="auto">
          <a:xfrm>
            <a:off x="1540933" y="2655994"/>
            <a:ext cx="7418663" cy="102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2000" b="1" i="1" dirty="0" smtClean="0">
                <a:solidFill>
                  <a:srgbClr val="000080"/>
                </a:solidFill>
                <a:ea typeface="ＭＳ Ｐゴシック" charset="0"/>
                <a:cs typeface="ＭＳ Ｐゴシック" charset="0"/>
              </a:rPr>
              <a:t>miRNA Workshop</a:t>
            </a:r>
            <a:r>
              <a:rPr lang="en-US" sz="2000" b="1" i="1" dirty="0" smtClean="0">
                <a:solidFill>
                  <a:srgbClr val="000080"/>
                </a:solidFill>
                <a:ea typeface="ＭＳ Ｐゴシック" charset="0"/>
                <a:cs typeface="ＭＳ Ｐゴシック" charset="0"/>
              </a:rPr>
              <a:t>: </a:t>
            </a:r>
            <a:r>
              <a:rPr lang="en-US" sz="2000" b="1" i="1" dirty="0" smtClean="0">
                <a:solidFill>
                  <a:srgbClr val="000080"/>
                </a:solidFill>
                <a:ea typeface="ＭＳ Ｐゴシック" charset="0"/>
                <a:cs typeface="ＭＳ Ｐゴシック" charset="0"/>
              </a:rPr>
              <a:t>miRNA biogenesis &amp; discovery</a:t>
            </a:r>
            <a:endParaRPr lang="en-US" sz="2000" b="1" i="1" dirty="0" smtClean="0">
              <a:solidFill>
                <a:srgbClr val="000080"/>
              </a:solidFill>
              <a:ea typeface="ＭＳ Ｐゴシック" charset="0"/>
              <a:cs typeface="ＭＳ Ｐゴシック" charset="0"/>
            </a:endParaRPr>
          </a:p>
          <a:p>
            <a:pPr algn="r"/>
            <a:r>
              <a:rPr lang="en-US" sz="2000" b="1" i="1" dirty="0" smtClean="0">
                <a:solidFill>
                  <a:srgbClr val="000080"/>
                </a:solidFill>
                <a:ea typeface="ＭＳ Ｐゴシック" charset="0"/>
                <a:cs typeface="ＭＳ Ｐゴシック" charset="0"/>
              </a:rPr>
              <a:t>Simon Moxon</a:t>
            </a:r>
          </a:p>
          <a:p>
            <a:pPr algn="r"/>
            <a:r>
              <a:rPr lang="en-US" sz="2000" b="1" i="1" dirty="0" err="1" smtClean="0">
                <a:solidFill>
                  <a:srgbClr val="000080"/>
                </a:solidFill>
                <a:ea typeface="ＭＳ Ｐゴシック" charset="0"/>
                <a:cs typeface="ＭＳ Ｐゴシック" charset="0"/>
              </a:rPr>
              <a:t>simon.moxon@tgac.ac.uk</a:t>
            </a:r>
            <a:endParaRPr lang="en-US" sz="2000" b="1" i="1" dirty="0">
              <a:solidFill>
                <a:srgbClr val="000080"/>
              </a:solidFill>
              <a:ea typeface="ＭＳ Ｐゴシック" charset="0"/>
              <a:cs typeface="ＭＳ Ｐゴシック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-15071" y="6107064"/>
            <a:ext cx="9144000" cy="0"/>
          </a:xfrm>
          <a:prstGeom prst="line">
            <a:avLst/>
          </a:prstGeom>
          <a:ln>
            <a:solidFill>
              <a:srgbClr val="000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13" descr="bbsrc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8" y="6197289"/>
            <a:ext cx="1657140" cy="62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7" descr="logo_gtnorwi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458" y="6239996"/>
            <a:ext cx="1269011" cy="565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logo_southnorfol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226" y="6270582"/>
            <a:ext cx="1289548" cy="48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5" descr="logo_norwi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959" y="6332078"/>
            <a:ext cx="1313928" cy="43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6" descr="norfolk_c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048" y="6378941"/>
            <a:ext cx="1577415" cy="26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91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INTERGENIC MIRNAS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6280"/>
            <a:ext cx="88455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555875" y="5891651"/>
            <a:ext cx="3949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mincho" charset="0"/>
              </a:defRPr>
            </a:lvl1pPr>
            <a:lvl2pPr marL="37931725" indent="-3747452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msmincho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msmincho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msmincho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msmincho" charset="0"/>
                <a:cs typeface="msmincho" charset="0"/>
              </a:defRPr>
            </a:lvl5pPr>
            <a:lvl6pPr marL="457200" eaLnBrk="0" fontAlgn="base" hangingPunct="0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msmincho" charset="0"/>
                <a:cs typeface="msmincho" charset="0"/>
              </a:defRPr>
            </a:lvl6pPr>
            <a:lvl7pPr marL="914400" eaLnBrk="0" fontAlgn="base" hangingPunct="0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msmincho" charset="0"/>
                <a:cs typeface="msmincho" charset="0"/>
              </a:defRPr>
            </a:lvl7pPr>
            <a:lvl8pPr marL="1371600" eaLnBrk="0" fontAlgn="base" hangingPunct="0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msmincho" charset="0"/>
                <a:cs typeface="msmincho" charset="0"/>
              </a:defRPr>
            </a:lvl8pPr>
            <a:lvl9pPr marL="1828800" eaLnBrk="0" fontAlgn="base" hangingPunct="0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63000"/>
              </a:lnSpc>
            </a:pPr>
            <a:r>
              <a:rPr lang="en-GB" sz="1200" dirty="0">
                <a:solidFill>
                  <a:srgbClr val="000000"/>
                </a:solidFill>
                <a:latin typeface="Arial" charset="0"/>
                <a:cs typeface="MS Gothic" charset="0"/>
              </a:rPr>
              <a:t>TSS | </a:t>
            </a:r>
            <a:r>
              <a:rPr lang="en-GB" sz="1200" dirty="0" err="1">
                <a:solidFill>
                  <a:srgbClr val="000000"/>
                </a:solidFill>
                <a:latin typeface="Arial" charset="0"/>
                <a:cs typeface="MS Gothic" charset="0"/>
              </a:rPr>
              <a:t>CpG</a:t>
            </a:r>
            <a:r>
              <a:rPr lang="en-GB" sz="1200" dirty="0">
                <a:solidFill>
                  <a:srgbClr val="000000"/>
                </a:solidFill>
                <a:latin typeface="Arial" charset="0"/>
                <a:cs typeface="MS Gothic" charset="0"/>
              </a:rPr>
              <a:t> | </a:t>
            </a:r>
            <a:r>
              <a:rPr lang="en-GB" sz="1200" dirty="0" err="1">
                <a:solidFill>
                  <a:srgbClr val="000000"/>
                </a:solidFill>
                <a:latin typeface="Arial" charset="0"/>
                <a:cs typeface="MS Gothic" charset="0"/>
              </a:rPr>
              <a:t>polyA</a:t>
            </a:r>
            <a:r>
              <a:rPr lang="en-GB" sz="1200" dirty="0">
                <a:solidFill>
                  <a:srgbClr val="000000"/>
                </a:solidFill>
                <a:latin typeface="Arial" charset="0"/>
                <a:cs typeface="MS Gothic" charset="0"/>
              </a:rPr>
              <a:t> | 5'CAGE | </a:t>
            </a:r>
            <a:r>
              <a:rPr lang="en-GB" sz="1200" dirty="0" err="1">
                <a:solidFill>
                  <a:srgbClr val="000000"/>
                </a:solidFill>
                <a:latin typeface="Arial" charset="0"/>
                <a:cs typeface="MS Gothic" charset="0"/>
              </a:rPr>
              <a:t>Ditag</a:t>
            </a:r>
            <a:r>
              <a:rPr lang="en-GB" sz="1200" dirty="0">
                <a:solidFill>
                  <a:srgbClr val="000000"/>
                </a:solidFill>
                <a:latin typeface="Arial" charset="0"/>
                <a:cs typeface="MS Gothic" charset="0"/>
              </a:rPr>
              <a:t> | EST | </a:t>
            </a:r>
            <a:r>
              <a:rPr lang="en-GB" sz="1200" dirty="0" err="1">
                <a:solidFill>
                  <a:srgbClr val="000000"/>
                </a:solidFill>
                <a:latin typeface="Arial" charset="0"/>
                <a:cs typeface="MS Gothic" charset="0"/>
              </a:rPr>
              <a:t>cDNA</a:t>
            </a:r>
            <a:r>
              <a:rPr lang="en-GB" sz="1200" dirty="0">
                <a:solidFill>
                  <a:srgbClr val="000000"/>
                </a:solidFill>
                <a:latin typeface="Arial" charset="0"/>
                <a:cs typeface="MS Gothic" charset="0"/>
              </a:rPr>
              <a:t> | cons</a:t>
            </a:r>
          </a:p>
        </p:txBody>
      </p:sp>
    </p:spTree>
    <p:extLst>
      <p:ext uri="{BB962C8B-B14F-4D97-AF65-F5344CB8AC3E}">
        <p14:creationId xmlns:p14="http://schemas.microsoft.com/office/powerpoint/2010/main" val="22645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MIRNA DISCOVERY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6200"/>
            <a:ext cx="84709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Problem – accurately classify hundreds of miRNAs from a sample containing millions of small RNAs (actually much easier in animals than plants)</a:t>
            </a:r>
            <a:endParaRPr lang="en-US" dirty="0"/>
          </a:p>
          <a:p>
            <a:r>
              <a:rPr lang="en-US" dirty="0" smtClean="0"/>
              <a:t>Several tools for the discovery of miRNAs from next generation sequencing data. I recommend two:</a:t>
            </a:r>
          </a:p>
          <a:p>
            <a:pPr lvl="1"/>
            <a:r>
              <a:rPr lang="en-US" dirty="0" err="1" smtClean="0"/>
              <a:t>miRCat</a:t>
            </a:r>
            <a:r>
              <a:rPr lang="en-US" dirty="0" smtClean="0"/>
              <a:t> (Moxon </a:t>
            </a:r>
            <a:r>
              <a:rPr lang="en-US" i="1" dirty="0" smtClean="0"/>
              <a:t>et al.</a:t>
            </a:r>
            <a:r>
              <a:rPr lang="en-US" dirty="0" smtClean="0"/>
              <a:t> 2008 &amp; Stocks </a:t>
            </a:r>
            <a:r>
              <a:rPr lang="en-US" i="1" dirty="0" smtClean="0"/>
              <a:t>et al.</a:t>
            </a:r>
            <a:r>
              <a:rPr lang="en-US" dirty="0" smtClean="0"/>
              <a:t> 2012)</a:t>
            </a:r>
          </a:p>
          <a:p>
            <a:pPr lvl="1"/>
            <a:r>
              <a:rPr lang="en-US" dirty="0" err="1" smtClean="0"/>
              <a:t>miRDeep</a:t>
            </a:r>
            <a:r>
              <a:rPr lang="en-US" dirty="0" smtClean="0"/>
              <a:t> (</a:t>
            </a:r>
            <a:r>
              <a:rPr lang="en-US" dirty="0" err="1" smtClean="0"/>
              <a:t>Freidlander</a:t>
            </a:r>
            <a:r>
              <a:rPr lang="en-US" dirty="0" smtClean="0"/>
              <a:t> </a:t>
            </a:r>
            <a:r>
              <a:rPr lang="en-US" i="1" dirty="0" smtClean="0"/>
              <a:t>et al.</a:t>
            </a:r>
            <a:r>
              <a:rPr lang="en-US" dirty="0" smtClean="0"/>
              <a:t> 2008 &amp; 2012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6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SEQUENCING SMALL RNAS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21669"/>
            <a:ext cx="8229600" cy="4883831"/>
          </a:xfrm>
        </p:spPr>
        <p:txBody>
          <a:bodyPr>
            <a:normAutofit/>
          </a:bodyPr>
          <a:lstStyle/>
          <a:p>
            <a:r>
              <a:rPr lang="en-US" dirty="0" smtClean="0"/>
              <a:t>Small RNAs are small: we don’t care about read length!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Sequencing depth is not a problem for ubiquitously expressed miRNAs</a:t>
            </a:r>
          </a:p>
          <a:p>
            <a:r>
              <a:rPr lang="en-US" dirty="0" smtClean="0">
                <a:sym typeface="Wingdings"/>
              </a:rPr>
              <a:t>Some miRNAs are cell type specific – higher depth needed to discover these miRNAs when sequencing a while organism, organ or tissue</a:t>
            </a:r>
          </a:p>
          <a:p>
            <a:r>
              <a:rPr lang="en-US" dirty="0" smtClean="0">
                <a:sym typeface="Wingdings"/>
              </a:rPr>
              <a:t>For miRNA annotation often good to take multiple tissues to capture more miRNAs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43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GENERAL OVERVIEW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832100" y="1003300"/>
            <a:ext cx="35306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 RNA reads (FASTQ/FASTA)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2692400"/>
            <a:ext cx="2286000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Adaptor trimming &amp; filtering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832100" y="5575300"/>
            <a:ext cx="35306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pre- and mature-miRNAs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587067" y="2667000"/>
            <a:ext cx="2286000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small RNA producing loci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441700" y="2971800"/>
            <a:ext cx="2286000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to a reference genome</a:t>
            </a:r>
            <a:endParaRPr lang="en-US" dirty="0"/>
          </a:p>
        </p:txBody>
      </p:sp>
      <p:cxnSp>
        <p:nvCxnSpPr>
          <p:cNvPr id="6" name="Curved Connector 5"/>
          <p:cNvCxnSpPr>
            <a:stCxn id="3" idx="2"/>
            <a:endCxn id="8" idx="0"/>
          </p:cNvCxnSpPr>
          <p:nvPr/>
        </p:nvCxnSpPr>
        <p:spPr>
          <a:xfrm rot="5400000">
            <a:off x="2520950" y="615950"/>
            <a:ext cx="1079500" cy="3073400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6587067" y="4165600"/>
            <a:ext cx="2286000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genomic windows around loci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441700" y="4152900"/>
            <a:ext cx="2286000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 windows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8" idx="3"/>
            <a:endCxn id="14" idx="1"/>
          </p:cNvCxnSpPr>
          <p:nvPr/>
        </p:nvCxnSpPr>
        <p:spPr>
          <a:xfrm>
            <a:off x="2667000" y="2997200"/>
            <a:ext cx="774700" cy="279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3"/>
            <a:endCxn id="13" idx="1"/>
          </p:cNvCxnSpPr>
          <p:nvPr/>
        </p:nvCxnSpPr>
        <p:spPr>
          <a:xfrm flipV="1">
            <a:off x="5727700" y="2971800"/>
            <a:ext cx="859367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2"/>
            <a:endCxn id="45" idx="0"/>
          </p:cNvCxnSpPr>
          <p:nvPr/>
        </p:nvCxnSpPr>
        <p:spPr>
          <a:xfrm>
            <a:off x="7730067" y="3276600"/>
            <a:ext cx="0" cy="889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5" idx="1"/>
            <a:endCxn id="49" idx="3"/>
          </p:cNvCxnSpPr>
          <p:nvPr/>
        </p:nvCxnSpPr>
        <p:spPr>
          <a:xfrm flipH="1" flipV="1">
            <a:off x="5727700" y="4457700"/>
            <a:ext cx="859367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81000" y="4152900"/>
            <a:ext cx="2286000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Classify (structure and alignment)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49" idx="1"/>
            <a:endCxn id="67" idx="3"/>
          </p:cNvCxnSpPr>
          <p:nvPr/>
        </p:nvCxnSpPr>
        <p:spPr>
          <a:xfrm flipH="1">
            <a:off x="2667000" y="4457700"/>
            <a:ext cx="774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7" idx="2"/>
            <a:endCxn id="12" idx="1"/>
          </p:cNvCxnSpPr>
          <p:nvPr/>
        </p:nvCxnSpPr>
        <p:spPr>
          <a:xfrm rot="16200000" flipH="1">
            <a:off x="1619250" y="4667250"/>
            <a:ext cx="1117600" cy="1308100"/>
          </a:xfrm>
          <a:prstGeom prst="curvedConnector2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53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KEY POINTS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637"/>
            <a:ext cx="7543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miRNA must come from a hairpin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Alignments of small RNAs to hairpin should be consistent with Dicer/Drosha processing and be in the same orientation</a:t>
            </a:r>
            <a:endParaRPr lang="en-US" sz="2400" dirty="0"/>
          </a:p>
        </p:txBody>
      </p:sp>
      <p:pic>
        <p:nvPicPr>
          <p:cNvPr id="8" name="Picture 7" descr="Screen Shot 2013-07-08 at 14.58.2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75050" y="121629"/>
            <a:ext cx="997735" cy="414443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95364" y="4432300"/>
            <a:ext cx="279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60464" y="4724400"/>
            <a:ext cx="5207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60464" y="4876800"/>
            <a:ext cx="5207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60464" y="5029200"/>
            <a:ext cx="5207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60464" y="5181600"/>
            <a:ext cx="5207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60464" y="5334000"/>
            <a:ext cx="5207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0464" y="5486400"/>
            <a:ext cx="5207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60464" y="5638800"/>
            <a:ext cx="5207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60464" y="5803900"/>
            <a:ext cx="5207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60464" y="5956300"/>
            <a:ext cx="5207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160464" y="6126163"/>
            <a:ext cx="5207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51164" y="4724400"/>
            <a:ext cx="5207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51164" y="4876800"/>
            <a:ext cx="5207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51164" y="5029200"/>
            <a:ext cx="5207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1039306" y="3924300"/>
            <a:ext cx="242316" cy="508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3350706" y="3924300"/>
            <a:ext cx="242316" cy="508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81164" y="3828534"/>
            <a:ext cx="1199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Drosha cut</a:t>
            </a:r>
            <a:endParaRPr lang="en-US" dirty="0"/>
          </a:p>
        </p:txBody>
      </p:sp>
      <p:sp>
        <p:nvSpPr>
          <p:cNvPr id="32" name="Up Arrow 31"/>
          <p:cNvSpPr/>
          <p:nvPr/>
        </p:nvSpPr>
        <p:spPr>
          <a:xfrm rot="19732470">
            <a:off x="1686889" y="4713937"/>
            <a:ext cx="316655" cy="51154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 rot="2215485">
            <a:off x="2626906" y="4687332"/>
            <a:ext cx="316655" cy="51154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59585" y="5181601"/>
            <a:ext cx="102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Dicer </a:t>
            </a:r>
            <a:r>
              <a:rPr lang="en-US" dirty="0"/>
              <a:t>cut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5232557" y="3924300"/>
            <a:ext cx="2696633" cy="1657866"/>
            <a:chOff x="3958167" y="3828534"/>
            <a:chExt cx="2696633" cy="165786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958167" y="4432300"/>
              <a:ext cx="269663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958167" y="4724400"/>
              <a:ext cx="52070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110567" y="4876800"/>
              <a:ext cx="52070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262967" y="5029200"/>
              <a:ext cx="52070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415367" y="5181600"/>
              <a:ext cx="52070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567767" y="5334000"/>
              <a:ext cx="52070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720167" y="5486400"/>
              <a:ext cx="52070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783667" y="4694316"/>
              <a:ext cx="52070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936067" y="4846716"/>
              <a:ext cx="52070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088467" y="4999116"/>
              <a:ext cx="52070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5046134" y="5156200"/>
              <a:ext cx="5630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5198534" y="5308600"/>
              <a:ext cx="5630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5350934" y="5461000"/>
              <a:ext cx="5630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5664201" y="4668916"/>
              <a:ext cx="5630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5738283" y="5156200"/>
              <a:ext cx="5630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5913967" y="4902200"/>
              <a:ext cx="5630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6019800" y="5346700"/>
              <a:ext cx="52070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134100" y="5054600"/>
              <a:ext cx="52070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314165" y="3828534"/>
              <a:ext cx="21607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Random degradation</a:t>
              </a:r>
              <a:endParaRPr lang="en-US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2812916" y="5473700"/>
            <a:ext cx="5377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  <a:sym typeface="Wingdings"/>
              </a:rPr>
              <a:t></a:t>
            </a:r>
            <a:endParaRPr lang="en-US" sz="4000" dirty="0">
              <a:solidFill>
                <a:srgbClr val="008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975757" y="5486400"/>
            <a:ext cx="5377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sym typeface="Wingdings"/>
              </a:rPr>
              <a:t>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46134" y="1694979"/>
            <a:ext cx="5377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  <a:sym typeface="Wingdings"/>
              </a:rPr>
              <a:t></a:t>
            </a:r>
            <a:endParaRPr lang="en-US" sz="4000" dirty="0">
              <a:solidFill>
                <a:srgbClr val="008000"/>
              </a:solidFill>
            </a:endParaRPr>
          </a:p>
        </p:txBody>
      </p:sp>
      <p:pic>
        <p:nvPicPr>
          <p:cNvPr id="59" name="Picture 58" descr="Screen Shot 2013-12-04 at 13.57.2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1105216"/>
            <a:ext cx="1661947" cy="1460499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8001000" y="1694979"/>
            <a:ext cx="5377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sym typeface="Wingdings"/>
              </a:rPr>
              <a:t>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8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KEY POINTS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sp>
        <p:nvSpPr>
          <p:cNvPr id="61" name="Content Placeholder 1"/>
          <p:cNvSpPr>
            <a:spLocks noGrp="1"/>
          </p:cNvSpPr>
          <p:nvPr>
            <p:ph idx="1"/>
          </p:nvPr>
        </p:nvSpPr>
        <p:spPr>
          <a:xfrm>
            <a:off x="324153" y="934962"/>
            <a:ext cx="84709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Looking at small RNA alignments to hairpin is key to finding false positives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Screen Shot 2016-06-22 at 11.41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77" y="2356758"/>
            <a:ext cx="77343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4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KEY POINTS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sp>
        <p:nvSpPr>
          <p:cNvPr id="61" name="Content Placeholder 1"/>
          <p:cNvSpPr>
            <a:spLocks noGrp="1"/>
          </p:cNvSpPr>
          <p:nvPr>
            <p:ph idx="1"/>
          </p:nvPr>
        </p:nvSpPr>
        <p:spPr>
          <a:xfrm>
            <a:off x="324153" y="934962"/>
            <a:ext cx="84709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Can plot read coverage across the hairpin – look for two peak alignment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" name="Picture 1" descr="Screen Shot 2016-06-22 at 11.40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3" y="1998587"/>
            <a:ext cx="4406849" cy="4357763"/>
          </a:xfrm>
          <a:prstGeom prst="rect">
            <a:avLst/>
          </a:prstGeom>
        </p:spPr>
      </p:pic>
      <p:pic>
        <p:nvPicPr>
          <p:cNvPr id="8" name="Picture 7" descr="Screen Shot 2016-06-22 at 11.40.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978" y="1645660"/>
            <a:ext cx="1050755" cy="47106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82776" y="2756983"/>
            <a:ext cx="200078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/>
              <a:t>Things to look for</a:t>
            </a:r>
          </a:p>
          <a:p>
            <a:endParaRPr lang="en-US" dirty="0"/>
          </a:p>
          <a:p>
            <a:r>
              <a:rPr lang="en-US" dirty="0" smtClean="0"/>
              <a:t>No large bulges</a:t>
            </a:r>
          </a:p>
          <a:p>
            <a:endParaRPr lang="en-US" dirty="0" smtClean="0"/>
          </a:p>
          <a:p>
            <a:r>
              <a:rPr lang="en-US" dirty="0" smtClean="0"/>
              <a:t>Bulges symmetrical</a:t>
            </a:r>
          </a:p>
          <a:p>
            <a:endParaRPr lang="en-US" dirty="0" smtClean="0"/>
          </a:p>
          <a:p>
            <a:r>
              <a:rPr lang="en-US" dirty="0" smtClean="0"/>
              <a:t>2nt 3’ overhang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93764" y="2525408"/>
            <a:ext cx="18212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/>
              <a:t>Things to look for</a:t>
            </a:r>
          </a:p>
          <a:p>
            <a:endParaRPr lang="en-US" dirty="0"/>
          </a:p>
          <a:p>
            <a:r>
              <a:rPr lang="en-US" dirty="0" smtClean="0"/>
              <a:t>Two peak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89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BRIEF INTRODUCTION TO MIRNAS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270000"/>
            <a:ext cx="668020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Short non-coding RNAs (21-23nt in length)</a:t>
            </a:r>
          </a:p>
          <a:p>
            <a:r>
              <a:rPr lang="en-US" dirty="0"/>
              <a:t>Found in both plants and </a:t>
            </a:r>
            <a:r>
              <a:rPr lang="en-US" dirty="0" smtClean="0"/>
              <a:t>animals</a:t>
            </a:r>
          </a:p>
          <a:p>
            <a:r>
              <a:rPr lang="en-US" dirty="0" smtClean="0"/>
              <a:t>Transcribed </a:t>
            </a:r>
            <a:r>
              <a:rPr lang="en-US" dirty="0"/>
              <a:t>into a long primary transcript (</a:t>
            </a:r>
            <a:r>
              <a:rPr lang="en-US" dirty="0" err="1"/>
              <a:t>pri</a:t>
            </a:r>
            <a:r>
              <a:rPr lang="en-US" dirty="0"/>
              <a:t>-miRNA)</a:t>
            </a:r>
          </a:p>
          <a:p>
            <a:r>
              <a:rPr lang="en-US" dirty="0"/>
              <a:t>This is processed into a hairpin-like precursor sequence (pre-miRNA) by Drosha in animals and Dicer in plants</a:t>
            </a:r>
          </a:p>
          <a:p>
            <a:r>
              <a:rPr lang="en-US" dirty="0"/>
              <a:t>Further processed by Dicer into a short duplex containing the miRNA and it’s complement (miRNA*)</a:t>
            </a:r>
          </a:p>
          <a:p>
            <a:endParaRPr lang="en-US" dirty="0"/>
          </a:p>
        </p:txBody>
      </p:sp>
      <p:pic>
        <p:nvPicPr>
          <p:cNvPr id="3" name="Picture 2" descr="Screen Shot 2013-07-08 at 14.58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23" y="1549400"/>
            <a:ext cx="1131241" cy="4699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349067" y="1073150"/>
            <a:ext cx="1409700" cy="393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pre-miRNA</a:t>
            </a:r>
          </a:p>
        </p:txBody>
      </p:sp>
    </p:spTree>
    <p:extLst>
      <p:ext uri="{BB962C8B-B14F-4D97-AF65-F5344CB8AC3E}">
        <p14:creationId xmlns:p14="http://schemas.microsoft.com/office/powerpoint/2010/main" val="137808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MIRNA FUNCTION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66183" y="66675"/>
            <a:ext cx="7349067" cy="65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457200" y="816203"/>
            <a:ext cx="8191500" cy="23342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80"/>
                </a:solidFill>
              </a:rPr>
              <a:t>MiRNAs regulate gene expression post-transcriptionally</a:t>
            </a:r>
          </a:p>
          <a:p>
            <a:r>
              <a:rPr lang="en-US" sz="2400" dirty="0" smtClean="0">
                <a:solidFill>
                  <a:srgbClr val="000080"/>
                </a:solidFill>
              </a:rPr>
              <a:t>They bind to mRNAs based on Watson-Crick base-pairing </a:t>
            </a:r>
          </a:p>
          <a:p>
            <a:r>
              <a:rPr lang="en-US" sz="2400" dirty="0" smtClean="0">
                <a:solidFill>
                  <a:srgbClr val="000080"/>
                </a:solidFill>
              </a:rPr>
              <a:t>In animals they generally </a:t>
            </a:r>
            <a:r>
              <a:rPr lang="en-US" sz="2400" dirty="0">
                <a:solidFill>
                  <a:srgbClr val="000080"/>
                </a:solidFill>
              </a:rPr>
              <a:t>lead to </a:t>
            </a:r>
            <a:r>
              <a:rPr lang="en-US" sz="2400" dirty="0" smtClean="0">
                <a:solidFill>
                  <a:srgbClr val="000080"/>
                </a:solidFill>
              </a:rPr>
              <a:t>translational repression followed by RNA degradation. In plants mRNA cleavage</a:t>
            </a:r>
          </a:p>
          <a:p>
            <a:r>
              <a:rPr lang="en-US" sz="2400" dirty="0" smtClean="0">
                <a:solidFill>
                  <a:srgbClr val="000080"/>
                </a:solidFill>
              </a:rPr>
              <a:t>Critical functions in development &amp; disease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3036887"/>
            <a:ext cx="8191501" cy="2379135"/>
            <a:chOff x="457200" y="3036887"/>
            <a:chExt cx="8191501" cy="2379135"/>
          </a:xfrm>
        </p:grpSpPr>
        <p:pic>
          <p:nvPicPr>
            <p:cNvPr id="14" name="Picture 13" descr="mutant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184398"/>
              <a:ext cx="3533244" cy="2123238"/>
            </a:xfrm>
            <a:prstGeom prst="rect">
              <a:avLst/>
            </a:prstGeom>
          </p:spPr>
        </p:pic>
        <p:sp>
          <p:nvSpPr>
            <p:cNvPr id="16" name="Rounded Rectangle 15"/>
            <p:cNvSpPr/>
            <p:nvPr/>
          </p:nvSpPr>
          <p:spPr>
            <a:xfrm>
              <a:off x="1288298" y="3036887"/>
              <a:ext cx="1836867" cy="2379135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tint val="100000"/>
                    <a:shade val="100000"/>
                    <a:satMod val="130000"/>
                    <a:alpha val="12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  <a:alpha val="12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681365" y="3184398"/>
              <a:ext cx="3967335" cy="2108201"/>
              <a:chOff x="3618100" y="2822699"/>
              <a:chExt cx="3548259" cy="1873175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8100" y="2822699"/>
                <a:ext cx="2229232" cy="1873174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7332" y="2822700"/>
                <a:ext cx="1319027" cy="1873174"/>
              </a:xfrm>
              <a:prstGeom prst="rect">
                <a:avLst/>
              </a:prstGeom>
            </p:spPr>
          </p:pic>
        </p:grpSp>
        <p:sp>
          <p:nvSpPr>
            <p:cNvPr id="18" name="Rounded Rectangle 17"/>
            <p:cNvSpPr/>
            <p:nvPr/>
          </p:nvSpPr>
          <p:spPr>
            <a:xfrm>
              <a:off x="7173887" y="3036887"/>
              <a:ext cx="1474814" cy="2379135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tint val="100000"/>
                    <a:shade val="100000"/>
                    <a:satMod val="130000"/>
                    <a:alpha val="12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  <a:alpha val="12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3200" y="5433020"/>
            <a:ext cx="378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80"/>
                </a:solidFill>
              </a:rPr>
              <a:t>Zebrafish embryos 30 </a:t>
            </a:r>
            <a:r>
              <a:rPr lang="en-US" dirty="0" err="1" smtClean="0">
                <a:solidFill>
                  <a:srgbClr val="000080"/>
                </a:solidFill>
              </a:rPr>
              <a:t>hpf</a:t>
            </a:r>
            <a:r>
              <a:rPr lang="en-US" dirty="0" smtClean="0">
                <a:solidFill>
                  <a:srgbClr val="000080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rgbClr val="000080"/>
                </a:solidFill>
              </a:rPr>
              <a:t>Drosha and Dicer mutants fail to develop to adulthood</a:t>
            </a:r>
            <a:endParaRPr lang="en-US" dirty="0">
              <a:solidFill>
                <a:srgbClr val="00008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28967" y="5433020"/>
            <a:ext cx="4330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80"/>
                </a:solidFill>
              </a:rPr>
              <a:t>Arabidopsis embryos A) Wildtype F) Dicer mutant. Dicer mutants fail to develop past seedling stage</a:t>
            </a:r>
            <a:endParaRPr lang="en-US" dirty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0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MIRNA BIOGENESIS - ANIMALS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pic>
        <p:nvPicPr>
          <p:cNvPr id="8" name="Picture 7" descr="int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59" y="861678"/>
            <a:ext cx="6497642" cy="500629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09700" y="5867975"/>
            <a:ext cx="645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Adapted from </a:t>
            </a:r>
            <a:r>
              <a:rPr lang="en-US" dirty="0" err="1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Krol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 </a:t>
            </a:r>
            <a:r>
              <a:rPr lang="en-US" dirty="0" smtClean="0">
                <a:ea typeface="ＭＳ Ｐゴシック" charset="0"/>
                <a:cs typeface="Gill Sans" charset="0"/>
              </a:rPr>
              <a:t>et </a:t>
            </a:r>
            <a:r>
              <a:rPr lang="en-US" dirty="0" err="1" smtClean="0">
                <a:ea typeface="ＭＳ Ｐゴシック" charset="0"/>
                <a:cs typeface="Gill Sans" charset="0"/>
              </a:rPr>
              <a:t>al</a:t>
            </a:r>
            <a:r>
              <a:rPr lang="en-US" dirty="0" err="1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.Nat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 Rev Genet. 2010 Sep;11(9):597-610.</a:t>
            </a:r>
            <a:endParaRPr lang="en-US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8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HOW MANY MIRNAS?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561307"/>
              </p:ext>
            </p:extLst>
          </p:nvPr>
        </p:nvGraphicFramePr>
        <p:xfrm>
          <a:off x="1066800" y="1494080"/>
          <a:ext cx="7162800" cy="3857628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971800"/>
                <a:gridCol w="1047750"/>
                <a:gridCol w="1047750"/>
                <a:gridCol w="1047750"/>
                <a:gridCol w="1047750"/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Human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Fly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Pre-miRNAs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1600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238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 introns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841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(53%)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(44%)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Clustered (&lt;10 kb)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422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(26%)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(36%)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Mature miRNAs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2042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426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w/ validated targets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317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(16%)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(9%)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Gothic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651250" y="5528314"/>
            <a:ext cx="46545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mincho" charset="0"/>
              </a:defRPr>
            </a:lvl1pPr>
            <a:lvl2pPr marL="37931725" indent="-3747452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msmincho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msmincho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msmincho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msmincho" charset="0"/>
                <a:cs typeface="msmincho" charset="0"/>
              </a:defRPr>
            </a:lvl5pPr>
            <a:lvl6pPr marL="457200" eaLnBrk="0" fontAlgn="base" hangingPunct="0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msmincho" charset="0"/>
                <a:cs typeface="msmincho" charset="0"/>
              </a:defRPr>
            </a:lvl6pPr>
            <a:lvl7pPr marL="914400" eaLnBrk="0" fontAlgn="base" hangingPunct="0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msmincho" charset="0"/>
                <a:cs typeface="msmincho" charset="0"/>
              </a:defRPr>
            </a:lvl7pPr>
            <a:lvl8pPr marL="1371600" eaLnBrk="0" fontAlgn="base" hangingPunct="0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msmincho" charset="0"/>
                <a:cs typeface="msmincho" charset="0"/>
              </a:defRPr>
            </a:lvl8pPr>
            <a:lvl9pPr marL="1828800" eaLnBrk="0" fontAlgn="base" hangingPunct="0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msmincho" charset="0"/>
                <a:cs typeface="msmincho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GB" sz="1600" dirty="0" err="1">
                <a:solidFill>
                  <a:srgbClr val="000000"/>
                </a:solidFill>
                <a:latin typeface="Arial" charset="0"/>
              </a:rPr>
              <a:t>miRBase</a:t>
            </a:r>
            <a:r>
              <a:rPr lang="en-GB" sz="1600" dirty="0">
                <a:solidFill>
                  <a:srgbClr val="000000"/>
                </a:solidFill>
                <a:latin typeface="Arial" charset="0"/>
              </a:rPr>
              <a:t> v19</a:t>
            </a:r>
          </a:p>
          <a:p>
            <a:pPr algn="r">
              <a:lnSpc>
                <a:spcPct val="100000"/>
              </a:lnSpc>
            </a:pPr>
            <a:r>
              <a:rPr lang="en-GB" sz="1600" dirty="0" err="1">
                <a:solidFill>
                  <a:srgbClr val="000000"/>
                </a:solidFill>
                <a:latin typeface="Arial" charset="0"/>
              </a:rPr>
              <a:t>miRTarBase</a:t>
            </a:r>
            <a:r>
              <a:rPr lang="en-GB" sz="1600" dirty="0">
                <a:solidFill>
                  <a:srgbClr val="000000"/>
                </a:solidFill>
                <a:latin typeface="Arial" charset="0"/>
              </a:rPr>
              <a:t> v3.5</a:t>
            </a:r>
          </a:p>
        </p:txBody>
      </p:sp>
    </p:spTree>
    <p:extLst>
      <p:ext uri="{BB962C8B-B14F-4D97-AF65-F5344CB8AC3E}">
        <p14:creationId xmlns:p14="http://schemas.microsoft.com/office/powerpoint/2010/main" val="253661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HOW ARE THEY MADE?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074" y="1631226"/>
            <a:ext cx="8739551" cy="4432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5530" y="946361"/>
            <a:ext cx="2610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Intronic</a:t>
            </a:r>
            <a:r>
              <a:rPr lang="en-US" sz="2800" b="1" dirty="0" smtClean="0"/>
              <a:t> miRNAs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527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HOW ARE THEY MADE?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5530" y="946361"/>
            <a:ext cx="6515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“</a:t>
            </a:r>
            <a:r>
              <a:rPr lang="en-US" sz="2800" b="1" dirty="0" err="1" smtClean="0"/>
              <a:t>miRtrons</a:t>
            </a:r>
            <a:r>
              <a:rPr lang="en-US" sz="2800" b="1" dirty="0" smtClean="0"/>
              <a:t>” – Drosha independent miRNAs</a:t>
            </a:r>
            <a:endParaRPr lang="en-US" sz="2800" b="1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447801"/>
            <a:ext cx="8025935" cy="48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 descr="Screen Shot 2013-07-08 at 14.58.2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593" y="2004790"/>
            <a:ext cx="847742" cy="352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0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FUNCTIONS OF MULTIPLE PRODUCTS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623" y="1067037"/>
            <a:ext cx="481965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0052" y="1351613"/>
            <a:ext cx="3104279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miRNA is linked to expression of the host gene 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Can potentially target the host gene to control its expression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Alternatively it could target other related genes to control their expression level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066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INTERGENIC MIRNAS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0648"/>
            <a:ext cx="7627938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581714" y="3188337"/>
            <a:ext cx="8229600" cy="24400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Transcribed by RNA polymerase II and look like mRNAs</a:t>
            </a:r>
          </a:p>
          <a:p>
            <a:r>
              <a:rPr lang="en-US" dirty="0" smtClean="0">
                <a:sym typeface="Wingdings"/>
              </a:rPr>
              <a:t>Can give rise to single primary miRNA transcripts or a </a:t>
            </a:r>
            <a:r>
              <a:rPr lang="en-US" dirty="0" err="1" smtClean="0">
                <a:sym typeface="Wingdings"/>
              </a:rPr>
              <a:t>polycistronic</a:t>
            </a:r>
            <a:r>
              <a:rPr lang="en-US" dirty="0" smtClean="0">
                <a:sym typeface="Wingdings"/>
              </a:rPr>
              <a:t> cluster containing multiple miRNAs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345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7287</TotalTime>
  <Words>796</Words>
  <Application>Microsoft Macintosh PowerPoint</Application>
  <PresentationFormat>On-screen Show (4:3)</PresentationFormat>
  <Paragraphs>145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TGAC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Moxon</dc:creator>
  <cp:lastModifiedBy>Simon Moxon</cp:lastModifiedBy>
  <cp:revision>10</cp:revision>
  <dcterms:created xsi:type="dcterms:W3CDTF">2016-06-22T07:55:49Z</dcterms:created>
  <dcterms:modified xsi:type="dcterms:W3CDTF">2016-06-27T09:23:37Z</dcterms:modified>
</cp:coreProperties>
</file>