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26" r:id="rId3"/>
    <p:sldId id="325" r:id="rId4"/>
    <p:sldId id="334" r:id="rId5"/>
    <p:sldId id="335" r:id="rId6"/>
    <p:sldId id="366" r:id="rId7"/>
    <p:sldId id="375" r:id="rId8"/>
    <p:sldId id="337" r:id="rId9"/>
    <p:sldId id="338" r:id="rId10"/>
    <p:sldId id="339" r:id="rId11"/>
    <p:sldId id="340" r:id="rId12"/>
    <p:sldId id="342" r:id="rId13"/>
    <p:sldId id="343" r:id="rId14"/>
    <p:sldId id="346" r:id="rId15"/>
    <p:sldId id="347" r:id="rId16"/>
    <p:sldId id="348" r:id="rId17"/>
    <p:sldId id="354" r:id="rId18"/>
    <p:sldId id="355" r:id="rId19"/>
    <p:sldId id="356" r:id="rId20"/>
    <p:sldId id="357" r:id="rId21"/>
    <p:sldId id="358" r:id="rId22"/>
    <p:sldId id="359" r:id="rId23"/>
    <p:sldId id="360" r:id="rId24"/>
    <p:sldId id="374" r:id="rId25"/>
    <p:sldId id="376" r:id="rId26"/>
    <p:sldId id="377" r:id="rId27"/>
    <p:sldId id="378" r:id="rId28"/>
    <p:sldId id="379" r:id="rId29"/>
    <p:sldId id="380" r:id="rId30"/>
    <p:sldId id="381" r:id="rId31"/>
    <p:sldId id="382" r:id="rId32"/>
    <p:sldId id="38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p:restoredTop sz="94674"/>
  </p:normalViewPr>
  <p:slideViewPr>
    <p:cSldViewPr snapToGrid="0" snapToObjects="1">
      <p:cViewPr varScale="1">
        <p:scale>
          <a:sx n="56" d="100"/>
          <a:sy n="56" d="100"/>
        </p:scale>
        <p:origin x="-213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85C68-6F53-094F-90A2-1AE2822D2802}" type="datetimeFigureOut">
              <a:rPr lang="en-US" smtClean="0"/>
              <a:t>28/06/16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26FC27-AFA7-5F49-A877-BB52D505CF41}" type="slidenum">
              <a:rPr lang="en-US" smtClean="0"/>
              <a:t>‹#›</a:t>
            </a:fld>
            <a:endParaRPr lang="en-US"/>
          </a:p>
        </p:txBody>
      </p:sp>
    </p:spTree>
    <p:extLst>
      <p:ext uri="{BB962C8B-B14F-4D97-AF65-F5344CB8AC3E}">
        <p14:creationId xmlns:p14="http://schemas.microsoft.com/office/powerpoint/2010/main" val="32466190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a miRNA and find targets</a:t>
            </a:r>
          </a:p>
          <a:p>
            <a:endParaRPr lang="en-US" dirty="0" smtClean="0"/>
          </a:p>
          <a:p>
            <a:r>
              <a:rPr lang="en-US" dirty="0" smtClean="0"/>
              <a:t>LIMITATIONS:</a:t>
            </a:r>
            <a:r>
              <a:rPr lang="en-US" baseline="0" dirty="0" smtClean="0"/>
              <a:t> Only for miRNAs in </a:t>
            </a:r>
            <a:r>
              <a:rPr lang="en-US" baseline="0" dirty="0" err="1" smtClean="0"/>
              <a:t>miRBase</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LIMITATIONS:</a:t>
            </a:r>
            <a:r>
              <a:rPr lang="en-US" baseline="0" dirty="0" smtClean="0"/>
              <a:t> Only for a subset of species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PERL SCRIPTS AVAILABLE FOR CUSTOM DATASETS</a:t>
            </a:r>
          </a:p>
          <a:p>
            <a:endParaRPr lang="en-US" dirty="0"/>
          </a:p>
        </p:txBody>
      </p:sp>
      <p:sp>
        <p:nvSpPr>
          <p:cNvPr id="4" name="Slide Number Placeholder 3"/>
          <p:cNvSpPr>
            <a:spLocks noGrp="1"/>
          </p:cNvSpPr>
          <p:nvPr>
            <p:ph type="sldNum" sz="quarter" idx="10"/>
          </p:nvPr>
        </p:nvSpPr>
        <p:spPr/>
        <p:txBody>
          <a:bodyPr/>
          <a:lstStyle/>
          <a:p>
            <a:fld id="{7826FC27-AFA7-5F49-A877-BB52D505CF41}" type="slidenum">
              <a:rPr lang="en-US" smtClean="0"/>
              <a:t>6</a:t>
            </a:fld>
            <a:endParaRPr lang="en-US"/>
          </a:p>
        </p:txBody>
      </p:sp>
    </p:spTree>
    <p:extLst>
      <p:ext uri="{BB962C8B-B14F-4D97-AF65-F5344CB8AC3E}">
        <p14:creationId xmlns:p14="http://schemas.microsoft.com/office/powerpoint/2010/main" val="24534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a miRNA and find targets</a:t>
            </a:r>
          </a:p>
          <a:p>
            <a:endParaRPr lang="en-US" dirty="0" smtClean="0"/>
          </a:p>
          <a:p>
            <a:r>
              <a:rPr lang="en-US" dirty="0" smtClean="0"/>
              <a:t>LIMITATIONS:</a:t>
            </a:r>
            <a:r>
              <a:rPr lang="en-US" baseline="0" dirty="0" smtClean="0"/>
              <a:t> Only for miRNAs in </a:t>
            </a:r>
            <a:r>
              <a:rPr lang="en-US" baseline="0" dirty="0" err="1" smtClean="0"/>
              <a:t>miRBase</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LIMITATIONS:</a:t>
            </a:r>
            <a:r>
              <a:rPr lang="en-US" baseline="0" dirty="0" smtClean="0"/>
              <a:t> Only for a subset of species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PERL SCRIPTS AVAILABLE FOR CUSTOM DATASETS</a:t>
            </a:r>
          </a:p>
          <a:p>
            <a:endParaRPr lang="en-US" dirty="0"/>
          </a:p>
        </p:txBody>
      </p:sp>
      <p:sp>
        <p:nvSpPr>
          <p:cNvPr id="4" name="Slide Number Placeholder 3"/>
          <p:cNvSpPr>
            <a:spLocks noGrp="1"/>
          </p:cNvSpPr>
          <p:nvPr>
            <p:ph type="sldNum" sz="quarter" idx="10"/>
          </p:nvPr>
        </p:nvSpPr>
        <p:spPr/>
        <p:txBody>
          <a:bodyPr/>
          <a:lstStyle/>
          <a:p>
            <a:fld id="{7826FC27-AFA7-5F49-A877-BB52D505CF41}" type="slidenum">
              <a:rPr lang="en-US" smtClean="0"/>
              <a:t>7</a:t>
            </a:fld>
            <a:endParaRPr lang="en-US"/>
          </a:p>
        </p:txBody>
      </p:sp>
    </p:spTree>
    <p:extLst>
      <p:ext uri="{BB962C8B-B14F-4D97-AF65-F5344CB8AC3E}">
        <p14:creationId xmlns:p14="http://schemas.microsoft.com/office/powerpoint/2010/main" val="245343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26FC27-AFA7-5F49-A877-BB52D505CF41}" type="slidenum">
              <a:rPr lang="en-US" smtClean="0"/>
              <a:t>18</a:t>
            </a:fld>
            <a:endParaRPr lang="en-US"/>
          </a:p>
        </p:txBody>
      </p:sp>
    </p:spTree>
    <p:extLst>
      <p:ext uri="{BB962C8B-B14F-4D97-AF65-F5344CB8AC3E}">
        <p14:creationId xmlns:p14="http://schemas.microsoft.com/office/powerpoint/2010/main" val="48684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C0BF0EF-7046-6647-A057-C7549FBAD241}" type="datetimeFigureOut">
              <a:rPr lang="en-US" smtClean="0"/>
              <a:t>28/06/16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288728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C0BF0EF-7046-6647-A057-C7549FBAD241}" type="datetimeFigureOut">
              <a:rPr lang="en-US" smtClean="0"/>
              <a:t>28/06/16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159424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C0BF0EF-7046-6647-A057-C7549FBAD241}" type="datetimeFigureOut">
              <a:rPr lang="en-US" smtClean="0"/>
              <a:t>28/06/16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1687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C0BF0EF-7046-6647-A057-C7549FBAD241}" type="datetimeFigureOut">
              <a:rPr lang="en-US" smtClean="0"/>
              <a:t>28/06/16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374490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C0BF0EF-7046-6647-A057-C7549FBAD241}" type="datetimeFigureOut">
              <a:rPr lang="en-US" smtClean="0"/>
              <a:t>28/06/16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304502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C0BF0EF-7046-6647-A057-C7549FBAD241}" type="datetimeFigureOut">
              <a:rPr lang="en-US" smtClean="0"/>
              <a:t>28/06/16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194790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C0BF0EF-7046-6647-A057-C7549FBAD241}" type="datetimeFigureOut">
              <a:rPr lang="en-US" smtClean="0"/>
              <a:t>28/06/16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428788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C0BF0EF-7046-6647-A057-C7549FBAD241}" type="datetimeFigureOut">
              <a:rPr lang="en-US" smtClean="0"/>
              <a:t>28/06/16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178276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BF0EF-7046-6647-A057-C7549FBAD241}" type="datetimeFigureOut">
              <a:rPr lang="en-US" smtClean="0"/>
              <a:t>28/06/16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402105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C0BF0EF-7046-6647-A057-C7549FBAD241}" type="datetimeFigureOut">
              <a:rPr lang="en-US" smtClean="0"/>
              <a:t>28/06/16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205827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C0BF0EF-7046-6647-A057-C7549FBAD241}" type="datetimeFigureOut">
              <a:rPr lang="en-US" smtClean="0"/>
              <a:t>28/06/16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49B2F-0D62-E142-B3F0-A2464A0E11DB}" type="slidenum">
              <a:rPr lang="en-US" smtClean="0"/>
              <a:t>‹#›</a:t>
            </a:fld>
            <a:endParaRPr lang="en-US"/>
          </a:p>
        </p:txBody>
      </p:sp>
    </p:spTree>
    <p:extLst>
      <p:ext uri="{BB962C8B-B14F-4D97-AF65-F5344CB8AC3E}">
        <p14:creationId xmlns:p14="http://schemas.microsoft.com/office/powerpoint/2010/main" val="8386410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BF0EF-7046-6647-A057-C7549FBAD241}" type="datetimeFigureOut">
              <a:rPr lang="en-US" smtClean="0"/>
              <a:t>28/06/16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49B2F-0D62-E142-B3F0-A2464A0E11DB}" type="slidenum">
              <a:rPr lang="en-US" smtClean="0"/>
              <a:t>‹#›</a:t>
            </a:fld>
            <a:endParaRPr lang="en-US"/>
          </a:p>
        </p:txBody>
      </p:sp>
    </p:spTree>
    <p:extLst>
      <p:ext uri="{BB962C8B-B14F-4D97-AF65-F5344CB8AC3E}">
        <p14:creationId xmlns:p14="http://schemas.microsoft.com/office/powerpoint/2010/main" val="362215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hyperlink" Target="http://srna-workbench.cmp.uea.ac.uk/"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hyperlink" Target="http://tinyurl.com/pare-data" TargetMode="External"/><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hyperlink" Target="http://srna-workbench.cmp.uea.ac.uk/doc/PAREsnip_UserGuide.pdf" TargetMode="External"/><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0.jp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4.xml.rels><?xml version="1.0" encoding="UTF-8" standalone="yes"?>
<Relationships xmlns="http://schemas.openxmlformats.org/package/2006/relationships"><Relationship Id="rId3" Type="http://schemas.openxmlformats.org/officeDocument/2006/relationships/hyperlink" Target="mailto:simon.moxon@tgac.ac.uk"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hyperlink" Target="http://srna-workbench.cmp.uea.ac.u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hyperlink" Target="http://plantgrn.noble.org/psRNATarget/"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hyperlink" Target="http://mirbase.org/" TargetMode="External"/><Relationship Id="rId5" Type="http://schemas.openxmlformats.org/officeDocument/2006/relationships/hyperlink" Target="http://plantgrn.noble.org/psRNATarget/"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hyperlink" Target="http://biit.cs.ut.ee/gprofiler/index.cgi"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1421554"/>
            <a:ext cx="9144000" cy="0"/>
          </a:xfrm>
          <a:prstGeom prst="line">
            <a:avLst/>
          </a:prstGeom>
          <a:ln>
            <a:solidFill>
              <a:srgbClr val="000080"/>
            </a:solidFill>
          </a:ln>
        </p:spPr>
        <p:style>
          <a:lnRef idx="2">
            <a:schemeClr val="accent1"/>
          </a:lnRef>
          <a:fillRef idx="0">
            <a:schemeClr val="accent1"/>
          </a:fillRef>
          <a:effectRef idx="1">
            <a:schemeClr val="accent1"/>
          </a:effectRef>
          <a:fontRef idx="minor">
            <a:schemeClr val="tx1"/>
          </a:fontRef>
        </p:style>
      </p:cxnSp>
      <p:sp>
        <p:nvSpPr>
          <p:cNvPr id="11" name="Rectangle 8"/>
          <p:cNvSpPr>
            <a:spLocks/>
          </p:cNvSpPr>
          <p:nvPr/>
        </p:nvSpPr>
        <p:spPr bwMode="auto">
          <a:xfrm>
            <a:off x="4965700" y="1421554"/>
            <a:ext cx="399389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200" b="1" i="1" dirty="0">
                <a:solidFill>
                  <a:srgbClr val="000080"/>
                </a:solidFill>
                <a:ea typeface="ＭＳ Ｐゴシック" charset="0"/>
                <a:cs typeface="ＭＳ Ｐゴシック" charset="0"/>
              </a:rPr>
              <a:t>Building Excellence in Genomics and Computational Bioscience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132" y="378968"/>
            <a:ext cx="2874264" cy="816864"/>
          </a:xfrm>
          <a:prstGeom prst="rect">
            <a:avLst/>
          </a:prstGeom>
        </p:spPr>
      </p:pic>
      <p:sp>
        <p:nvSpPr>
          <p:cNvPr id="9" name="Rectangle 8"/>
          <p:cNvSpPr>
            <a:spLocks/>
          </p:cNvSpPr>
          <p:nvPr/>
        </p:nvSpPr>
        <p:spPr bwMode="auto">
          <a:xfrm>
            <a:off x="1540933" y="2655994"/>
            <a:ext cx="7418663" cy="102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2000" b="1" i="1" dirty="0" smtClean="0">
                <a:solidFill>
                  <a:srgbClr val="000080"/>
                </a:solidFill>
                <a:ea typeface="ＭＳ Ｐゴシック" charset="0"/>
                <a:cs typeface="ＭＳ Ｐゴシック" charset="0"/>
              </a:rPr>
              <a:t>miRNA Workshop: Plant miRNA targeting &amp; PARE analysis</a:t>
            </a:r>
          </a:p>
          <a:p>
            <a:pPr algn="r"/>
            <a:r>
              <a:rPr lang="en-US" sz="2000" b="1" i="1" dirty="0" smtClean="0">
                <a:solidFill>
                  <a:srgbClr val="000080"/>
                </a:solidFill>
                <a:ea typeface="ＭＳ Ｐゴシック" charset="0"/>
                <a:cs typeface="ＭＳ Ｐゴシック" charset="0"/>
              </a:rPr>
              <a:t>Simon Moxon</a:t>
            </a:r>
          </a:p>
          <a:p>
            <a:pPr algn="r"/>
            <a:r>
              <a:rPr lang="en-US" sz="2000" b="1" i="1" dirty="0" err="1" smtClean="0">
                <a:solidFill>
                  <a:srgbClr val="000080"/>
                </a:solidFill>
                <a:ea typeface="ＭＳ Ｐゴシック" charset="0"/>
                <a:cs typeface="ＭＳ Ｐゴシック" charset="0"/>
              </a:rPr>
              <a:t>simon.moxon@tgac.ac.uk</a:t>
            </a:r>
            <a:endParaRPr lang="en-US" sz="2000" b="1" i="1" dirty="0">
              <a:solidFill>
                <a:srgbClr val="000080"/>
              </a:solidFill>
              <a:ea typeface="ＭＳ Ｐゴシック" charset="0"/>
              <a:cs typeface="ＭＳ Ｐゴシック" charset="0"/>
            </a:endParaRPr>
          </a:p>
        </p:txBody>
      </p:sp>
      <p:cxnSp>
        <p:nvCxnSpPr>
          <p:cNvPr id="19" name="Straight Connector 18"/>
          <p:cNvCxnSpPr/>
          <p:nvPr/>
        </p:nvCxnSpPr>
        <p:spPr>
          <a:xfrm>
            <a:off x="-15071" y="6107064"/>
            <a:ext cx="9144000" cy="0"/>
          </a:xfrm>
          <a:prstGeom prst="line">
            <a:avLst/>
          </a:prstGeom>
          <a:ln>
            <a:solidFill>
              <a:srgbClr val="000080"/>
            </a:solidFill>
          </a:ln>
        </p:spPr>
        <p:style>
          <a:lnRef idx="2">
            <a:schemeClr val="accent1"/>
          </a:lnRef>
          <a:fillRef idx="0">
            <a:schemeClr val="accent1"/>
          </a:fillRef>
          <a:effectRef idx="1">
            <a:schemeClr val="accent1"/>
          </a:effectRef>
          <a:fontRef idx="minor">
            <a:schemeClr val="tx1"/>
          </a:fontRef>
        </p:style>
      </p:cxnSp>
      <p:pic>
        <p:nvPicPr>
          <p:cNvPr id="21" name="Picture 13" descr="bbsrc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18" y="6197289"/>
            <a:ext cx="1657140" cy="62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7" descr="logo_gtnorwi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458" y="6239996"/>
            <a:ext cx="1269011" cy="56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descr="logo_southnorfol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7226" y="6270582"/>
            <a:ext cx="1289548" cy="48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5" descr="logo_norwic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959" y="6332078"/>
            <a:ext cx="1313928" cy="43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6" descr="norfolk_c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8048" y="6378941"/>
            <a:ext cx="1577415" cy="26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9600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TARGET VALIDATION - PARE</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12" name="Picture 11" descr="Slid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409" y="1573851"/>
            <a:ext cx="3594780" cy="2325737"/>
          </a:xfrm>
          <a:prstGeom prst="rect">
            <a:avLst/>
          </a:prstGeom>
        </p:spPr>
      </p:pic>
      <p:pic>
        <p:nvPicPr>
          <p:cNvPr id="13" name="Picture 12"/>
          <p:cNvPicPr>
            <a:picLocks noChangeAspect="1"/>
          </p:cNvPicPr>
          <p:nvPr/>
        </p:nvPicPr>
        <p:blipFill>
          <a:blip r:embed="rId4"/>
          <a:stretch>
            <a:fillRect/>
          </a:stretch>
        </p:blipFill>
        <p:spPr>
          <a:xfrm>
            <a:off x="5247038" y="872532"/>
            <a:ext cx="3627087" cy="3141936"/>
          </a:xfrm>
          <a:prstGeom prst="rect">
            <a:avLst/>
          </a:prstGeom>
        </p:spPr>
      </p:pic>
      <p:pic>
        <p:nvPicPr>
          <p:cNvPr id="14" name="Picture 13"/>
          <p:cNvPicPr>
            <a:picLocks noChangeAspect="1"/>
          </p:cNvPicPr>
          <p:nvPr/>
        </p:nvPicPr>
        <p:blipFill>
          <a:blip r:embed="rId5"/>
          <a:stretch>
            <a:fillRect/>
          </a:stretch>
        </p:blipFill>
        <p:spPr>
          <a:xfrm>
            <a:off x="696712" y="4122384"/>
            <a:ext cx="4278888" cy="2541328"/>
          </a:xfrm>
          <a:prstGeom prst="rect">
            <a:avLst/>
          </a:prstGeom>
        </p:spPr>
      </p:pic>
      <p:sp>
        <p:nvSpPr>
          <p:cNvPr id="16" name="Rectangle 15"/>
          <p:cNvSpPr/>
          <p:nvPr/>
        </p:nvSpPr>
        <p:spPr>
          <a:xfrm>
            <a:off x="747183" y="859832"/>
            <a:ext cx="3787196" cy="646331"/>
          </a:xfrm>
          <a:prstGeom prst="rect">
            <a:avLst/>
          </a:prstGeom>
          <a:ln>
            <a:solidFill>
              <a:srgbClr val="000080"/>
            </a:solidFill>
          </a:ln>
        </p:spPr>
        <p:txBody>
          <a:bodyPr wrap="square">
            <a:spAutoFit/>
          </a:bodyPr>
          <a:lstStyle/>
          <a:p>
            <a:pPr algn="ctr"/>
            <a:r>
              <a:rPr lang="en-US" dirty="0" smtClean="0">
                <a:solidFill>
                  <a:srgbClr val="000080"/>
                </a:solidFill>
              </a:rPr>
              <a:t>In plants AGO usually cleaves target. We can sequence 3’ fragments</a:t>
            </a:r>
            <a:endParaRPr lang="en-US" dirty="0"/>
          </a:p>
        </p:txBody>
      </p:sp>
      <p:sp>
        <p:nvSpPr>
          <p:cNvPr id="17" name="Rectangle 16"/>
          <p:cNvSpPr/>
          <p:nvPr/>
        </p:nvSpPr>
        <p:spPr>
          <a:xfrm>
            <a:off x="5247038" y="4122384"/>
            <a:ext cx="3627087" cy="923330"/>
          </a:xfrm>
          <a:prstGeom prst="rect">
            <a:avLst/>
          </a:prstGeom>
          <a:ln>
            <a:solidFill>
              <a:srgbClr val="000080"/>
            </a:solidFill>
          </a:ln>
        </p:spPr>
        <p:txBody>
          <a:bodyPr wrap="square">
            <a:spAutoFit/>
          </a:bodyPr>
          <a:lstStyle/>
          <a:p>
            <a:pPr algn="ctr"/>
            <a:r>
              <a:rPr lang="en-US" dirty="0" err="1" smtClean="0">
                <a:solidFill>
                  <a:srgbClr val="000080"/>
                </a:solidFill>
              </a:rPr>
              <a:t>PAREsnip</a:t>
            </a:r>
            <a:r>
              <a:rPr lang="en-US" dirty="0" smtClean="0">
                <a:solidFill>
                  <a:srgbClr val="000080"/>
                </a:solidFill>
              </a:rPr>
              <a:t> tool finds all potential cleaved targets by looking for degradome peaks cleaving sRNA </a:t>
            </a:r>
            <a:endParaRPr lang="en-US" dirty="0"/>
          </a:p>
        </p:txBody>
      </p:sp>
      <p:sp>
        <p:nvSpPr>
          <p:cNvPr id="18" name="Rectangle 17"/>
          <p:cNvSpPr/>
          <p:nvPr/>
        </p:nvSpPr>
        <p:spPr>
          <a:xfrm>
            <a:off x="117858" y="1910834"/>
            <a:ext cx="661058" cy="830997"/>
          </a:xfrm>
          <a:prstGeom prst="rect">
            <a:avLst/>
          </a:prstGeom>
        </p:spPr>
        <p:txBody>
          <a:bodyPr wrap="none">
            <a:spAutoFit/>
          </a:bodyPr>
          <a:lstStyle/>
          <a:p>
            <a:r>
              <a:rPr lang="en-US" sz="4800" b="1" dirty="0" smtClean="0">
                <a:solidFill>
                  <a:srgbClr val="000080"/>
                </a:solidFill>
              </a:rPr>
              <a:t>1.</a:t>
            </a:r>
            <a:endParaRPr lang="en-US" sz="4800" b="1" dirty="0"/>
          </a:p>
        </p:txBody>
      </p:sp>
      <p:sp>
        <p:nvSpPr>
          <p:cNvPr id="19" name="Rectangle 18"/>
          <p:cNvSpPr/>
          <p:nvPr/>
        </p:nvSpPr>
        <p:spPr>
          <a:xfrm>
            <a:off x="4585980" y="1079837"/>
            <a:ext cx="661058" cy="830997"/>
          </a:xfrm>
          <a:prstGeom prst="rect">
            <a:avLst/>
          </a:prstGeom>
        </p:spPr>
        <p:txBody>
          <a:bodyPr wrap="none">
            <a:spAutoFit/>
          </a:bodyPr>
          <a:lstStyle/>
          <a:p>
            <a:r>
              <a:rPr lang="en-US" sz="4800" b="1" dirty="0">
                <a:solidFill>
                  <a:srgbClr val="000080"/>
                </a:solidFill>
              </a:rPr>
              <a:t>2</a:t>
            </a:r>
            <a:r>
              <a:rPr lang="en-US" sz="4800" b="1" dirty="0" smtClean="0">
                <a:solidFill>
                  <a:srgbClr val="000080"/>
                </a:solidFill>
              </a:rPr>
              <a:t>.</a:t>
            </a:r>
            <a:endParaRPr lang="en-US" sz="4800" b="1" dirty="0"/>
          </a:p>
        </p:txBody>
      </p:sp>
      <p:sp>
        <p:nvSpPr>
          <p:cNvPr id="20" name="Rectangle 19"/>
          <p:cNvSpPr/>
          <p:nvPr/>
        </p:nvSpPr>
        <p:spPr>
          <a:xfrm>
            <a:off x="35654" y="4524936"/>
            <a:ext cx="661058" cy="830997"/>
          </a:xfrm>
          <a:prstGeom prst="rect">
            <a:avLst/>
          </a:prstGeom>
        </p:spPr>
        <p:txBody>
          <a:bodyPr wrap="none">
            <a:spAutoFit/>
          </a:bodyPr>
          <a:lstStyle/>
          <a:p>
            <a:r>
              <a:rPr lang="en-US" sz="4800" b="1" dirty="0" smtClean="0">
                <a:solidFill>
                  <a:srgbClr val="000080"/>
                </a:solidFill>
              </a:rPr>
              <a:t>3.</a:t>
            </a:r>
            <a:endParaRPr lang="en-US" sz="4800" b="1" dirty="0"/>
          </a:p>
        </p:txBody>
      </p:sp>
      <p:sp>
        <p:nvSpPr>
          <p:cNvPr id="21" name="Rectangle 20"/>
          <p:cNvSpPr/>
          <p:nvPr/>
        </p:nvSpPr>
        <p:spPr>
          <a:xfrm>
            <a:off x="5247038" y="5788755"/>
            <a:ext cx="3627087" cy="646331"/>
          </a:xfrm>
          <a:prstGeom prst="rect">
            <a:avLst/>
          </a:prstGeom>
          <a:ln>
            <a:solidFill>
              <a:srgbClr val="000080"/>
            </a:solidFill>
          </a:ln>
        </p:spPr>
        <p:txBody>
          <a:bodyPr wrap="square">
            <a:spAutoFit/>
          </a:bodyPr>
          <a:lstStyle/>
          <a:p>
            <a:pPr algn="ctr"/>
            <a:r>
              <a:rPr lang="en-US" dirty="0" smtClean="0">
                <a:solidFill>
                  <a:srgbClr val="000080"/>
                </a:solidFill>
              </a:rPr>
              <a:t>Returns a list of binary sRNA/mRNA interactions and cleavage positions</a:t>
            </a:r>
            <a:endParaRPr lang="en-US" dirty="0"/>
          </a:p>
        </p:txBody>
      </p:sp>
    </p:spTree>
    <p:extLst>
      <p:ext uri="{BB962C8B-B14F-4D97-AF65-F5344CB8AC3E}">
        <p14:creationId xmlns:p14="http://schemas.microsoft.com/office/powerpoint/2010/main" val="42695544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MIRNA TARGET DISCOVERY - PARE</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2" name="Content Placeholder 1"/>
          <p:cNvSpPr>
            <a:spLocks noGrp="1"/>
          </p:cNvSpPr>
          <p:nvPr>
            <p:ph idx="1"/>
          </p:nvPr>
        </p:nvSpPr>
        <p:spPr>
          <a:xfrm>
            <a:off x="457200" y="5562600"/>
            <a:ext cx="8229600" cy="779463"/>
          </a:xfrm>
        </p:spPr>
        <p:txBody>
          <a:bodyPr>
            <a:normAutofit fontScale="70000" lnSpcReduction="20000"/>
          </a:bodyPr>
          <a:lstStyle/>
          <a:p>
            <a:r>
              <a:rPr lang="en-US" dirty="0" smtClean="0"/>
              <a:t>PARE sequencing can be used to find cleaved miRNA targets. Mostly used in plants but is applicable to animal data</a:t>
            </a:r>
            <a:endParaRPr lang="en-US" dirty="0"/>
          </a:p>
        </p:txBody>
      </p:sp>
      <p:pic>
        <p:nvPicPr>
          <p:cNvPr id="3" name="Picture 2" descr="P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800765"/>
            <a:ext cx="6414516" cy="4761835"/>
          </a:xfrm>
          <a:prstGeom prst="rect">
            <a:avLst/>
          </a:prstGeom>
        </p:spPr>
      </p:pic>
      <p:sp>
        <p:nvSpPr>
          <p:cNvPr id="5" name="Rounded Rectangle 4"/>
          <p:cNvSpPr/>
          <p:nvPr/>
        </p:nvSpPr>
        <p:spPr>
          <a:xfrm>
            <a:off x="266700" y="2565400"/>
            <a:ext cx="229870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miRNA-mediated cleaved transcripts</a:t>
            </a:r>
            <a:endParaRPr lang="en-US" dirty="0"/>
          </a:p>
        </p:txBody>
      </p:sp>
      <p:sp>
        <p:nvSpPr>
          <p:cNvPr id="9" name="Rounded Rectangle 8"/>
          <p:cNvSpPr/>
          <p:nvPr/>
        </p:nvSpPr>
        <p:spPr>
          <a:xfrm>
            <a:off x="6388100" y="2565400"/>
            <a:ext cx="2298700" cy="9144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Random mRNA degradation</a:t>
            </a:r>
            <a:endParaRPr lang="en-US" dirty="0"/>
          </a:p>
        </p:txBody>
      </p:sp>
    </p:spTree>
    <p:extLst>
      <p:ext uri="{BB962C8B-B14F-4D97-AF65-F5344CB8AC3E}">
        <p14:creationId xmlns:p14="http://schemas.microsoft.com/office/powerpoint/2010/main" val="31151379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DEGRADOME ANALYSIS TOOL</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2" name="Content Placeholder 1"/>
          <p:cNvSpPr>
            <a:spLocks noGrp="1"/>
          </p:cNvSpPr>
          <p:nvPr>
            <p:ph idx="1"/>
          </p:nvPr>
        </p:nvSpPr>
        <p:spPr>
          <a:xfrm>
            <a:off x="457200" y="1270000"/>
            <a:ext cx="5864461" cy="4525963"/>
          </a:xfrm>
        </p:spPr>
        <p:txBody>
          <a:bodyPr>
            <a:normAutofit fontScale="62500" lnSpcReduction="20000"/>
          </a:bodyPr>
          <a:lstStyle/>
          <a:p>
            <a:pPr marL="0" indent="0">
              <a:buNone/>
            </a:pPr>
            <a:r>
              <a:rPr lang="en-US" sz="5100" dirty="0" err="1" smtClean="0"/>
              <a:t>PAREsnip</a:t>
            </a:r>
            <a:r>
              <a:rPr lang="en-US" sz="5100" dirty="0"/>
              <a:t> (</a:t>
            </a:r>
            <a:r>
              <a:rPr lang="en-US" sz="2900" dirty="0">
                <a:hlinkClick r:id="rId3"/>
              </a:rPr>
              <a:t>http://srna-workbench.cmp.uea.ac.uk</a:t>
            </a:r>
            <a:r>
              <a:rPr lang="en-US" sz="2900" dirty="0" smtClean="0">
                <a:hlinkClick r:id="rId3"/>
              </a:rPr>
              <a:t>/</a:t>
            </a:r>
            <a:r>
              <a:rPr lang="en-US" sz="2900" dirty="0" smtClean="0"/>
              <a:t> </a:t>
            </a:r>
            <a:r>
              <a:rPr lang="en-US" sz="5100" dirty="0" smtClean="0"/>
              <a:t>)</a:t>
            </a:r>
            <a:endParaRPr lang="en-US" sz="5100" dirty="0"/>
          </a:p>
          <a:p>
            <a:pPr marL="0" indent="0">
              <a:buNone/>
            </a:pPr>
            <a:endParaRPr lang="en-US" dirty="0" smtClean="0"/>
          </a:p>
          <a:p>
            <a:r>
              <a:rPr lang="en-US" dirty="0" smtClean="0"/>
              <a:t>A user </a:t>
            </a:r>
            <a:r>
              <a:rPr lang="en-US" dirty="0"/>
              <a:t>friendly, cross platform </a:t>
            </a:r>
            <a:r>
              <a:rPr lang="en-US" dirty="0" err="1" smtClean="0"/>
              <a:t>degradome</a:t>
            </a:r>
            <a:r>
              <a:rPr lang="en-US" dirty="0" smtClean="0"/>
              <a:t> </a:t>
            </a:r>
            <a:r>
              <a:rPr lang="en-US" dirty="0"/>
              <a:t>analysis </a:t>
            </a:r>
            <a:r>
              <a:rPr lang="en-US" dirty="0" smtClean="0"/>
              <a:t>tool</a:t>
            </a:r>
            <a:r>
              <a:rPr lang="en-US" dirty="0"/>
              <a:t> </a:t>
            </a:r>
            <a:r>
              <a:rPr lang="en-US" dirty="0" smtClean="0"/>
              <a:t>which can be used for high </a:t>
            </a:r>
            <a:r>
              <a:rPr lang="en-US" dirty="0"/>
              <a:t>throughput target </a:t>
            </a:r>
            <a:r>
              <a:rPr lang="en-US" dirty="0" smtClean="0"/>
              <a:t>analysis.</a:t>
            </a:r>
          </a:p>
          <a:p>
            <a:pPr marL="0" indent="0">
              <a:buNone/>
            </a:pPr>
            <a:endParaRPr lang="en-US" dirty="0"/>
          </a:p>
          <a:p>
            <a:r>
              <a:rPr lang="en-US" dirty="0" smtClean="0"/>
              <a:t>Input:</a:t>
            </a:r>
          </a:p>
          <a:p>
            <a:pPr lvl="1"/>
            <a:r>
              <a:rPr lang="en-US" dirty="0" smtClean="0"/>
              <a:t>mRNA dataset (</a:t>
            </a:r>
            <a:r>
              <a:rPr lang="en-US" dirty="0" err="1" smtClean="0"/>
              <a:t>transcriptome</a:t>
            </a:r>
            <a:r>
              <a:rPr lang="en-US" dirty="0" smtClean="0"/>
              <a:t>)</a:t>
            </a:r>
          </a:p>
          <a:p>
            <a:pPr lvl="1"/>
            <a:r>
              <a:rPr lang="en-US" dirty="0" smtClean="0"/>
              <a:t>Transcript degradation fragments (</a:t>
            </a:r>
            <a:r>
              <a:rPr lang="en-US" dirty="0" err="1" smtClean="0"/>
              <a:t>degradome</a:t>
            </a:r>
            <a:r>
              <a:rPr lang="en-US" dirty="0" smtClean="0"/>
              <a:t>)</a:t>
            </a:r>
          </a:p>
          <a:p>
            <a:pPr lvl="1"/>
            <a:r>
              <a:rPr lang="en-US" dirty="0" err="1" smtClean="0"/>
              <a:t>miRNAs</a:t>
            </a:r>
            <a:endParaRPr lang="en-US" dirty="0" smtClean="0"/>
          </a:p>
          <a:p>
            <a:pPr lvl="1"/>
            <a:r>
              <a:rPr lang="en-US" dirty="0" smtClean="0"/>
              <a:t>Genome (optional)</a:t>
            </a:r>
          </a:p>
          <a:p>
            <a:r>
              <a:rPr lang="en-US" dirty="0" smtClean="0"/>
              <a:t>Output:</a:t>
            </a:r>
          </a:p>
          <a:p>
            <a:pPr lvl="1"/>
            <a:r>
              <a:rPr lang="en-US" dirty="0" smtClean="0"/>
              <a:t>Degradome assisted </a:t>
            </a:r>
            <a:r>
              <a:rPr lang="en-US" dirty="0" err="1" smtClean="0"/>
              <a:t>miRNA</a:t>
            </a:r>
            <a:r>
              <a:rPr lang="en-US" dirty="0" smtClean="0"/>
              <a:t> target predictions</a:t>
            </a:r>
          </a:p>
          <a:p>
            <a:pPr lvl="1"/>
            <a:r>
              <a:rPr lang="en-US" dirty="0" smtClean="0"/>
              <a:t>Target plots</a:t>
            </a:r>
          </a:p>
          <a:p>
            <a:pPr lvl="1"/>
            <a:endParaRPr lang="en-US" dirty="0" smtClean="0"/>
          </a:p>
          <a:p>
            <a:pPr marL="0" indent="0">
              <a:buNone/>
            </a:pPr>
            <a:endParaRPr lang="en-US" dirty="0"/>
          </a:p>
          <a:p>
            <a:endParaRPr lang="en-US" dirty="0" smtClean="0"/>
          </a:p>
          <a:p>
            <a:endParaRPr lang="en-US" dirty="0"/>
          </a:p>
          <a:p>
            <a:endParaRPr lang="en-US" dirty="0"/>
          </a:p>
          <a:p>
            <a:endParaRPr lang="en-US" dirty="0"/>
          </a:p>
        </p:txBody>
      </p:sp>
      <p:pic>
        <p:nvPicPr>
          <p:cNvPr id="3" name="Picture 2" descr="Screen Shot 2014-05-21 at 18.01.0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661" y="1326864"/>
            <a:ext cx="2663577" cy="1278211"/>
          </a:xfrm>
          <a:prstGeom prst="rect">
            <a:avLst/>
          </a:prstGeom>
        </p:spPr>
      </p:pic>
    </p:spTree>
    <p:extLst>
      <p:ext uri="{BB962C8B-B14F-4D97-AF65-F5344CB8AC3E}">
        <p14:creationId xmlns:p14="http://schemas.microsoft.com/office/powerpoint/2010/main" val="26064314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PARESNIP – WHY USE IT?</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18" name="Content Placeholder 1"/>
          <p:cNvSpPr>
            <a:spLocks noGrp="1"/>
          </p:cNvSpPr>
          <p:nvPr>
            <p:ph idx="1"/>
          </p:nvPr>
        </p:nvSpPr>
        <p:spPr>
          <a:xfrm>
            <a:off x="330200" y="1003301"/>
            <a:ext cx="8559800" cy="2628900"/>
          </a:xfrm>
        </p:spPr>
        <p:txBody>
          <a:bodyPr>
            <a:normAutofit/>
          </a:bodyPr>
          <a:lstStyle/>
          <a:p>
            <a:r>
              <a:rPr lang="en-US" sz="2400" dirty="0" err="1" smtClean="0"/>
              <a:t>PAREsnip</a:t>
            </a:r>
            <a:r>
              <a:rPr lang="en-US" sz="2400" dirty="0" smtClean="0"/>
              <a:t> is extremely fast – we can </a:t>
            </a:r>
            <a:r>
              <a:rPr lang="en-US" sz="2400" dirty="0" err="1" smtClean="0"/>
              <a:t>analyse</a:t>
            </a:r>
            <a:r>
              <a:rPr lang="en-US" sz="2400" dirty="0" smtClean="0"/>
              <a:t> </a:t>
            </a:r>
            <a:r>
              <a:rPr lang="en-US" sz="2400" b="1" dirty="0" smtClean="0"/>
              <a:t>all</a:t>
            </a:r>
            <a:r>
              <a:rPr lang="en-US" sz="2400" dirty="0" smtClean="0"/>
              <a:t> potential cleavage events on a genome-wide scale (millions of small RNAs </a:t>
            </a:r>
            <a:r>
              <a:rPr lang="en-US" sz="2400" dirty="0" err="1" smtClean="0"/>
              <a:t>vs</a:t>
            </a:r>
            <a:r>
              <a:rPr lang="en-US" sz="2400" dirty="0" smtClean="0"/>
              <a:t> millions of </a:t>
            </a:r>
            <a:r>
              <a:rPr lang="en-US" sz="2400" dirty="0" err="1" smtClean="0"/>
              <a:t>degradome</a:t>
            </a:r>
            <a:r>
              <a:rPr lang="en-US" sz="2400" dirty="0" smtClean="0"/>
              <a:t> reads)</a:t>
            </a:r>
          </a:p>
          <a:p>
            <a:r>
              <a:rPr lang="en-US" sz="2400" dirty="0" smtClean="0"/>
              <a:t>This is not computationally feasible with other tools</a:t>
            </a:r>
          </a:p>
          <a:p>
            <a:r>
              <a:rPr lang="en-US" sz="2400" dirty="0" err="1" smtClean="0"/>
              <a:t>PAREsnip</a:t>
            </a:r>
            <a:r>
              <a:rPr lang="en-US" sz="2400" dirty="0" smtClean="0"/>
              <a:t> has a user-friendly GUI but can also be run on the command line and added into analysis pipelines</a:t>
            </a:r>
            <a:endParaRPr lang="en-US" sz="2400" dirty="0"/>
          </a:p>
        </p:txBody>
      </p:sp>
      <p:pic>
        <p:nvPicPr>
          <p:cNvPr id="2" name="Picture 1" descr="PAREsnip tim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3530600"/>
            <a:ext cx="4699000" cy="2616200"/>
          </a:xfrm>
          <a:prstGeom prst="rect">
            <a:avLst/>
          </a:prstGeom>
        </p:spPr>
      </p:pic>
    </p:spTree>
    <p:extLst>
      <p:ext uri="{BB962C8B-B14F-4D97-AF65-F5344CB8AC3E}">
        <p14:creationId xmlns:p14="http://schemas.microsoft.com/office/powerpoint/2010/main" val="19320527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PARESNIP INTERFACE</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5" name="Picture 4" descr="PAREsnip_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1014229"/>
            <a:ext cx="7349067" cy="5106365"/>
          </a:xfrm>
          <a:prstGeom prst="rect">
            <a:avLst/>
          </a:prstGeom>
        </p:spPr>
      </p:pic>
      <p:sp>
        <p:nvSpPr>
          <p:cNvPr id="8" name="Rounded Rectangle 7"/>
          <p:cNvSpPr/>
          <p:nvPr/>
        </p:nvSpPr>
        <p:spPr>
          <a:xfrm>
            <a:off x="3594100" y="3990975"/>
            <a:ext cx="2247900" cy="32385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miRNA/target interaction</a:t>
            </a:r>
            <a:endParaRPr lang="en-US" sz="1400" dirty="0">
              <a:solidFill>
                <a:srgbClr val="000000"/>
              </a:solidFill>
            </a:endParaRPr>
          </a:p>
        </p:txBody>
      </p:sp>
      <p:sp>
        <p:nvSpPr>
          <p:cNvPr id="2" name="Up Arrow 1"/>
          <p:cNvSpPr/>
          <p:nvPr/>
        </p:nvSpPr>
        <p:spPr>
          <a:xfrm>
            <a:off x="4590034" y="3304667"/>
            <a:ext cx="344932" cy="686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254000" y="3990975"/>
            <a:ext cx="2247900" cy="32385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Target gene</a:t>
            </a:r>
            <a:endParaRPr lang="en-US" sz="1400" dirty="0">
              <a:solidFill>
                <a:srgbClr val="000000"/>
              </a:solidFill>
            </a:endParaRPr>
          </a:p>
        </p:txBody>
      </p:sp>
      <p:sp>
        <p:nvSpPr>
          <p:cNvPr id="10" name="Up Arrow 9"/>
          <p:cNvSpPr/>
          <p:nvPr/>
        </p:nvSpPr>
        <p:spPr>
          <a:xfrm>
            <a:off x="1300734" y="3304667"/>
            <a:ext cx="344932" cy="686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39925" y="1958467"/>
            <a:ext cx="1123950" cy="32385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P-value</a:t>
            </a:r>
            <a:endParaRPr lang="en-US" sz="1400" dirty="0">
              <a:solidFill>
                <a:srgbClr val="000000"/>
              </a:solidFill>
            </a:endParaRPr>
          </a:p>
        </p:txBody>
      </p:sp>
      <p:sp>
        <p:nvSpPr>
          <p:cNvPr id="13" name="Up Arrow 12"/>
          <p:cNvSpPr/>
          <p:nvPr/>
        </p:nvSpPr>
        <p:spPr>
          <a:xfrm rot="10800000">
            <a:off x="2329434" y="2301367"/>
            <a:ext cx="344932" cy="686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032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PARESNIP T-PLOT</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grpSp>
        <p:nvGrpSpPr>
          <p:cNvPr id="9" name="Group 8"/>
          <p:cNvGrpSpPr/>
          <p:nvPr/>
        </p:nvGrpSpPr>
        <p:grpSpPr>
          <a:xfrm>
            <a:off x="139700" y="1352550"/>
            <a:ext cx="7785100" cy="5003800"/>
            <a:chOff x="139700" y="952500"/>
            <a:chExt cx="5778500" cy="4103494"/>
          </a:xfrm>
        </p:grpSpPr>
        <p:pic>
          <p:nvPicPr>
            <p:cNvPr id="3" name="Picture 2" descr="t-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 y="952500"/>
              <a:ext cx="5778500" cy="4103494"/>
            </a:xfrm>
            <a:prstGeom prst="rect">
              <a:avLst/>
            </a:prstGeom>
          </p:spPr>
        </p:pic>
        <p:sp>
          <p:nvSpPr>
            <p:cNvPr id="5" name="Oval 4"/>
            <p:cNvSpPr/>
            <p:nvPr/>
          </p:nvSpPr>
          <p:spPr>
            <a:xfrm>
              <a:off x="558800" y="4013200"/>
              <a:ext cx="4089400" cy="889000"/>
            </a:xfrm>
            <a:prstGeom prst="ellipse">
              <a:avLst/>
            </a:prstGeom>
            <a:gradFill flip="none" rotWithShape="1">
              <a:gsLst>
                <a:gs pos="0">
                  <a:schemeClr val="accent1">
                    <a:tint val="100000"/>
                    <a:shade val="100000"/>
                    <a:satMod val="130000"/>
                    <a:alpha val="10000"/>
                  </a:schemeClr>
                </a:gs>
                <a:gs pos="100000">
                  <a:schemeClr val="accent1">
                    <a:tint val="50000"/>
                    <a:shade val="100000"/>
                    <a:satMod val="350000"/>
                    <a:alpha val="1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832100" y="2146300"/>
              <a:ext cx="203200" cy="190500"/>
            </a:xfrm>
            <a:prstGeom prst="ellipse">
              <a:avLst/>
            </a:prstGeom>
            <a:gradFill flip="none" rotWithShape="1">
              <a:gsLst>
                <a:gs pos="0">
                  <a:schemeClr val="accent1">
                    <a:tint val="100000"/>
                    <a:shade val="100000"/>
                    <a:satMod val="130000"/>
                    <a:alpha val="7000"/>
                  </a:schemeClr>
                </a:gs>
                <a:gs pos="100000">
                  <a:schemeClr val="accent1">
                    <a:tint val="50000"/>
                    <a:shade val="100000"/>
                    <a:satMod val="350000"/>
                    <a:alpha val="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219200" y="2038350"/>
              <a:ext cx="1498600" cy="3937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Cleavage signal</a:t>
              </a:r>
              <a:endParaRPr lang="en-US" sz="1400" dirty="0"/>
            </a:p>
          </p:txBody>
        </p:sp>
      </p:grpSp>
      <p:sp>
        <p:nvSpPr>
          <p:cNvPr id="13" name="Rounded Rectangle 12"/>
          <p:cNvSpPr/>
          <p:nvPr/>
        </p:nvSpPr>
        <p:spPr>
          <a:xfrm>
            <a:off x="6339570" y="5327870"/>
            <a:ext cx="2018993" cy="4800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Background non-specific degradation</a:t>
            </a:r>
            <a:endParaRPr lang="en-US" sz="1400" dirty="0"/>
          </a:p>
        </p:txBody>
      </p:sp>
      <p:sp>
        <p:nvSpPr>
          <p:cNvPr id="14" name="Rounded Rectangle 13"/>
          <p:cNvSpPr/>
          <p:nvPr/>
        </p:nvSpPr>
        <p:spPr>
          <a:xfrm>
            <a:off x="5905807" y="2325127"/>
            <a:ext cx="2018993" cy="4800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Alignment of small RNA to cleaved target site</a:t>
            </a:r>
            <a:endParaRPr lang="en-US" sz="1400" dirty="0"/>
          </a:p>
        </p:txBody>
      </p:sp>
    </p:spTree>
    <p:extLst>
      <p:ext uri="{BB962C8B-B14F-4D97-AF65-F5344CB8AC3E}">
        <p14:creationId xmlns:p14="http://schemas.microsoft.com/office/powerpoint/2010/main" val="42148679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PARESNIP</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9" name="Content Placeholder 1"/>
          <p:cNvSpPr>
            <a:spLocks noGrp="1"/>
          </p:cNvSpPr>
          <p:nvPr>
            <p:ph idx="1"/>
          </p:nvPr>
        </p:nvSpPr>
        <p:spPr>
          <a:xfrm>
            <a:off x="457200" y="1130300"/>
            <a:ext cx="8229600" cy="4525963"/>
          </a:xfrm>
        </p:spPr>
        <p:txBody>
          <a:bodyPr/>
          <a:lstStyle/>
          <a:p>
            <a:endParaRPr lang="en-US" dirty="0" smtClean="0"/>
          </a:p>
          <a:p>
            <a:endParaRPr lang="en-US" dirty="0"/>
          </a:p>
        </p:txBody>
      </p:sp>
      <p:sp>
        <p:nvSpPr>
          <p:cNvPr id="8" name="Content Placeholder 1"/>
          <p:cNvSpPr txBox="1">
            <a:spLocks/>
          </p:cNvSpPr>
          <p:nvPr/>
        </p:nvSpPr>
        <p:spPr>
          <a:xfrm>
            <a:off x="457200" y="1187299"/>
            <a:ext cx="8229600" cy="452596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PAREsnip</a:t>
            </a:r>
            <a:r>
              <a:rPr lang="en-US" dirty="0" smtClean="0"/>
              <a:t> allows users to find all potential interactions between small RNAs and their targets</a:t>
            </a:r>
          </a:p>
          <a:p>
            <a:r>
              <a:rPr lang="en-US" dirty="0" smtClean="0"/>
              <a:t>PARE data is noisy – we can get around this by </a:t>
            </a:r>
            <a:r>
              <a:rPr lang="en-US" b="1" dirty="0" smtClean="0"/>
              <a:t>using replicates </a:t>
            </a:r>
            <a:r>
              <a:rPr lang="en-US" dirty="0" smtClean="0"/>
              <a:t>and only accepting conserved peaks (which are unlikely to be random degradation products)</a:t>
            </a:r>
          </a:p>
          <a:p>
            <a:r>
              <a:rPr lang="en-US" dirty="0" err="1" smtClean="0"/>
              <a:t>PAREsnip</a:t>
            </a:r>
            <a:r>
              <a:rPr lang="en-US" dirty="0" smtClean="0"/>
              <a:t> can be used to construct small RNA/mRNA interaction networks on a genome-wide scale</a:t>
            </a:r>
          </a:p>
          <a:p>
            <a:endParaRPr lang="en-US" dirty="0"/>
          </a:p>
        </p:txBody>
      </p:sp>
    </p:spTree>
    <p:extLst>
      <p:ext uri="{BB962C8B-B14F-4D97-AF65-F5344CB8AC3E}">
        <p14:creationId xmlns:p14="http://schemas.microsoft.com/office/powerpoint/2010/main" val="29318297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TUTORIAL</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57200" y="10414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Select </a:t>
            </a:r>
            <a:r>
              <a:rPr lang="en-US" dirty="0" err="1" smtClean="0"/>
              <a:t>PAREsnip</a:t>
            </a:r>
            <a:r>
              <a:rPr lang="en-US" dirty="0" smtClean="0"/>
              <a:t> from the Tools menu. This will launch the tool:</a:t>
            </a:r>
          </a:p>
          <a:p>
            <a:pPr marL="0" indent="0">
              <a:buNone/>
            </a:pPr>
            <a:endParaRPr lang="en-US" dirty="0"/>
          </a:p>
          <a:p>
            <a:pPr marL="0" indent="0">
              <a:buNone/>
            </a:pPr>
            <a:endParaRPr lang="en-US" dirty="0" smtClean="0"/>
          </a:p>
        </p:txBody>
      </p:sp>
      <p:pic>
        <p:nvPicPr>
          <p:cNvPr id="3" name="Picture 2" descr="Screen Shot 2014-05-20 at 14.35.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pic>
        <p:nvPicPr>
          <p:cNvPr id="2" name="Picture 1" descr="Screen Shot 2014-05-20 at 20.35.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900" y="2770428"/>
            <a:ext cx="4965700" cy="3376372"/>
          </a:xfrm>
          <a:prstGeom prst="rect">
            <a:avLst/>
          </a:prstGeom>
        </p:spPr>
      </p:pic>
    </p:spTree>
    <p:extLst>
      <p:ext uri="{BB962C8B-B14F-4D97-AF65-F5344CB8AC3E}">
        <p14:creationId xmlns:p14="http://schemas.microsoft.com/office/powerpoint/2010/main" val="31642749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TUTORIAL</a:t>
            </a:r>
            <a:endParaRPr lang="en-US" sz="3600" b="1" dirty="0"/>
          </a:p>
        </p:txBody>
      </p:sp>
      <p:pic>
        <p:nvPicPr>
          <p:cNvPr id="7" name="Picture 6" descr="white_for-we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57200" y="10414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Download </a:t>
            </a:r>
            <a:r>
              <a:rPr lang="en-US" b="1" dirty="0" smtClean="0">
                <a:hlinkClick r:id="rId4"/>
              </a:rPr>
              <a:t>http</a:t>
            </a:r>
            <a:r>
              <a:rPr lang="en-US" b="1" dirty="0">
                <a:hlinkClick r:id="rId4"/>
              </a:rPr>
              <a:t>://tinyurl.com/pare-</a:t>
            </a:r>
            <a:r>
              <a:rPr lang="en-US" b="1" dirty="0" smtClean="0">
                <a:hlinkClick r:id="rId4"/>
              </a:rPr>
              <a:t>data</a:t>
            </a:r>
            <a:r>
              <a:rPr lang="en-US" b="1" dirty="0" smtClean="0"/>
              <a:t> and load into the tool</a:t>
            </a:r>
            <a:endParaRPr lang="en-US" dirty="0"/>
          </a:p>
          <a:p>
            <a:pPr marL="0" indent="0">
              <a:buNone/>
            </a:pPr>
            <a:endParaRPr lang="en-US" dirty="0" smtClean="0"/>
          </a:p>
        </p:txBody>
      </p:sp>
      <p:pic>
        <p:nvPicPr>
          <p:cNvPr id="3" name="Picture 2" descr="Screen Shot 2014-05-20 at 14.35.3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pic>
        <p:nvPicPr>
          <p:cNvPr id="5" name="Picture 4" descr="Screen Shot 2014-05-20 at 20.40.2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11" y="2231319"/>
            <a:ext cx="4397297" cy="3441701"/>
          </a:xfrm>
          <a:prstGeom prst="rect">
            <a:avLst/>
          </a:prstGeom>
        </p:spPr>
      </p:pic>
      <p:pic>
        <p:nvPicPr>
          <p:cNvPr id="2" name="Picture 1" descr="Screen Shot 2014-05-21 at 18.33.5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0043" y="2957970"/>
            <a:ext cx="4356757" cy="3398380"/>
          </a:xfrm>
          <a:prstGeom prst="rect">
            <a:avLst/>
          </a:prstGeom>
        </p:spPr>
      </p:pic>
    </p:spTree>
    <p:extLst>
      <p:ext uri="{BB962C8B-B14F-4D97-AF65-F5344CB8AC3E}">
        <p14:creationId xmlns:p14="http://schemas.microsoft.com/office/powerpoint/2010/main" val="8125959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TUTORIAL</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57200" y="1041400"/>
            <a:ext cx="5651500" cy="452596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For this analysis, we will set the parameters to the default high stringency settings.</a:t>
            </a:r>
          </a:p>
          <a:p>
            <a:pPr marL="0" indent="0">
              <a:buNone/>
            </a:pPr>
            <a:endParaRPr lang="en-US" dirty="0"/>
          </a:p>
          <a:p>
            <a:pPr marL="0" indent="0">
              <a:buNone/>
            </a:pPr>
            <a:r>
              <a:rPr lang="en-US" dirty="0" smtClean="0"/>
              <a:t>Change the </a:t>
            </a:r>
            <a:r>
              <a:rPr lang="en-US" dirty="0" err="1" smtClean="0"/>
              <a:t>sRNA</a:t>
            </a:r>
            <a:r>
              <a:rPr lang="en-US" dirty="0" smtClean="0"/>
              <a:t> minimum abundance to 1.</a:t>
            </a:r>
          </a:p>
          <a:p>
            <a:pPr marL="0" indent="0">
              <a:buNone/>
            </a:pPr>
            <a:endParaRPr lang="en-US" dirty="0"/>
          </a:p>
          <a:p>
            <a:pPr marL="0" indent="0">
              <a:buNone/>
            </a:pPr>
            <a:r>
              <a:rPr lang="en-US" dirty="0" smtClean="0"/>
              <a:t>Set the analysis going by pressing the Start button.</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sz="2200" dirty="0" smtClean="0"/>
          </a:p>
          <a:p>
            <a:pPr marL="0" indent="0">
              <a:buNone/>
            </a:pPr>
            <a:r>
              <a:rPr lang="en-US" sz="2200" dirty="0" smtClean="0"/>
              <a:t>Documentation containing an explanation of the parameters settings is available </a:t>
            </a:r>
            <a:r>
              <a:rPr lang="en-US" sz="2200" dirty="0"/>
              <a:t>from: </a:t>
            </a:r>
            <a:r>
              <a:rPr lang="en-US" sz="2200" dirty="0">
                <a:hlinkClick r:id="rId3"/>
              </a:rPr>
              <a:t>http://srna-workbench.cmp.uea.ac.uk/doc/</a:t>
            </a:r>
            <a:r>
              <a:rPr lang="en-US" sz="2200" dirty="0" smtClean="0">
                <a:hlinkClick r:id="rId3"/>
              </a:rPr>
              <a:t>PAREsnip_UserGuide.pdf</a:t>
            </a:r>
            <a:r>
              <a:rPr lang="en-US" sz="2200" dirty="0" smtClean="0"/>
              <a:t> </a:t>
            </a:r>
          </a:p>
          <a:p>
            <a:pPr marL="0" indent="0">
              <a:buNone/>
            </a:pPr>
            <a:endParaRPr lang="en-US" dirty="0"/>
          </a:p>
        </p:txBody>
      </p:sp>
      <p:pic>
        <p:nvPicPr>
          <p:cNvPr id="3" name="Picture 2" descr="Screen Shot 2014-05-20 at 14.35.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pic>
        <p:nvPicPr>
          <p:cNvPr id="2" name="Picture 1" descr="Screen Shot 2014-05-21 at 16.30.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371" y="868761"/>
            <a:ext cx="2088792" cy="4978400"/>
          </a:xfrm>
          <a:prstGeom prst="rect">
            <a:avLst/>
          </a:prstGeom>
        </p:spPr>
      </p:pic>
      <p:sp>
        <p:nvSpPr>
          <p:cNvPr id="6" name="Left Arrow 5"/>
          <p:cNvSpPr/>
          <p:nvPr/>
        </p:nvSpPr>
        <p:spPr>
          <a:xfrm>
            <a:off x="7975600" y="1320800"/>
            <a:ext cx="584200" cy="4953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5-21 at 16.36.5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0200" y="3180968"/>
            <a:ext cx="2794000" cy="1122088"/>
          </a:xfrm>
          <a:prstGeom prst="rect">
            <a:avLst/>
          </a:prstGeom>
          <a:ln w="19050">
            <a:solidFill>
              <a:schemeClr val="tx1"/>
            </a:solidFill>
          </a:ln>
        </p:spPr>
      </p:pic>
      <p:sp>
        <p:nvSpPr>
          <p:cNvPr id="12" name="Left Arrow 11"/>
          <p:cNvSpPr/>
          <p:nvPr/>
        </p:nvSpPr>
        <p:spPr>
          <a:xfrm rot="1913984">
            <a:off x="6326748" y="3780905"/>
            <a:ext cx="584200" cy="4953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rot="2104585">
            <a:off x="7886332" y="1968500"/>
            <a:ext cx="584200" cy="4953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7391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MIRNA TARGETING</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3" name="Picture 2" descr="plant_targ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4779"/>
            <a:ext cx="3987800" cy="730942"/>
          </a:xfrm>
          <a:prstGeom prst="rect">
            <a:avLst/>
          </a:prstGeom>
        </p:spPr>
      </p:pic>
      <p:pic>
        <p:nvPicPr>
          <p:cNvPr id="5" name="Picture 4" descr="animal_targ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4700" y="1533179"/>
            <a:ext cx="3987800" cy="701558"/>
          </a:xfrm>
          <a:prstGeom prst="rect">
            <a:avLst/>
          </a:prstGeom>
        </p:spPr>
      </p:pic>
      <p:sp>
        <p:nvSpPr>
          <p:cNvPr id="8" name="Rectangle 7"/>
          <p:cNvSpPr/>
          <p:nvPr/>
        </p:nvSpPr>
        <p:spPr>
          <a:xfrm>
            <a:off x="1701799" y="929838"/>
            <a:ext cx="1689360" cy="369332"/>
          </a:xfrm>
          <a:prstGeom prst="rect">
            <a:avLst/>
          </a:prstGeom>
        </p:spPr>
        <p:txBody>
          <a:bodyPr wrap="none">
            <a:spAutoFit/>
          </a:bodyPr>
          <a:lstStyle/>
          <a:p>
            <a:r>
              <a:rPr lang="en-US" dirty="0" smtClean="0"/>
              <a:t>Typical in plants</a:t>
            </a:r>
            <a:endParaRPr lang="en-US" dirty="0"/>
          </a:p>
        </p:txBody>
      </p:sp>
      <p:sp>
        <p:nvSpPr>
          <p:cNvPr id="12" name="Rectangle 11"/>
          <p:cNvSpPr/>
          <p:nvPr/>
        </p:nvSpPr>
        <p:spPr>
          <a:xfrm>
            <a:off x="6320176" y="919202"/>
            <a:ext cx="1838965" cy="369332"/>
          </a:xfrm>
          <a:prstGeom prst="rect">
            <a:avLst/>
          </a:prstGeom>
        </p:spPr>
        <p:txBody>
          <a:bodyPr wrap="none">
            <a:spAutoFit/>
          </a:bodyPr>
          <a:lstStyle/>
          <a:p>
            <a:r>
              <a:rPr lang="en-US" dirty="0" smtClean="0"/>
              <a:t>Typical in animals</a:t>
            </a:r>
            <a:endParaRPr lang="en-US" dirty="0"/>
          </a:p>
        </p:txBody>
      </p:sp>
      <p:pic>
        <p:nvPicPr>
          <p:cNvPr id="9" name="Picture 8" descr="cleava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500" y="3288424"/>
            <a:ext cx="4267200" cy="1931276"/>
          </a:xfrm>
          <a:prstGeom prst="rect">
            <a:avLst/>
          </a:prstGeom>
        </p:spPr>
      </p:pic>
      <p:pic>
        <p:nvPicPr>
          <p:cNvPr id="10" name="Picture 9" descr="deadenylati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711" y="3288424"/>
            <a:ext cx="4105729" cy="1854200"/>
          </a:xfrm>
          <a:prstGeom prst="rect">
            <a:avLst/>
          </a:prstGeom>
        </p:spPr>
      </p:pic>
      <p:sp>
        <p:nvSpPr>
          <p:cNvPr id="13" name="Down Arrow 12"/>
          <p:cNvSpPr/>
          <p:nvPr/>
        </p:nvSpPr>
        <p:spPr>
          <a:xfrm>
            <a:off x="2324100" y="2467321"/>
            <a:ext cx="368300" cy="72037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7164917" y="2467321"/>
            <a:ext cx="368300" cy="72037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0400" y="5760135"/>
            <a:ext cx="6286500" cy="369332"/>
          </a:xfrm>
          <a:prstGeom prst="rect">
            <a:avLst/>
          </a:prstGeom>
        </p:spPr>
        <p:txBody>
          <a:bodyPr wrap="square">
            <a:spAutoFit/>
          </a:bodyPr>
          <a:lstStyle/>
          <a:p>
            <a:r>
              <a:rPr lang="en-US" dirty="0"/>
              <a:t>Nature Reviews Molecular Cell Biology 14, 475–488 (2013)</a:t>
            </a:r>
          </a:p>
        </p:txBody>
      </p:sp>
    </p:spTree>
    <p:extLst>
      <p:ext uri="{BB962C8B-B14F-4D97-AF65-F5344CB8AC3E}">
        <p14:creationId xmlns:p14="http://schemas.microsoft.com/office/powerpoint/2010/main" val="18040328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TUTORIAL</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57200" y="1041400"/>
            <a:ext cx="5651500"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Save your analysis:</a:t>
            </a:r>
          </a:p>
          <a:p>
            <a:pPr lvl="1"/>
            <a:r>
              <a:rPr lang="en-US" dirty="0" smtClean="0"/>
              <a:t>The first save dialog is for the analysis log. Save it with a .txt extension.</a:t>
            </a:r>
          </a:p>
          <a:p>
            <a:pPr lvl="1"/>
            <a:r>
              <a:rPr lang="en-US" dirty="0" smtClean="0"/>
              <a:t>The second save dialog is for the results. Save it with a .</a:t>
            </a:r>
            <a:r>
              <a:rPr lang="en-US" dirty="0" err="1" smtClean="0"/>
              <a:t>csv</a:t>
            </a:r>
            <a:r>
              <a:rPr lang="en-US" dirty="0" smtClean="0"/>
              <a:t> extension.</a:t>
            </a:r>
          </a:p>
          <a:p>
            <a:pPr lvl="1"/>
            <a:r>
              <a:rPr lang="en-US" dirty="0" smtClean="0"/>
              <a:t>View the target plots in </a:t>
            </a:r>
            <a:r>
              <a:rPr lang="en-US" dirty="0" err="1" smtClean="0"/>
              <a:t>VisSR</a:t>
            </a:r>
            <a:r>
              <a:rPr lang="en-US" dirty="0" smtClean="0"/>
              <a:t>.</a:t>
            </a:r>
          </a:p>
          <a:p>
            <a:pPr lvl="1"/>
            <a:r>
              <a:rPr lang="en-US" dirty="0" smtClean="0"/>
              <a:t>Save ALL the target plots to </a:t>
            </a:r>
            <a:r>
              <a:rPr lang="en-US" dirty="0" err="1" smtClean="0"/>
              <a:t>pdf</a:t>
            </a:r>
            <a:r>
              <a:rPr lang="en-US" dirty="0" smtClean="0"/>
              <a:t> with a .</a:t>
            </a:r>
            <a:r>
              <a:rPr lang="en-US" dirty="0" err="1" smtClean="0"/>
              <a:t>pdf</a:t>
            </a:r>
            <a:r>
              <a:rPr lang="en-US" dirty="0" smtClean="0"/>
              <a:t> extension.</a:t>
            </a:r>
          </a:p>
          <a:p>
            <a:pPr marL="0" indent="0">
              <a:buNone/>
            </a:pPr>
            <a:endParaRPr lang="en-US" dirty="0" smtClean="0"/>
          </a:p>
          <a:p>
            <a:pPr marL="0" indent="0">
              <a:buNone/>
            </a:pPr>
            <a:endParaRPr lang="en-US" sz="2200" dirty="0" smtClean="0"/>
          </a:p>
          <a:p>
            <a:pPr marL="0" indent="0">
              <a:buNone/>
            </a:pPr>
            <a:endParaRPr lang="en-US" dirty="0"/>
          </a:p>
        </p:txBody>
      </p:sp>
      <p:pic>
        <p:nvPicPr>
          <p:cNvPr id="3" name="Picture 2" descr="Screen Shot 2014-05-20 at 14.35.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pic>
        <p:nvPicPr>
          <p:cNvPr id="5" name="Picture 4" descr="Screen Shot 2014-05-21 at 17.03.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938" y="766115"/>
            <a:ext cx="1397462" cy="2237467"/>
          </a:xfrm>
          <a:prstGeom prst="rect">
            <a:avLst/>
          </a:prstGeom>
        </p:spPr>
      </p:pic>
      <p:pic>
        <p:nvPicPr>
          <p:cNvPr id="10" name="Picture 9" descr="Screen Shot 2014-05-21 at 17.10.09.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2194" y="3102915"/>
            <a:ext cx="2544402" cy="1123950"/>
          </a:xfrm>
          <a:prstGeom prst="rect">
            <a:avLst/>
          </a:prstGeom>
        </p:spPr>
      </p:pic>
      <p:pic>
        <p:nvPicPr>
          <p:cNvPr id="14" name="Picture 13" descr="Screen Shot 2014-05-21 at 17.12.0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8700" y="4533900"/>
            <a:ext cx="2550417" cy="1549400"/>
          </a:xfrm>
          <a:prstGeom prst="rect">
            <a:avLst/>
          </a:prstGeom>
        </p:spPr>
      </p:pic>
      <p:sp>
        <p:nvSpPr>
          <p:cNvPr id="16" name="Left Arrow 15"/>
          <p:cNvSpPr/>
          <p:nvPr/>
        </p:nvSpPr>
        <p:spPr>
          <a:xfrm>
            <a:off x="7658100" y="4800600"/>
            <a:ext cx="736600" cy="5207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04007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EXERCISE 3</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57200" y="1041400"/>
            <a:ext cx="81153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Char char="-"/>
            </a:pPr>
            <a:r>
              <a:rPr lang="en-US" dirty="0" smtClean="0"/>
              <a:t>Find the t-plot for AT1G77850.1</a:t>
            </a:r>
          </a:p>
          <a:p>
            <a:pPr>
              <a:buFontTx/>
              <a:buChar char="-"/>
            </a:pPr>
            <a:r>
              <a:rPr lang="en-US" dirty="0" smtClean="0"/>
              <a:t>Find the </a:t>
            </a:r>
            <a:r>
              <a:rPr lang="en-US" dirty="0" err="1" smtClean="0"/>
              <a:t>PAREsnip</a:t>
            </a:r>
            <a:r>
              <a:rPr lang="en-US" dirty="0" smtClean="0"/>
              <a:t> record for this t-plot?</a:t>
            </a:r>
          </a:p>
          <a:p>
            <a:pPr>
              <a:buFontTx/>
              <a:buChar char="-"/>
            </a:pPr>
            <a:r>
              <a:rPr lang="en-US" dirty="0" smtClean="0"/>
              <a:t>What is the name of the miRNA in this t-plot?</a:t>
            </a:r>
          </a:p>
          <a:p>
            <a:pPr marL="0" indent="0">
              <a:buNone/>
            </a:pPr>
            <a:endParaRPr lang="en-US" sz="2200" dirty="0" smtClean="0"/>
          </a:p>
          <a:p>
            <a:pPr marL="0" indent="0">
              <a:buNone/>
            </a:pPr>
            <a:endParaRPr lang="en-US" dirty="0"/>
          </a:p>
        </p:txBody>
      </p:sp>
      <p:pic>
        <p:nvPicPr>
          <p:cNvPr id="3" name="Picture 2" descr="Screen Shot 2014-05-20 at 14.35.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spTree>
    <p:extLst>
      <p:ext uri="{BB962C8B-B14F-4D97-AF65-F5344CB8AC3E}">
        <p14:creationId xmlns:p14="http://schemas.microsoft.com/office/powerpoint/2010/main" val="26470257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TUTORIAL</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06400" y="1041400"/>
            <a:ext cx="81153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Can you find the t-plot for AT1G77850.1?</a:t>
            </a:r>
          </a:p>
          <a:p>
            <a:pPr marL="0" indent="0">
              <a:buNone/>
            </a:pPr>
            <a:endParaRPr lang="en-US" dirty="0"/>
          </a:p>
          <a:p>
            <a:pPr marL="0" indent="0">
              <a:buNone/>
            </a:pPr>
            <a:endParaRPr lang="en-US" dirty="0"/>
          </a:p>
          <a:p>
            <a:pPr marL="0" indent="0">
              <a:buNone/>
            </a:pPr>
            <a:endParaRPr lang="en-US" sz="2200" dirty="0" smtClean="0"/>
          </a:p>
          <a:p>
            <a:pPr marL="0" indent="0">
              <a:buNone/>
            </a:pPr>
            <a:endParaRPr lang="en-US" dirty="0"/>
          </a:p>
        </p:txBody>
      </p:sp>
      <p:pic>
        <p:nvPicPr>
          <p:cNvPr id="3" name="Picture 2" descr="Screen Shot 2014-05-20 at 14.35.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pic>
        <p:nvPicPr>
          <p:cNvPr id="2" name="Picture 1" descr="AT1G77850.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800" y="1672705"/>
            <a:ext cx="6464300" cy="4568003"/>
          </a:xfrm>
          <a:prstGeom prst="rect">
            <a:avLst/>
          </a:prstGeom>
        </p:spPr>
      </p:pic>
    </p:spTree>
    <p:extLst>
      <p:ext uri="{BB962C8B-B14F-4D97-AF65-F5344CB8AC3E}">
        <p14:creationId xmlns:p14="http://schemas.microsoft.com/office/powerpoint/2010/main" val="23619745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TUTORIAL</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57200" y="1041400"/>
            <a:ext cx="81153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Can you find the </a:t>
            </a:r>
            <a:r>
              <a:rPr lang="en-US" dirty="0" err="1" smtClean="0"/>
              <a:t>PAREsnip</a:t>
            </a:r>
            <a:r>
              <a:rPr lang="en-US" dirty="0" smtClean="0"/>
              <a:t> record for this t-plot? (AT1G77850.1)</a:t>
            </a:r>
          </a:p>
          <a:p>
            <a:pPr marL="0" indent="0">
              <a:buNone/>
            </a:pPr>
            <a:endParaRPr lang="en-US" dirty="0" smtClean="0"/>
          </a:p>
          <a:p>
            <a:pPr marL="0" indent="0">
              <a:buNone/>
            </a:pPr>
            <a:r>
              <a:rPr lang="en-US" dirty="0"/>
              <a:t>What is the name of the </a:t>
            </a:r>
            <a:r>
              <a:rPr lang="en-US" dirty="0" err="1"/>
              <a:t>miRNA</a:t>
            </a:r>
            <a:r>
              <a:rPr lang="en-US" dirty="0"/>
              <a:t> in this t-plot?</a:t>
            </a:r>
          </a:p>
          <a:p>
            <a:pPr marL="0" indent="0">
              <a:buNone/>
            </a:pPr>
            <a:endParaRPr lang="en-US" dirty="0"/>
          </a:p>
          <a:p>
            <a:pPr marL="0" indent="0">
              <a:buNone/>
            </a:pPr>
            <a:endParaRPr lang="en-US" sz="2200" dirty="0" smtClean="0"/>
          </a:p>
          <a:p>
            <a:pPr marL="0" indent="0">
              <a:buNone/>
            </a:pPr>
            <a:endParaRPr lang="en-US" dirty="0"/>
          </a:p>
        </p:txBody>
      </p:sp>
      <p:pic>
        <p:nvPicPr>
          <p:cNvPr id="3" name="Picture 2" descr="Screen Shot 2014-05-20 at 14.35.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pic>
        <p:nvPicPr>
          <p:cNvPr id="2" name="Picture 1" descr="Screen Shot 2014-05-21 at 17.41.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 y="3560574"/>
            <a:ext cx="9144000" cy="727453"/>
          </a:xfrm>
          <a:prstGeom prst="rect">
            <a:avLst/>
          </a:prstGeom>
        </p:spPr>
      </p:pic>
      <p:sp>
        <p:nvSpPr>
          <p:cNvPr id="5" name="Up Arrow 4"/>
          <p:cNvSpPr/>
          <p:nvPr/>
        </p:nvSpPr>
        <p:spPr>
          <a:xfrm>
            <a:off x="558800" y="4381500"/>
            <a:ext cx="850900" cy="5207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a:off x="6923617" y="4381500"/>
            <a:ext cx="850900" cy="5207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692365" y="4969875"/>
            <a:ext cx="1795216" cy="400110"/>
          </a:xfrm>
          <a:prstGeom prst="rect">
            <a:avLst/>
          </a:prstGeom>
          <a:noFill/>
        </p:spPr>
        <p:txBody>
          <a:bodyPr wrap="square" rtlCol="0">
            <a:spAutoFit/>
          </a:bodyPr>
          <a:lstStyle/>
          <a:p>
            <a:r>
              <a:rPr lang="en-US" sz="2000" dirty="0" smtClean="0"/>
              <a:t>Ath-miR160b</a:t>
            </a:r>
            <a:endParaRPr lang="en-US" sz="2000" dirty="0"/>
          </a:p>
        </p:txBody>
      </p:sp>
    </p:spTree>
    <p:extLst>
      <p:ext uri="{BB962C8B-B14F-4D97-AF65-F5344CB8AC3E}">
        <p14:creationId xmlns:p14="http://schemas.microsoft.com/office/powerpoint/2010/main" val="13680202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SUMMARY</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1"/>
          <p:cNvSpPr txBox="1">
            <a:spLocks/>
          </p:cNvSpPr>
          <p:nvPr/>
        </p:nvSpPr>
        <p:spPr>
          <a:xfrm>
            <a:off x="457200" y="1041400"/>
            <a:ext cx="8115300" cy="50454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Char char="-"/>
            </a:pPr>
            <a:r>
              <a:rPr lang="en-US" dirty="0" smtClean="0"/>
              <a:t>You should now be able to perform a complete analysis of small RNA data</a:t>
            </a:r>
          </a:p>
          <a:p>
            <a:pPr>
              <a:buFontTx/>
              <a:buChar char="-"/>
            </a:pPr>
            <a:r>
              <a:rPr lang="en-US" dirty="0" smtClean="0"/>
              <a:t>Remember that most datasets are much larger than those used in this tutorial</a:t>
            </a:r>
          </a:p>
          <a:p>
            <a:pPr lvl="1">
              <a:buFontTx/>
              <a:buChar char="-"/>
            </a:pPr>
            <a:r>
              <a:rPr lang="en-US" dirty="0" smtClean="0"/>
              <a:t>This may mean that you need to run on a powerful computer or on a compute cluster</a:t>
            </a:r>
          </a:p>
          <a:p>
            <a:pPr>
              <a:buFontTx/>
              <a:buChar char="-"/>
            </a:pPr>
            <a:r>
              <a:rPr lang="en-US" dirty="0" smtClean="0"/>
              <a:t>If you are performing your own analysis and would like help/advice then feel free to get in touch with me: </a:t>
            </a:r>
            <a:r>
              <a:rPr lang="en-US" dirty="0" smtClean="0">
                <a:hlinkClick r:id="rId3"/>
              </a:rPr>
              <a:t>simon.moxon@earlham.ac.uk</a:t>
            </a:r>
            <a:endParaRPr lang="en-US" dirty="0" smtClean="0"/>
          </a:p>
          <a:p>
            <a:pPr>
              <a:buFontTx/>
              <a:buChar char="-"/>
            </a:pPr>
            <a:r>
              <a:rPr lang="en-US" dirty="0" smtClean="0"/>
              <a:t>You can subscribe to the Small RNA Workbench email newsletter and twitter/</a:t>
            </a:r>
            <a:r>
              <a:rPr lang="en-US" dirty="0" err="1" smtClean="0"/>
              <a:t>rss</a:t>
            </a:r>
            <a:r>
              <a:rPr lang="en-US" dirty="0" smtClean="0"/>
              <a:t> feeds on the websites to keep updated with the latest developments</a:t>
            </a:r>
            <a:endParaRPr lang="en-US" dirty="0"/>
          </a:p>
          <a:p>
            <a:pPr marL="0" indent="0">
              <a:buNone/>
            </a:pPr>
            <a:endParaRPr lang="en-US" dirty="0"/>
          </a:p>
          <a:p>
            <a:pPr marL="0" indent="0">
              <a:buNone/>
            </a:pPr>
            <a:endParaRPr lang="en-US" sz="2200" dirty="0" smtClean="0"/>
          </a:p>
        </p:txBody>
      </p:sp>
      <p:pic>
        <p:nvPicPr>
          <p:cNvPr id="3" name="Picture 2" descr="Screen Shot 2014-05-20 at 14.35.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spTree>
    <p:extLst>
      <p:ext uri="{BB962C8B-B14F-4D97-AF65-F5344CB8AC3E}">
        <p14:creationId xmlns:p14="http://schemas.microsoft.com/office/powerpoint/2010/main" val="23307396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VISUALISATION OF PARE NETWORKS</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3" name="Picture 2" descr="Screen Shot 2014-05-20 at 14.35.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sp>
        <p:nvSpPr>
          <p:cNvPr id="9" name="Content Placeholder 2"/>
          <p:cNvSpPr>
            <a:spLocks noGrp="1"/>
          </p:cNvSpPr>
          <p:nvPr>
            <p:ph idx="1"/>
          </p:nvPr>
        </p:nvSpPr>
        <p:spPr>
          <a:xfrm>
            <a:off x="457200" y="1600200"/>
            <a:ext cx="8229600" cy="4525963"/>
          </a:xfrm>
        </p:spPr>
        <p:txBody>
          <a:bodyPr>
            <a:normAutofit/>
          </a:bodyPr>
          <a:lstStyle/>
          <a:p>
            <a:pPr algn="ctr">
              <a:buNone/>
            </a:pPr>
            <a:r>
              <a:rPr lang="en-US" sz="4400" dirty="0" smtClean="0"/>
              <a:t>PAREnet: </a:t>
            </a:r>
          </a:p>
          <a:p>
            <a:pPr algn="ctr">
              <a:buNone/>
            </a:pPr>
            <a:r>
              <a:rPr lang="en-US" sz="4400" dirty="0" smtClean="0"/>
              <a:t>A </a:t>
            </a:r>
            <a:r>
              <a:rPr lang="en-US" sz="4400" dirty="0"/>
              <a:t>tool for degradome </a:t>
            </a:r>
            <a:r>
              <a:rPr lang="en-US" sz="4400" dirty="0" smtClean="0"/>
              <a:t>assisted</a:t>
            </a:r>
          </a:p>
          <a:p>
            <a:pPr algn="ctr">
              <a:buNone/>
            </a:pPr>
            <a:r>
              <a:rPr lang="en-US" sz="4400" dirty="0" smtClean="0"/>
              <a:t>discovery </a:t>
            </a:r>
            <a:r>
              <a:rPr lang="en-US" sz="4400" dirty="0"/>
              <a:t>and visualization of </a:t>
            </a:r>
            <a:r>
              <a:rPr lang="en-US" sz="4400" dirty="0" smtClean="0"/>
              <a:t>small RNA/target </a:t>
            </a:r>
            <a:r>
              <a:rPr lang="en-US" sz="4400" dirty="0"/>
              <a:t>interaction </a:t>
            </a:r>
            <a:r>
              <a:rPr lang="en-US" sz="4400" dirty="0" smtClean="0"/>
              <a:t>networks</a:t>
            </a:r>
          </a:p>
        </p:txBody>
      </p:sp>
    </p:spTree>
    <p:extLst>
      <p:ext uri="{BB962C8B-B14F-4D97-AF65-F5344CB8AC3E}">
        <p14:creationId xmlns:p14="http://schemas.microsoft.com/office/powerpoint/2010/main" val="37901962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VISUALISATION OF PARE NETWORKS</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3" name="Picture 2" descr="Screen Shot 2014-05-20 at 14.35.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6840"/>
            <a:ext cx="9144000" cy="10321"/>
          </a:xfrm>
          <a:prstGeom prst="rect">
            <a:avLst/>
          </a:prstGeom>
        </p:spPr>
      </p:pic>
      <p:sp>
        <p:nvSpPr>
          <p:cNvPr id="10" name="Content Placeholder 2"/>
          <p:cNvSpPr>
            <a:spLocks noGrp="1"/>
          </p:cNvSpPr>
          <p:nvPr>
            <p:ph idx="1"/>
          </p:nvPr>
        </p:nvSpPr>
        <p:spPr>
          <a:xfrm>
            <a:off x="370360" y="1024855"/>
            <a:ext cx="8229600" cy="1468759"/>
          </a:xfrm>
        </p:spPr>
        <p:txBody>
          <a:bodyPr>
            <a:normAutofit fontScale="77500" lnSpcReduction="20000"/>
          </a:bodyPr>
          <a:lstStyle/>
          <a:p>
            <a:r>
              <a:rPr lang="en-GB" dirty="0" smtClean="0"/>
              <a:t>Output from degradome analysis can be large and contain tens of thousands of interactions.</a:t>
            </a:r>
          </a:p>
          <a:p>
            <a:r>
              <a:rPr lang="en-GB" dirty="0" smtClean="0"/>
              <a:t>Results from degradome analyses can be difficult and time consuming to interpret.</a:t>
            </a:r>
          </a:p>
          <a:p>
            <a:endParaRPr lang="en-GB" dirty="0"/>
          </a:p>
        </p:txBody>
      </p:sp>
      <p:pic>
        <p:nvPicPr>
          <p:cNvPr id="12" name="Picture 2"/>
          <p:cNvPicPr>
            <a:picLocks noChangeAspect="1" noChangeArrowheads="1"/>
          </p:cNvPicPr>
          <p:nvPr/>
        </p:nvPicPr>
        <p:blipFill>
          <a:blip r:embed="rId4" cstate="print"/>
          <a:srcRect/>
          <a:stretch>
            <a:fillRect/>
          </a:stretch>
        </p:blipFill>
        <p:spPr bwMode="auto">
          <a:xfrm>
            <a:off x="294374" y="2493614"/>
            <a:ext cx="6491755" cy="3318842"/>
          </a:xfrm>
          <a:prstGeom prst="rect">
            <a:avLst/>
          </a:prstGeom>
          <a:noFill/>
          <a:ln w="9525">
            <a:noFill/>
            <a:miter lim="800000"/>
            <a:headEnd/>
            <a:tailEnd/>
          </a:ln>
        </p:spPr>
      </p:pic>
      <p:sp>
        <p:nvSpPr>
          <p:cNvPr id="13" name="TextBox 12"/>
          <p:cNvSpPr txBox="1"/>
          <p:nvPr/>
        </p:nvSpPr>
        <p:spPr>
          <a:xfrm>
            <a:off x="6900867" y="3010701"/>
            <a:ext cx="2016224" cy="1600438"/>
          </a:xfrm>
          <a:prstGeom prst="rect">
            <a:avLst/>
          </a:prstGeom>
          <a:noFill/>
        </p:spPr>
        <p:txBody>
          <a:bodyPr wrap="square" rtlCol="0">
            <a:spAutoFit/>
          </a:bodyPr>
          <a:lstStyle/>
          <a:p>
            <a:r>
              <a:rPr lang="en-US" sz="1400" b="1" dirty="0" smtClean="0"/>
              <a:t>Screenshot of CLI output from PAREsnip: </a:t>
            </a:r>
            <a:r>
              <a:rPr lang="en-US" sz="1400" dirty="0" smtClean="0"/>
              <a:t>shows the amount of data produced from genome-wide degradome analysis is difficult to interpret without further analysis. </a:t>
            </a:r>
            <a:endParaRPr lang="en-US" sz="1400" dirty="0"/>
          </a:p>
        </p:txBody>
      </p:sp>
    </p:spTree>
    <p:extLst>
      <p:ext uri="{BB962C8B-B14F-4D97-AF65-F5344CB8AC3E}">
        <p14:creationId xmlns:p14="http://schemas.microsoft.com/office/powerpoint/2010/main" val="14199314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2800" b="1" dirty="0" err="1">
                <a:solidFill>
                  <a:schemeClr val="bg1"/>
                </a:solidFill>
                <a:cs typeface="Gill Sans" charset="0"/>
              </a:rPr>
              <a:t>PAREnet</a:t>
            </a:r>
            <a:r>
              <a:rPr lang="en-US" sz="2800" b="1" dirty="0">
                <a:solidFill>
                  <a:schemeClr val="bg1"/>
                </a:solidFill>
                <a:cs typeface="Gill Sans" charset="0"/>
              </a:rPr>
              <a:t>: </a:t>
            </a:r>
            <a:r>
              <a:rPr lang="en-GB" sz="2800" b="1" dirty="0">
                <a:solidFill>
                  <a:schemeClr val="bg1"/>
                </a:solidFill>
                <a:cs typeface="Gill Sans" charset="0"/>
              </a:rPr>
              <a:t>Visualisation of sRNA/mRNA networks</a:t>
            </a:r>
            <a:endParaRPr lang="en-US" sz="2800" dirty="0">
              <a:solidFill>
                <a:schemeClr val="bg1"/>
              </a:solidFill>
            </a:endParaRPr>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21" name="Picture 20" descr="Slid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409" y="1573851"/>
            <a:ext cx="3594780" cy="2325737"/>
          </a:xfrm>
          <a:prstGeom prst="rect">
            <a:avLst/>
          </a:prstGeom>
        </p:spPr>
      </p:pic>
      <p:pic>
        <p:nvPicPr>
          <p:cNvPr id="22" name="Picture 21"/>
          <p:cNvPicPr>
            <a:picLocks noChangeAspect="1"/>
          </p:cNvPicPr>
          <p:nvPr/>
        </p:nvPicPr>
        <p:blipFill>
          <a:blip r:embed="rId4"/>
          <a:stretch>
            <a:fillRect/>
          </a:stretch>
        </p:blipFill>
        <p:spPr>
          <a:xfrm>
            <a:off x="5247038" y="872532"/>
            <a:ext cx="3627087" cy="3141936"/>
          </a:xfrm>
          <a:prstGeom prst="rect">
            <a:avLst/>
          </a:prstGeom>
        </p:spPr>
      </p:pic>
      <p:sp>
        <p:nvSpPr>
          <p:cNvPr id="23" name="Rectangle 22"/>
          <p:cNvSpPr/>
          <p:nvPr/>
        </p:nvSpPr>
        <p:spPr>
          <a:xfrm>
            <a:off x="747183" y="859832"/>
            <a:ext cx="3787196" cy="646331"/>
          </a:xfrm>
          <a:prstGeom prst="rect">
            <a:avLst/>
          </a:prstGeom>
          <a:ln>
            <a:solidFill>
              <a:srgbClr val="000080"/>
            </a:solidFill>
          </a:ln>
        </p:spPr>
        <p:txBody>
          <a:bodyPr wrap="square">
            <a:spAutoFit/>
          </a:bodyPr>
          <a:lstStyle/>
          <a:p>
            <a:pPr algn="ctr"/>
            <a:r>
              <a:rPr lang="en-US" dirty="0" smtClean="0">
                <a:solidFill>
                  <a:srgbClr val="000080"/>
                </a:solidFill>
              </a:rPr>
              <a:t>In plants AGO usually cleaves target. We can sequence 3’ fragments</a:t>
            </a:r>
            <a:endParaRPr lang="en-US" dirty="0"/>
          </a:p>
        </p:txBody>
      </p:sp>
      <p:sp>
        <p:nvSpPr>
          <p:cNvPr id="24" name="Rectangle 23"/>
          <p:cNvSpPr/>
          <p:nvPr/>
        </p:nvSpPr>
        <p:spPr>
          <a:xfrm>
            <a:off x="5247038" y="4122384"/>
            <a:ext cx="3627087" cy="923330"/>
          </a:xfrm>
          <a:prstGeom prst="rect">
            <a:avLst/>
          </a:prstGeom>
          <a:ln>
            <a:solidFill>
              <a:srgbClr val="000080"/>
            </a:solidFill>
          </a:ln>
        </p:spPr>
        <p:txBody>
          <a:bodyPr wrap="square">
            <a:spAutoFit/>
          </a:bodyPr>
          <a:lstStyle/>
          <a:p>
            <a:pPr algn="ctr"/>
            <a:r>
              <a:rPr lang="en-US" dirty="0" err="1" smtClean="0">
                <a:solidFill>
                  <a:srgbClr val="000080"/>
                </a:solidFill>
              </a:rPr>
              <a:t>PAREsnip</a:t>
            </a:r>
            <a:r>
              <a:rPr lang="en-US" dirty="0" smtClean="0">
                <a:solidFill>
                  <a:srgbClr val="000080"/>
                </a:solidFill>
              </a:rPr>
              <a:t> tool finds all potential cleaved targets by looking for degradome peaks cleaving sRNA </a:t>
            </a:r>
            <a:endParaRPr lang="en-US" dirty="0"/>
          </a:p>
        </p:txBody>
      </p:sp>
      <p:sp>
        <p:nvSpPr>
          <p:cNvPr id="25" name="Rectangle 24"/>
          <p:cNvSpPr/>
          <p:nvPr/>
        </p:nvSpPr>
        <p:spPr>
          <a:xfrm>
            <a:off x="117858" y="1910834"/>
            <a:ext cx="661058" cy="830997"/>
          </a:xfrm>
          <a:prstGeom prst="rect">
            <a:avLst/>
          </a:prstGeom>
        </p:spPr>
        <p:txBody>
          <a:bodyPr wrap="none">
            <a:spAutoFit/>
          </a:bodyPr>
          <a:lstStyle/>
          <a:p>
            <a:r>
              <a:rPr lang="en-US" sz="4800" b="1" dirty="0" smtClean="0">
                <a:solidFill>
                  <a:srgbClr val="000080"/>
                </a:solidFill>
              </a:rPr>
              <a:t>1.</a:t>
            </a:r>
            <a:endParaRPr lang="en-US" sz="4800" b="1" dirty="0"/>
          </a:p>
        </p:txBody>
      </p:sp>
      <p:sp>
        <p:nvSpPr>
          <p:cNvPr id="26" name="Rectangle 25"/>
          <p:cNvSpPr/>
          <p:nvPr/>
        </p:nvSpPr>
        <p:spPr>
          <a:xfrm>
            <a:off x="4585980" y="1079837"/>
            <a:ext cx="661058" cy="830997"/>
          </a:xfrm>
          <a:prstGeom prst="rect">
            <a:avLst/>
          </a:prstGeom>
        </p:spPr>
        <p:txBody>
          <a:bodyPr wrap="none">
            <a:spAutoFit/>
          </a:bodyPr>
          <a:lstStyle/>
          <a:p>
            <a:r>
              <a:rPr lang="en-US" sz="4800" b="1" dirty="0">
                <a:solidFill>
                  <a:srgbClr val="000080"/>
                </a:solidFill>
              </a:rPr>
              <a:t>2</a:t>
            </a:r>
            <a:r>
              <a:rPr lang="en-US" sz="4800" b="1" dirty="0" smtClean="0">
                <a:solidFill>
                  <a:srgbClr val="000080"/>
                </a:solidFill>
              </a:rPr>
              <a:t>.</a:t>
            </a:r>
            <a:endParaRPr lang="en-US" sz="4800" b="1" dirty="0"/>
          </a:p>
        </p:txBody>
      </p:sp>
      <p:sp>
        <p:nvSpPr>
          <p:cNvPr id="27" name="Rectangle 26"/>
          <p:cNvSpPr/>
          <p:nvPr/>
        </p:nvSpPr>
        <p:spPr>
          <a:xfrm>
            <a:off x="35654" y="4524936"/>
            <a:ext cx="661058" cy="830997"/>
          </a:xfrm>
          <a:prstGeom prst="rect">
            <a:avLst/>
          </a:prstGeom>
        </p:spPr>
        <p:txBody>
          <a:bodyPr wrap="none">
            <a:spAutoFit/>
          </a:bodyPr>
          <a:lstStyle/>
          <a:p>
            <a:r>
              <a:rPr lang="en-US" sz="4800" b="1" dirty="0" smtClean="0">
                <a:solidFill>
                  <a:srgbClr val="000080"/>
                </a:solidFill>
              </a:rPr>
              <a:t>3.</a:t>
            </a:r>
            <a:endParaRPr lang="en-US" sz="4800" b="1" dirty="0"/>
          </a:p>
        </p:txBody>
      </p:sp>
      <p:sp>
        <p:nvSpPr>
          <p:cNvPr id="28" name="Rectangle 27"/>
          <p:cNvSpPr/>
          <p:nvPr/>
        </p:nvSpPr>
        <p:spPr>
          <a:xfrm>
            <a:off x="4932242" y="5465589"/>
            <a:ext cx="3627087" cy="646331"/>
          </a:xfrm>
          <a:prstGeom prst="rect">
            <a:avLst/>
          </a:prstGeom>
          <a:ln>
            <a:solidFill>
              <a:srgbClr val="000080"/>
            </a:solidFill>
          </a:ln>
        </p:spPr>
        <p:txBody>
          <a:bodyPr wrap="square">
            <a:spAutoFit/>
          </a:bodyPr>
          <a:lstStyle/>
          <a:p>
            <a:pPr algn="ctr"/>
            <a:r>
              <a:rPr lang="en-US" dirty="0" smtClean="0">
                <a:solidFill>
                  <a:srgbClr val="000080"/>
                </a:solidFill>
              </a:rPr>
              <a:t>Returns a list of binary sRNA/mRNA interactions and cleavage positions</a:t>
            </a:r>
            <a:endParaRPr lang="en-US" dirty="0"/>
          </a:p>
        </p:txBody>
      </p:sp>
      <p:pic>
        <p:nvPicPr>
          <p:cNvPr id="29" name="Picture 28"/>
          <p:cNvPicPr>
            <a:picLocks noChangeAspect="1"/>
          </p:cNvPicPr>
          <p:nvPr/>
        </p:nvPicPr>
        <p:blipFill>
          <a:blip r:embed="rId5"/>
          <a:stretch>
            <a:fillRect/>
          </a:stretch>
        </p:blipFill>
        <p:spPr>
          <a:xfrm>
            <a:off x="868401" y="3899588"/>
            <a:ext cx="3955227" cy="2349098"/>
          </a:xfrm>
          <a:prstGeom prst="rect">
            <a:avLst/>
          </a:prstGeom>
        </p:spPr>
      </p:pic>
    </p:spTree>
    <p:extLst>
      <p:ext uri="{BB962C8B-B14F-4D97-AF65-F5344CB8AC3E}">
        <p14:creationId xmlns:p14="http://schemas.microsoft.com/office/powerpoint/2010/main" val="38208140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2800" b="1" dirty="0" err="1">
                <a:solidFill>
                  <a:schemeClr val="bg1"/>
                </a:solidFill>
                <a:cs typeface="Gill Sans" charset="0"/>
              </a:rPr>
              <a:t>PAREnet</a:t>
            </a:r>
            <a:r>
              <a:rPr lang="en-US" sz="2800" b="1" dirty="0">
                <a:solidFill>
                  <a:schemeClr val="bg1"/>
                </a:solidFill>
                <a:cs typeface="Gill Sans" charset="0"/>
              </a:rPr>
              <a:t>: </a:t>
            </a:r>
            <a:r>
              <a:rPr lang="en-GB" sz="2800" b="1" dirty="0">
                <a:solidFill>
                  <a:schemeClr val="bg1"/>
                </a:solidFill>
                <a:cs typeface="Gill Sans" charset="0"/>
              </a:rPr>
              <a:t>Visualisation of sRNA/mRNA networks</a:t>
            </a:r>
            <a:endParaRPr lang="en-US" sz="2800" dirty="0">
              <a:solidFill>
                <a:schemeClr val="bg1"/>
              </a:solidFill>
            </a:endParaRPr>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16" name="Picture 15" descr="Screen Shot 2016-05-29 at 12.19.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5" y="1158875"/>
            <a:ext cx="7035800" cy="3390900"/>
          </a:xfrm>
          <a:prstGeom prst="rect">
            <a:avLst/>
          </a:prstGeom>
        </p:spPr>
      </p:pic>
      <p:sp>
        <p:nvSpPr>
          <p:cNvPr id="17" name="Rectangle 16"/>
          <p:cNvSpPr/>
          <p:nvPr/>
        </p:nvSpPr>
        <p:spPr>
          <a:xfrm>
            <a:off x="3726069" y="831334"/>
            <a:ext cx="2150974" cy="523220"/>
          </a:xfrm>
          <a:prstGeom prst="rect">
            <a:avLst/>
          </a:prstGeom>
        </p:spPr>
        <p:txBody>
          <a:bodyPr wrap="none">
            <a:spAutoFit/>
          </a:bodyPr>
          <a:lstStyle/>
          <a:p>
            <a:r>
              <a:rPr lang="en-US" sz="2800" dirty="0" smtClean="0">
                <a:solidFill>
                  <a:srgbClr val="000080"/>
                </a:solidFill>
              </a:rPr>
              <a:t>TAS2 cascade</a:t>
            </a:r>
            <a:endParaRPr lang="en-US" sz="2800" dirty="0"/>
          </a:p>
        </p:txBody>
      </p:sp>
      <p:sp>
        <p:nvSpPr>
          <p:cNvPr id="18" name="Rectangle 17"/>
          <p:cNvSpPr/>
          <p:nvPr/>
        </p:nvSpPr>
        <p:spPr>
          <a:xfrm>
            <a:off x="4327525" y="1725057"/>
            <a:ext cx="4638675" cy="738664"/>
          </a:xfrm>
          <a:prstGeom prst="rect">
            <a:avLst/>
          </a:prstGeom>
          <a:ln w="12700" cmpd="sng">
            <a:solidFill>
              <a:srgbClr val="003399"/>
            </a:solidFill>
          </a:ln>
        </p:spPr>
        <p:txBody>
          <a:bodyPr wrap="square">
            <a:spAutoFit/>
          </a:bodyPr>
          <a:lstStyle/>
          <a:p>
            <a:r>
              <a:rPr lang="en-US" sz="1400" dirty="0" smtClean="0">
                <a:solidFill>
                  <a:srgbClr val="000080"/>
                </a:solidFill>
              </a:rPr>
              <a:t>Chen</a:t>
            </a:r>
            <a:r>
              <a:rPr lang="en-US" sz="1400" dirty="0">
                <a:solidFill>
                  <a:srgbClr val="000080"/>
                </a:solidFill>
              </a:rPr>
              <a:t>, </a:t>
            </a:r>
            <a:r>
              <a:rPr lang="en-US" sz="1400" dirty="0" smtClean="0">
                <a:solidFill>
                  <a:srgbClr val="000080"/>
                </a:solidFill>
              </a:rPr>
              <a:t>H</a:t>
            </a:r>
            <a:r>
              <a:rPr lang="en-US" sz="1400" dirty="0">
                <a:solidFill>
                  <a:srgbClr val="000080"/>
                </a:solidFill>
              </a:rPr>
              <a:t> </a:t>
            </a:r>
            <a:r>
              <a:rPr lang="en-US" sz="1400" i="1" dirty="0" smtClean="0">
                <a:solidFill>
                  <a:srgbClr val="000080"/>
                </a:solidFill>
              </a:rPr>
              <a:t>et al</a:t>
            </a:r>
            <a:r>
              <a:rPr lang="en-US" sz="1400" dirty="0" smtClean="0">
                <a:solidFill>
                  <a:srgbClr val="000080"/>
                </a:solidFill>
              </a:rPr>
              <a:t>. </a:t>
            </a:r>
            <a:r>
              <a:rPr lang="en-US" sz="1400" dirty="0" err="1" smtClean="0">
                <a:solidFill>
                  <a:srgbClr val="000080"/>
                </a:solidFill>
              </a:rPr>
              <a:t>Bioinformatic</a:t>
            </a:r>
            <a:r>
              <a:rPr lang="en-US" sz="1400" dirty="0" smtClean="0">
                <a:solidFill>
                  <a:srgbClr val="000080"/>
                </a:solidFill>
              </a:rPr>
              <a:t> </a:t>
            </a:r>
            <a:r>
              <a:rPr lang="en-US" sz="1400" dirty="0">
                <a:solidFill>
                  <a:srgbClr val="000080"/>
                </a:solidFill>
              </a:rPr>
              <a:t>prediction and experimental validation of a microRNA-directed tandem trans-acting </a:t>
            </a:r>
            <a:r>
              <a:rPr lang="en-US" sz="1400" dirty="0" err="1">
                <a:solidFill>
                  <a:srgbClr val="000080"/>
                </a:solidFill>
              </a:rPr>
              <a:t>siRNA</a:t>
            </a:r>
            <a:r>
              <a:rPr lang="en-US" sz="1400" dirty="0">
                <a:solidFill>
                  <a:srgbClr val="000080"/>
                </a:solidFill>
              </a:rPr>
              <a:t> cascade in </a:t>
            </a:r>
            <a:r>
              <a:rPr lang="en-US" sz="1400" dirty="0" smtClean="0">
                <a:solidFill>
                  <a:srgbClr val="000080"/>
                </a:solidFill>
              </a:rPr>
              <a:t>Arabidopsis. PNAS </a:t>
            </a:r>
            <a:r>
              <a:rPr lang="en-US" sz="1400" dirty="0">
                <a:solidFill>
                  <a:srgbClr val="000080"/>
                </a:solidFill>
              </a:rPr>
              <a:t>104.9 (2007): 3318-3323.</a:t>
            </a:r>
            <a:endParaRPr lang="en-US" sz="1400" dirty="0"/>
          </a:p>
        </p:txBody>
      </p:sp>
      <p:sp>
        <p:nvSpPr>
          <p:cNvPr id="19" name="Content Placeholder 1"/>
          <p:cNvSpPr>
            <a:spLocks noGrp="1"/>
          </p:cNvSpPr>
          <p:nvPr>
            <p:ph idx="1"/>
          </p:nvPr>
        </p:nvSpPr>
        <p:spPr>
          <a:xfrm>
            <a:off x="366183" y="4210050"/>
            <a:ext cx="8555567" cy="2441575"/>
          </a:xfrm>
        </p:spPr>
        <p:txBody>
          <a:bodyPr>
            <a:normAutofit/>
          </a:bodyPr>
          <a:lstStyle/>
          <a:p>
            <a:r>
              <a:rPr lang="en-US" sz="2800" dirty="0" smtClean="0">
                <a:solidFill>
                  <a:srgbClr val="000080"/>
                </a:solidFill>
              </a:rPr>
              <a:t>Degradome reveals </a:t>
            </a:r>
            <a:r>
              <a:rPr lang="en-US" sz="2800" b="1" dirty="0" smtClean="0">
                <a:solidFill>
                  <a:srgbClr val="000080"/>
                </a:solidFill>
              </a:rPr>
              <a:t>complex  networks </a:t>
            </a:r>
            <a:r>
              <a:rPr lang="en-US" sz="2800" dirty="0" smtClean="0">
                <a:solidFill>
                  <a:srgbClr val="000080"/>
                </a:solidFill>
              </a:rPr>
              <a:t>of small RNA/mRNA interactions</a:t>
            </a:r>
          </a:p>
          <a:p>
            <a:r>
              <a:rPr lang="en-US" sz="2800" dirty="0" smtClean="0">
                <a:solidFill>
                  <a:srgbClr val="000080"/>
                </a:solidFill>
              </a:rPr>
              <a:t>Hard to interpret large interaction lists!</a:t>
            </a:r>
          </a:p>
          <a:p>
            <a:r>
              <a:rPr lang="en-US" sz="2800" dirty="0" smtClean="0">
                <a:solidFill>
                  <a:srgbClr val="000080"/>
                </a:solidFill>
              </a:rPr>
              <a:t>Require tools to </a:t>
            </a:r>
            <a:r>
              <a:rPr lang="en-US" sz="2800" dirty="0" err="1" smtClean="0">
                <a:solidFill>
                  <a:srgbClr val="000080"/>
                </a:solidFill>
              </a:rPr>
              <a:t>visualise</a:t>
            </a:r>
            <a:r>
              <a:rPr lang="en-US" sz="2800" dirty="0">
                <a:solidFill>
                  <a:srgbClr val="000080"/>
                </a:solidFill>
              </a:rPr>
              <a:t> </a:t>
            </a:r>
            <a:r>
              <a:rPr lang="en-US" sz="2800" dirty="0" smtClean="0">
                <a:solidFill>
                  <a:srgbClr val="000080"/>
                </a:solidFill>
              </a:rPr>
              <a:t>- </a:t>
            </a:r>
            <a:r>
              <a:rPr lang="en-US" sz="2800" b="1" dirty="0" err="1" smtClean="0">
                <a:solidFill>
                  <a:srgbClr val="000080"/>
                </a:solidFill>
              </a:rPr>
              <a:t>PAREnet</a:t>
            </a:r>
            <a:endParaRPr lang="en-US" sz="2800" b="1" dirty="0" smtClean="0">
              <a:solidFill>
                <a:srgbClr val="000080"/>
              </a:solidFill>
            </a:endParaRPr>
          </a:p>
        </p:txBody>
      </p:sp>
    </p:spTree>
    <p:extLst>
      <p:ext uri="{BB962C8B-B14F-4D97-AF65-F5344CB8AC3E}">
        <p14:creationId xmlns:p14="http://schemas.microsoft.com/office/powerpoint/2010/main" val="18322747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2800" b="1" dirty="0" err="1">
                <a:solidFill>
                  <a:schemeClr val="bg1"/>
                </a:solidFill>
                <a:cs typeface="Gill Sans" charset="0"/>
              </a:rPr>
              <a:t>PAREnet</a:t>
            </a:r>
            <a:r>
              <a:rPr lang="en-US" sz="2800" b="1" dirty="0">
                <a:solidFill>
                  <a:schemeClr val="bg1"/>
                </a:solidFill>
                <a:cs typeface="Gill Sans" charset="0"/>
              </a:rPr>
              <a:t>: </a:t>
            </a:r>
            <a:r>
              <a:rPr lang="en-GB" sz="2800" b="1" dirty="0">
                <a:solidFill>
                  <a:schemeClr val="bg1"/>
                </a:solidFill>
                <a:cs typeface="Gill Sans" charset="0"/>
              </a:rPr>
              <a:t>Visualisation of sRNA/mRNA networks</a:t>
            </a:r>
            <a:endParaRPr lang="en-US" sz="2800" dirty="0">
              <a:solidFill>
                <a:schemeClr val="bg1"/>
              </a:solidFill>
            </a:endParaRPr>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pic>
        <p:nvPicPr>
          <p:cNvPr id="12" name="Picture 11" descr="KnownMiRNAsExample_ba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453" y="1513655"/>
            <a:ext cx="4838315" cy="3356992"/>
          </a:xfrm>
          <a:prstGeom prst="rect">
            <a:avLst/>
          </a:prstGeom>
        </p:spPr>
      </p:pic>
      <p:sp>
        <p:nvSpPr>
          <p:cNvPr id="13" name="TextBox 12"/>
          <p:cNvSpPr txBox="1"/>
          <p:nvPr/>
        </p:nvSpPr>
        <p:spPr>
          <a:xfrm>
            <a:off x="260733" y="865583"/>
            <a:ext cx="3034680" cy="4801314"/>
          </a:xfrm>
          <a:prstGeom prst="rect">
            <a:avLst/>
          </a:prstGeom>
          <a:noFill/>
        </p:spPr>
        <p:txBody>
          <a:bodyPr wrap="square" rtlCol="0">
            <a:spAutoFit/>
          </a:bodyPr>
          <a:lstStyle/>
          <a:p>
            <a:pPr marL="285750" indent="-285750">
              <a:buFont typeface="Arial" charset="0"/>
              <a:buChar char="•"/>
            </a:pPr>
            <a:r>
              <a:rPr lang="en-US" dirty="0" smtClean="0"/>
              <a:t>A network representation of degradome analyses can contain the equivalent information as many of t-plots.</a:t>
            </a:r>
          </a:p>
          <a:p>
            <a:pPr marL="285750" indent="-285750">
              <a:buFont typeface="Arial" charset="0"/>
              <a:buChar char="•"/>
            </a:pPr>
            <a:endParaRPr lang="en-US" dirty="0" smtClean="0"/>
          </a:p>
          <a:p>
            <a:pPr marL="285750" indent="-285750">
              <a:buFont typeface="Arial" charset="0"/>
              <a:buChar char="•"/>
            </a:pPr>
            <a:r>
              <a:rPr lang="en-US" dirty="0" smtClean="0"/>
              <a:t>A network representation of degradome analyses can contain many interactions in a single view.</a:t>
            </a:r>
          </a:p>
          <a:p>
            <a:pPr marL="285750" indent="-285750">
              <a:buFont typeface="Arial" charset="0"/>
              <a:buChar char="•"/>
            </a:pPr>
            <a:endParaRPr lang="en-US" dirty="0" smtClean="0"/>
          </a:p>
          <a:p>
            <a:pPr marL="285750" indent="-285750">
              <a:buFont typeface="Arial" charset="0"/>
              <a:buChar char="•"/>
            </a:pPr>
            <a:r>
              <a:rPr lang="en-US" dirty="0" smtClean="0"/>
              <a:t>A network representation of degradome analyses helps with the interpretation of the data by placing interactions in a larger context.</a:t>
            </a:r>
            <a:endParaRPr lang="en-US" dirty="0"/>
          </a:p>
        </p:txBody>
      </p:sp>
      <p:sp>
        <p:nvSpPr>
          <p:cNvPr id="14" name="TextBox 13"/>
          <p:cNvSpPr txBox="1"/>
          <p:nvPr/>
        </p:nvSpPr>
        <p:spPr>
          <a:xfrm>
            <a:off x="3799468" y="4870647"/>
            <a:ext cx="4694299" cy="738664"/>
          </a:xfrm>
          <a:prstGeom prst="rect">
            <a:avLst/>
          </a:prstGeom>
          <a:noFill/>
        </p:spPr>
        <p:txBody>
          <a:bodyPr wrap="square" rtlCol="0">
            <a:spAutoFit/>
          </a:bodyPr>
          <a:lstStyle/>
          <a:p>
            <a:r>
              <a:rPr lang="en-US" sz="1400" b="1" dirty="0" smtClean="0"/>
              <a:t>A network example for miR160b: </a:t>
            </a:r>
            <a:r>
              <a:rPr lang="en-US" sz="1400" dirty="0" smtClean="0"/>
              <a:t>shows miR160b and </a:t>
            </a:r>
            <a:r>
              <a:rPr lang="en-US" sz="1400" dirty="0" err="1" smtClean="0"/>
              <a:t>isomiRs</a:t>
            </a:r>
            <a:r>
              <a:rPr lang="en-US" sz="1400" dirty="0" smtClean="0"/>
              <a:t> cleaving ARF family targets with a category 0 cleavage signal.</a:t>
            </a:r>
            <a:endParaRPr lang="en-US" sz="1400" dirty="0"/>
          </a:p>
        </p:txBody>
      </p:sp>
    </p:spTree>
    <p:extLst>
      <p:ext uri="{BB962C8B-B14F-4D97-AF65-F5344CB8AC3E}">
        <p14:creationId xmlns:p14="http://schemas.microsoft.com/office/powerpoint/2010/main" val="33049483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MIRNA TARGET PREDICTION</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17" name="Content Placeholder 2"/>
          <p:cNvSpPr>
            <a:spLocks noGrp="1"/>
          </p:cNvSpPr>
          <p:nvPr>
            <p:ph idx="1"/>
          </p:nvPr>
        </p:nvSpPr>
        <p:spPr>
          <a:xfrm>
            <a:off x="457200" y="1008621"/>
            <a:ext cx="8229600" cy="5117542"/>
          </a:xfrm>
        </p:spPr>
        <p:txBody>
          <a:bodyPr>
            <a:normAutofit/>
          </a:bodyPr>
          <a:lstStyle/>
          <a:p>
            <a:r>
              <a:rPr lang="en-US" dirty="0" smtClean="0"/>
              <a:t>Target prediction is a useful step toward determining miRNA function</a:t>
            </a:r>
          </a:p>
          <a:p>
            <a:r>
              <a:rPr lang="en-US" dirty="0" smtClean="0"/>
              <a:t>Target predictions are exactly that – </a:t>
            </a:r>
            <a:r>
              <a:rPr lang="en-US" b="1" dirty="0" smtClean="0"/>
              <a:t>predictions</a:t>
            </a:r>
          </a:p>
          <a:p>
            <a:r>
              <a:rPr lang="en-US" dirty="0" smtClean="0"/>
              <a:t>Further (experimental) evidence is required before we can confidently say that a gene is regulated by a miRNA sequence</a:t>
            </a:r>
            <a:endParaRPr lang="en-US" dirty="0"/>
          </a:p>
        </p:txBody>
      </p:sp>
    </p:spTree>
    <p:extLst>
      <p:ext uri="{BB962C8B-B14F-4D97-AF65-F5344CB8AC3E}">
        <p14:creationId xmlns:p14="http://schemas.microsoft.com/office/powerpoint/2010/main" val="15494699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2800" b="1" dirty="0" err="1">
                <a:solidFill>
                  <a:schemeClr val="bg1"/>
                </a:solidFill>
                <a:cs typeface="Gill Sans" charset="0"/>
              </a:rPr>
              <a:t>PAREnet</a:t>
            </a:r>
            <a:r>
              <a:rPr lang="en-US" sz="2800" b="1" dirty="0">
                <a:solidFill>
                  <a:schemeClr val="bg1"/>
                </a:solidFill>
                <a:cs typeface="Gill Sans" charset="0"/>
              </a:rPr>
              <a:t>: </a:t>
            </a:r>
            <a:r>
              <a:rPr lang="en-GB" sz="2800" b="1" dirty="0">
                <a:solidFill>
                  <a:schemeClr val="bg1"/>
                </a:solidFill>
                <a:cs typeface="Gill Sans" charset="0"/>
              </a:rPr>
              <a:t>Visualisation of sRNA/mRNA networks</a:t>
            </a:r>
            <a:endParaRPr lang="en-US" sz="2800" dirty="0">
              <a:solidFill>
                <a:schemeClr val="bg1"/>
              </a:solidFill>
            </a:endParaRPr>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9" name="Content Placeholder 2"/>
          <p:cNvSpPr>
            <a:spLocks noGrp="1"/>
          </p:cNvSpPr>
          <p:nvPr>
            <p:ph idx="1"/>
          </p:nvPr>
        </p:nvSpPr>
        <p:spPr>
          <a:xfrm>
            <a:off x="77274" y="1199991"/>
            <a:ext cx="2907857" cy="4525963"/>
          </a:xfrm>
        </p:spPr>
        <p:txBody>
          <a:bodyPr>
            <a:normAutofit/>
          </a:bodyPr>
          <a:lstStyle/>
          <a:p>
            <a:endParaRPr lang="en-GB" sz="1800" dirty="0" smtClean="0">
              <a:cs typeface="Arial"/>
            </a:endParaRPr>
          </a:p>
          <a:p>
            <a:r>
              <a:rPr lang="en-GB" sz="1800" dirty="0" smtClean="0">
                <a:cs typeface="Arial"/>
              </a:rPr>
              <a:t>From degradome analyses, we can generate large scale regulatory interaction networks.</a:t>
            </a:r>
          </a:p>
          <a:p>
            <a:endParaRPr lang="en-GB" sz="1800" dirty="0">
              <a:solidFill>
                <a:srgbClr val="000000"/>
              </a:solidFill>
              <a:cs typeface="Arial"/>
            </a:endParaRPr>
          </a:p>
          <a:p>
            <a:r>
              <a:rPr lang="en-GB" sz="1800" dirty="0" smtClean="0">
                <a:solidFill>
                  <a:srgbClr val="000000"/>
                </a:solidFill>
                <a:cs typeface="Arial"/>
              </a:rPr>
              <a:t>PAREnet allows users to rapidly generate, visualise and analyse complex networks of small RNA regulatory interactions in three dimensional space.</a:t>
            </a:r>
            <a:endParaRPr lang="en-US" sz="1800" dirty="0">
              <a:solidFill>
                <a:srgbClr val="000000"/>
              </a:solidFill>
            </a:endParaRPr>
          </a:p>
        </p:txBody>
      </p:sp>
      <p:pic>
        <p:nvPicPr>
          <p:cNvPr id="10" name="Picture 9" descr="vince_netwo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887" y="1199990"/>
            <a:ext cx="6226106" cy="3590481"/>
          </a:xfrm>
          <a:prstGeom prst="rect">
            <a:avLst/>
          </a:prstGeom>
        </p:spPr>
      </p:pic>
      <p:sp>
        <p:nvSpPr>
          <p:cNvPr id="16" name="TextBox 15"/>
          <p:cNvSpPr txBox="1"/>
          <p:nvPr/>
        </p:nvSpPr>
        <p:spPr>
          <a:xfrm>
            <a:off x="2811887" y="4790472"/>
            <a:ext cx="6226105" cy="1477328"/>
          </a:xfrm>
          <a:prstGeom prst="rect">
            <a:avLst/>
          </a:prstGeom>
          <a:noFill/>
        </p:spPr>
        <p:txBody>
          <a:bodyPr wrap="square" rtlCol="0">
            <a:spAutoFit/>
          </a:bodyPr>
          <a:lstStyle/>
          <a:p>
            <a:r>
              <a:rPr lang="en-GB" sz="1400" b="1" dirty="0" smtClean="0">
                <a:solidFill>
                  <a:srgbClr val="000000"/>
                </a:solidFill>
              </a:rPr>
              <a:t>Example network from Arabidopsis thaliana: </a:t>
            </a:r>
            <a:r>
              <a:rPr lang="en-GB" sz="1400" dirty="0" smtClean="0">
                <a:solidFill>
                  <a:srgbClr val="000000"/>
                </a:solidFill>
              </a:rPr>
              <a:t>Shows trans-acting small interfering RNA (</a:t>
            </a:r>
            <a:r>
              <a:rPr lang="en-GB" sz="1400" dirty="0" err="1" smtClean="0">
                <a:solidFill>
                  <a:srgbClr val="000000"/>
                </a:solidFill>
              </a:rPr>
              <a:t>tasiRNA</a:t>
            </a:r>
            <a:r>
              <a:rPr lang="en-GB" sz="1400" dirty="0" smtClean="0">
                <a:solidFill>
                  <a:srgbClr val="000000"/>
                </a:solidFill>
              </a:rPr>
              <a:t>) interaction network. Coloured edges represent interaction confidence. Yellow nodes are small RNA origins, red mRNAs and blue small RNA nodes. Green nodes are origin and cleavage nodes. Light red nodes are known miRNAs.</a:t>
            </a:r>
          </a:p>
          <a:p>
            <a:endParaRPr lang="en-GB" sz="2000" dirty="0">
              <a:solidFill>
                <a:schemeClr val="bg1"/>
              </a:solidFill>
            </a:endParaRPr>
          </a:p>
        </p:txBody>
      </p:sp>
    </p:spTree>
    <p:extLst>
      <p:ext uri="{BB962C8B-B14F-4D97-AF65-F5344CB8AC3E}">
        <p14:creationId xmlns:p14="http://schemas.microsoft.com/office/powerpoint/2010/main" val="42693392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2800" b="1" dirty="0" err="1">
                <a:solidFill>
                  <a:schemeClr val="bg1"/>
                </a:solidFill>
                <a:cs typeface="Gill Sans" charset="0"/>
              </a:rPr>
              <a:t>PAREnet</a:t>
            </a:r>
            <a:r>
              <a:rPr lang="en-US" sz="2800" b="1" dirty="0">
                <a:solidFill>
                  <a:schemeClr val="bg1"/>
                </a:solidFill>
                <a:cs typeface="Gill Sans" charset="0"/>
              </a:rPr>
              <a:t>: </a:t>
            </a:r>
            <a:r>
              <a:rPr lang="en-GB" sz="2800" b="1" dirty="0">
                <a:solidFill>
                  <a:schemeClr val="bg1"/>
                </a:solidFill>
                <a:cs typeface="Gill Sans" charset="0"/>
              </a:rPr>
              <a:t>Visualisation of sRNA/mRNA networks</a:t>
            </a:r>
            <a:endParaRPr lang="en-US" sz="2800" dirty="0">
              <a:solidFill>
                <a:schemeClr val="bg1"/>
              </a:solidFill>
            </a:endParaRPr>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12" name="TextBox 11"/>
          <p:cNvSpPr txBox="1"/>
          <p:nvPr/>
        </p:nvSpPr>
        <p:spPr>
          <a:xfrm>
            <a:off x="3168894" y="4260728"/>
            <a:ext cx="2411218" cy="738664"/>
          </a:xfrm>
          <a:prstGeom prst="rect">
            <a:avLst/>
          </a:prstGeom>
          <a:noFill/>
        </p:spPr>
        <p:txBody>
          <a:bodyPr wrap="square" rtlCol="0">
            <a:spAutoFit/>
          </a:bodyPr>
          <a:lstStyle/>
          <a:p>
            <a:r>
              <a:rPr lang="en-US" sz="1400" b="1" dirty="0" smtClean="0"/>
              <a:t>Screen shot of GO Term analysis options: </a:t>
            </a:r>
            <a:r>
              <a:rPr lang="en-US" sz="1400" dirty="0" smtClean="0"/>
              <a:t>Shows user configurable settings.</a:t>
            </a:r>
            <a:endParaRPr lang="en-US" sz="1400" dirty="0"/>
          </a:p>
        </p:txBody>
      </p:sp>
      <p:sp>
        <p:nvSpPr>
          <p:cNvPr id="13" name="TextBox 12"/>
          <p:cNvSpPr txBox="1"/>
          <p:nvPr/>
        </p:nvSpPr>
        <p:spPr>
          <a:xfrm>
            <a:off x="138993" y="1059405"/>
            <a:ext cx="2736304" cy="3693319"/>
          </a:xfrm>
          <a:prstGeom prst="rect">
            <a:avLst/>
          </a:prstGeom>
          <a:noFill/>
        </p:spPr>
        <p:txBody>
          <a:bodyPr wrap="square" rtlCol="0">
            <a:spAutoFit/>
          </a:bodyPr>
          <a:lstStyle/>
          <a:p>
            <a:pPr marL="285750" indent="-285750">
              <a:buFont typeface="Arial" charset="0"/>
              <a:buChar char="•"/>
            </a:pPr>
            <a:r>
              <a:rPr lang="en-US" dirty="0" smtClean="0"/>
              <a:t>The function of a network can be investigated.</a:t>
            </a:r>
          </a:p>
          <a:p>
            <a:pPr marL="285750" indent="-285750">
              <a:buFont typeface="Arial" charset="0"/>
              <a:buChar char="•"/>
            </a:pPr>
            <a:endParaRPr lang="en-US" dirty="0"/>
          </a:p>
          <a:p>
            <a:pPr marL="285750" indent="-285750">
              <a:buFont typeface="Arial" charset="0"/>
              <a:buChar char="•"/>
            </a:pPr>
            <a:r>
              <a:rPr lang="en-US" dirty="0" smtClean="0"/>
              <a:t>GO term enrichment analysis can be performed on groups of genes within a network.</a:t>
            </a:r>
          </a:p>
          <a:p>
            <a:pPr marL="285750" indent="-285750">
              <a:buFont typeface="Arial" charset="0"/>
              <a:buChar char="•"/>
            </a:pPr>
            <a:endParaRPr lang="en-US" dirty="0" smtClean="0"/>
          </a:p>
          <a:p>
            <a:pPr marL="285750" indent="-285750">
              <a:buFont typeface="Arial" charset="0"/>
              <a:buChar char="•"/>
            </a:pPr>
            <a:r>
              <a:rPr lang="en-US" dirty="0" smtClean="0"/>
              <a:t>GO term enrichment analysis is performed by a software module called GOAL.</a:t>
            </a:r>
          </a:p>
        </p:txBody>
      </p:sp>
      <p:pic>
        <p:nvPicPr>
          <p:cNvPr id="14"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1089" r="1089"/>
          <a:stretch/>
        </p:blipFill>
        <p:spPr>
          <a:xfrm>
            <a:off x="3168894" y="1417638"/>
            <a:ext cx="2411218" cy="2806551"/>
          </a:xfrm>
        </p:spPr>
      </p:pic>
      <p:sp>
        <p:nvSpPr>
          <p:cNvPr id="17" name="TextBox 16"/>
          <p:cNvSpPr txBox="1"/>
          <p:nvPr/>
        </p:nvSpPr>
        <p:spPr>
          <a:xfrm>
            <a:off x="5689175" y="4137999"/>
            <a:ext cx="3228390" cy="738664"/>
          </a:xfrm>
          <a:prstGeom prst="rect">
            <a:avLst/>
          </a:prstGeom>
          <a:noFill/>
        </p:spPr>
        <p:txBody>
          <a:bodyPr wrap="square" rtlCol="0">
            <a:spAutoFit/>
          </a:bodyPr>
          <a:lstStyle/>
          <a:p>
            <a:r>
              <a:rPr lang="en-US" sz="1400" b="1" dirty="0" smtClean="0"/>
              <a:t>Screen shot of GO Term analysis output: </a:t>
            </a:r>
            <a:r>
              <a:rPr lang="en-US" sz="1400" dirty="0" smtClean="0"/>
              <a:t>Shows GO Categories and p-values for genes within a network group.</a:t>
            </a:r>
            <a:endParaRPr lang="en-US" sz="14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9174" y="1540547"/>
            <a:ext cx="3322563" cy="2597272"/>
          </a:xfrm>
          <a:prstGeom prst="rect">
            <a:avLst/>
          </a:prstGeom>
        </p:spPr>
      </p:pic>
    </p:spTree>
    <p:extLst>
      <p:ext uri="{BB962C8B-B14F-4D97-AF65-F5344CB8AC3E}">
        <p14:creationId xmlns:p14="http://schemas.microsoft.com/office/powerpoint/2010/main" val="32157152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2800" b="1" dirty="0" smtClean="0">
                <a:solidFill>
                  <a:schemeClr val="bg1"/>
                </a:solidFill>
                <a:cs typeface="Gill Sans" charset="0"/>
              </a:rPr>
              <a:t>Availability</a:t>
            </a:r>
            <a:endParaRPr lang="en-US" sz="2800" dirty="0">
              <a:solidFill>
                <a:schemeClr val="bg1"/>
              </a:solidFill>
            </a:endParaRPr>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8" name="Content Placeholder 2"/>
          <p:cNvSpPr>
            <a:spLocks noGrp="1"/>
          </p:cNvSpPr>
          <p:nvPr>
            <p:ph idx="1"/>
          </p:nvPr>
        </p:nvSpPr>
        <p:spPr>
          <a:xfrm>
            <a:off x="457200" y="1600200"/>
            <a:ext cx="8229600" cy="4525963"/>
          </a:xfrm>
        </p:spPr>
        <p:txBody>
          <a:bodyPr/>
          <a:lstStyle/>
          <a:p>
            <a:pPr marL="0" indent="0">
              <a:spcBef>
                <a:spcPts val="0"/>
              </a:spcBef>
              <a:buNone/>
            </a:pPr>
            <a:r>
              <a:rPr lang="en-GB" b="1" dirty="0">
                <a:solidFill>
                  <a:srgbClr val="000000"/>
                </a:solidFill>
                <a:cs typeface="Arial"/>
              </a:rPr>
              <a:t>The PAREsnip tool is available within the UEA sRNA </a:t>
            </a:r>
            <a:r>
              <a:rPr lang="en-GB" b="1" dirty="0" smtClean="0">
                <a:solidFill>
                  <a:srgbClr val="000000"/>
                </a:solidFill>
                <a:cs typeface="Arial"/>
              </a:rPr>
              <a:t>Workbench.</a:t>
            </a:r>
          </a:p>
          <a:p>
            <a:pPr marL="0" indent="0">
              <a:spcBef>
                <a:spcPts val="0"/>
              </a:spcBef>
              <a:buNone/>
            </a:pPr>
            <a:endParaRPr lang="en-GB" b="1" dirty="0" smtClean="0">
              <a:solidFill>
                <a:srgbClr val="000000"/>
              </a:solidFill>
              <a:cs typeface="Arial"/>
            </a:endParaRPr>
          </a:p>
          <a:p>
            <a:pPr marL="0" indent="0">
              <a:spcBef>
                <a:spcPts val="0"/>
              </a:spcBef>
              <a:buNone/>
            </a:pPr>
            <a:r>
              <a:rPr lang="en-GB" b="1" dirty="0" err="1" smtClean="0">
                <a:solidFill>
                  <a:srgbClr val="000000"/>
                </a:solidFill>
                <a:cs typeface="Arial"/>
              </a:rPr>
              <a:t>PAREnet</a:t>
            </a:r>
            <a:r>
              <a:rPr lang="en-GB" b="1" dirty="0" smtClean="0">
                <a:solidFill>
                  <a:srgbClr val="000000"/>
                </a:solidFill>
                <a:cs typeface="Arial"/>
              </a:rPr>
              <a:t> </a:t>
            </a:r>
            <a:r>
              <a:rPr lang="en-GB" b="1" dirty="0">
                <a:solidFill>
                  <a:srgbClr val="000000"/>
                </a:solidFill>
                <a:cs typeface="Arial"/>
              </a:rPr>
              <a:t>tool will be released within the UEA sRNA workbench (summer 2016). </a:t>
            </a:r>
            <a:endParaRPr lang="en-GB" b="1" dirty="0" smtClean="0">
              <a:solidFill>
                <a:srgbClr val="000000"/>
              </a:solidFill>
              <a:cs typeface="Arial"/>
            </a:endParaRPr>
          </a:p>
          <a:p>
            <a:pPr marL="0" indent="0">
              <a:spcBef>
                <a:spcPts val="0"/>
              </a:spcBef>
              <a:buNone/>
            </a:pPr>
            <a:endParaRPr lang="en-GB" b="1" dirty="0">
              <a:solidFill>
                <a:srgbClr val="000000"/>
              </a:solidFill>
              <a:cs typeface="Arial"/>
              <a:hlinkClick r:id="rId3"/>
            </a:endParaRPr>
          </a:p>
          <a:p>
            <a:pPr marL="0" indent="0">
              <a:spcBef>
                <a:spcPts val="0"/>
              </a:spcBef>
              <a:buNone/>
            </a:pPr>
            <a:r>
              <a:rPr lang="en-GB" b="1" dirty="0" smtClean="0">
                <a:solidFill>
                  <a:srgbClr val="000000"/>
                </a:solidFill>
                <a:cs typeface="Arial"/>
                <a:hlinkClick r:id="rId3"/>
              </a:rPr>
              <a:t>http</a:t>
            </a:r>
            <a:r>
              <a:rPr lang="en-GB" b="1" dirty="0">
                <a:solidFill>
                  <a:srgbClr val="000000"/>
                </a:solidFill>
                <a:cs typeface="Arial"/>
                <a:hlinkClick r:id="rId3"/>
              </a:rPr>
              <a:t>://srna-workbench.cmp.uea.ac.uk/</a:t>
            </a:r>
            <a:r>
              <a:rPr lang="en-GB" b="1" dirty="0">
                <a:solidFill>
                  <a:srgbClr val="000000"/>
                </a:solidFill>
                <a:cs typeface="Arial"/>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56343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MIRNA TARGET PREDICTION</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17" name="Content Placeholder 2"/>
          <p:cNvSpPr>
            <a:spLocks noGrp="1"/>
          </p:cNvSpPr>
          <p:nvPr>
            <p:ph idx="1"/>
          </p:nvPr>
        </p:nvSpPr>
        <p:spPr>
          <a:xfrm>
            <a:off x="457200" y="1008621"/>
            <a:ext cx="8229600" cy="5117542"/>
          </a:xfrm>
        </p:spPr>
        <p:txBody>
          <a:bodyPr>
            <a:normAutofit/>
          </a:bodyPr>
          <a:lstStyle/>
          <a:p>
            <a:r>
              <a:rPr lang="en-US" dirty="0" smtClean="0"/>
              <a:t>Plants – easier (more complementarity required between miRNA and target sequence)</a:t>
            </a:r>
          </a:p>
          <a:p>
            <a:r>
              <a:rPr lang="en-US" dirty="0" smtClean="0"/>
              <a:t>Animals – very hard (only requires perfect matching in 7nt “seed” sequence)</a:t>
            </a:r>
          </a:p>
          <a:p>
            <a:r>
              <a:rPr lang="en-US" dirty="0" smtClean="0"/>
              <a:t>Several computational tools available for both plant and animal miRNA target prediction</a:t>
            </a:r>
            <a:endParaRPr lang="en-US" dirty="0"/>
          </a:p>
        </p:txBody>
      </p:sp>
    </p:spTree>
    <p:extLst>
      <p:ext uri="{BB962C8B-B14F-4D97-AF65-F5344CB8AC3E}">
        <p14:creationId xmlns:p14="http://schemas.microsoft.com/office/powerpoint/2010/main" val="876215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PLANT TARGET PREDICTION TOOLS</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13" name="TextBox 12"/>
          <p:cNvSpPr txBox="1"/>
          <p:nvPr/>
        </p:nvSpPr>
        <p:spPr>
          <a:xfrm>
            <a:off x="322380" y="835914"/>
            <a:ext cx="8780946" cy="1477328"/>
          </a:xfrm>
          <a:prstGeom prst="rect">
            <a:avLst/>
          </a:prstGeom>
          <a:noFill/>
        </p:spPr>
        <p:txBody>
          <a:bodyPr wrap="square" rtlCol="0">
            <a:spAutoFit/>
          </a:bodyPr>
          <a:lstStyle/>
          <a:p>
            <a:r>
              <a:rPr lang="en-US" sz="3000" dirty="0" err="1" smtClean="0"/>
              <a:t>psRNATarget</a:t>
            </a:r>
            <a:r>
              <a:rPr lang="en-US" sz="3000" dirty="0"/>
              <a:t> - </a:t>
            </a:r>
            <a:r>
              <a:rPr lang="en-US" sz="3000" dirty="0">
                <a:hlinkClick r:id="rId3"/>
              </a:rPr>
              <a:t>http://plantgrn.noble.org/psRNATarget</a:t>
            </a:r>
            <a:r>
              <a:rPr lang="en-US" sz="3000" dirty="0" smtClean="0">
                <a:hlinkClick r:id="rId3"/>
              </a:rPr>
              <a:t>/</a:t>
            </a:r>
            <a:endParaRPr lang="en-US" sz="3000" dirty="0"/>
          </a:p>
          <a:p>
            <a:pPr marL="457200" indent="-457200">
              <a:buFont typeface="Arial"/>
              <a:buChar char="•"/>
            </a:pPr>
            <a:r>
              <a:rPr lang="en-US" sz="3000" dirty="0" smtClean="0"/>
              <a:t>Web based tool for plant miRNA target prediction</a:t>
            </a:r>
          </a:p>
          <a:p>
            <a:endParaRPr lang="en-US" sz="3000" dirty="0"/>
          </a:p>
        </p:txBody>
      </p:sp>
      <p:pic>
        <p:nvPicPr>
          <p:cNvPr id="3" name="Picture 2" descr="Screen Shot 2016-06-21 at 13.43.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198" y="1824694"/>
            <a:ext cx="6354071" cy="4418482"/>
          </a:xfrm>
          <a:prstGeom prst="rect">
            <a:avLst/>
          </a:prstGeom>
        </p:spPr>
      </p:pic>
    </p:spTree>
    <p:extLst>
      <p:ext uri="{BB962C8B-B14F-4D97-AF65-F5344CB8AC3E}">
        <p14:creationId xmlns:p14="http://schemas.microsoft.com/office/powerpoint/2010/main" val="29102362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EXERCISE 1	</a:t>
            </a:r>
            <a:endParaRPr lang="en-US" sz="3600" b="1" dirty="0"/>
          </a:p>
        </p:txBody>
      </p:sp>
      <p:pic>
        <p:nvPicPr>
          <p:cNvPr id="7" name="Picture 6" descr="white_for-we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9" name="Content Placeholder 2"/>
          <p:cNvSpPr>
            <a:spLocks noGrp="1"/>
          </p:cNvSpPr>
          <p:nvPr>
            <p:ph idx="1"/>
          </p:nvPr>
        </p:nvSpPr>
        <p:spPr>
          <a:xfrm>
            <a:off x="457200" y="1008621"/>
            <a:ext cx="8229600" cy="5117542"/>
          </a:xfrm>
        </p:spPr>
        <p:txBody>
          <a:bodyPr>
            <a:normAutofit lnSpcReduction="10000"/>
          </a:bodyPr>
          <a:lstStyle/>
          <a:p>
            <a:r>
              <a:rPr lang="en-US" dirty="0" smtClean="0"/>
              <a:t>Go to </a:t>
            </a:r>
            <a:r>
              <a:rPr lang="en-US" dirty="0" err="1" smtClean="0"/>
              <a:t>miRBase</a:t>
            </a:r>
            <a:r>
              <a:rPr lang="en-US" dirty="0" smtClean="0"/>
              <a:t> (</a:t>
            </a:r>
            <a:r>
              <a:rPr lang="en-US" dirty="0" smtClean="0">
                <a:hlinkClick r:id="rId4"/>
              </a:rPr>
              <a:t>http://mirbase.org/</a:t>
            </a:r>
            <a:r>
              <a:rPr lang="en-US" dirty="0" smtClean="0"/>
              <a:t>) and find the mature miRNA sequence for ath-miR156a-5p</a:t>
            </a:r>
          </a:p>
          <a:p>
            <a:r>
              <a:rPr lang="en-US" dirty="0" smtClean="0"/>
              <a:t>Go to </a:t>
            </a:r>
            <a:r>
              <a:rPr lang="en-US" dirty="0" err="1" smtClean="0"/>
              <a:t>psRNATarget</a:t>
            </a:r>
            <a:r>
              <a:rPr lang="en-US" dirty="0" smtClean="0"/>
              <a:t>: </a:t>
            </a:r>
            <a:r>
              <a:rPr lang="en-US" dirty="0">
                <a:hlinkClick r:id="rId5"/>
              </a:rPr>
              <a:t>http://plantgrn.noble.org/psRNATarget</a:t>
            </a:r>
            <a:r>
              <a:rPr lang="en-US" dirty="0" smtClean="0">
                <a:hlinkClick r:id="rId5"/>
              </a:rPr>
              <a:t>/</a:t>
            </a:r>
            <a:r>
              <a:rPr lang="en-US" dirty="0"/>
              <a:t> </a:t>
            </a:r>
            <a:r>
              <a:rPr lang="en-US" dirty="0" smtClean="0"/>
              <a:t>and look for targets of this miRNA in </a:t>
            </a:r>
            <a:r>
              <a:rPr lang="en-US" i="1" dirty="0" smtClean="0"/>
              <a:t>Arabidopsis thaliana </a:t>
            </a:r>
            <a:r>
              <a:rPr lang="en-US" dirty="0" smtClean="0"/>
              <a:t>(TAIR10)</a:t>
            </a:r>
          </a:p>
          <a:p>
            <a:r>
              <a:rPr lang="en-US" dirty="0" smtClean="0"/>
              <a:t>How many targets are there?</a:t>
            </a:r>
          </a:p>
          <a:p>
            <a:r>
              <a:rPr lang="en-US" dirty="0" smtClean="0"/>
              <a:t>Which gene family are they predicted to target?</a:t>
            </a:r>
          </a:p>
        </p:txBody>
      </p:sp>
    </p:spTree>
    <p:extLst>
      <p:ext uri="{BB962C8B-B14F-4D97-AF65-F5344CB8AC3E}">
        <p14:creationId xmlns:p14="http://schemas.microsoft.com/office/powerpoint/2010/main" val="30688170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EXERCISE 2 – GO term enrichment	</a:t>
            </a:r>
            <a:endParaRPr lang="en-US" sz="3600" b="1" dirty="0"/>
          </a:p>
        </p:txBody>
      </p:sp>
      <p:pic>
        <p:nvPicPr>
          <p:cNvPr id="7" name="Picture 6" descr="white_for-we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9" name="Content Placeholder 2"/>
          <p:cNvSpPr>
            <a:spLocks noGrp="1"/>
          </p:cNvSpPr>
          <p:nvPr>
            <p:ph idx="1"/>
          </p:nvPr>
        </p:nvSpPr>
        <p:spPr>
          <a:xfrm>
            <a:off x="457200" y="1008621"/>
            <a:ext cx="8229600" cy="5117542"/>
          </a:xfrm>
        </p:spPr>
        <p:txBody>
          <a:bodyPr>
            <a:normAutofit/>
          </a:bodyPr>
          <a:lstStyle/>
          <a:p>
            <a:r>
              <a:rPr lang="en-US" dirty="0" smtClean="0"/>
              <a:t>Download results (click “Batch Download”) and open in spreadsheet software</a:t>
            </a:r>
          </a:p>
          <a:p>
            <a:r>
              <a:rPr lang="en-US" dirty="0" smtClean="0"/>
              <a:t>Go to </a:t>
            </a:r>
            <a:r>
              <a:rPr lang="en-US" dirty="0" err="1" smtClean="0"/>
              <a:t>g:profiler</a:t>
            </a:r>
            <a:r>
              <a:rPr lang="en-US" dirty="0"/>
              <a:t> website: </a:t>
            </a:r>
            <a:r>
              <a:rPr lang="en-US" dirty="0">
                <a:hlinkClick r:id="rId4"/>
              </a:rPr>
              <a:t>http://biit.cs.ut.ee/gprofiler/</a:t>
            </a:r>
            <a:r>
              <a:rPr lang="en-US" dirty="0" smtClean="0">
                <a:hlinkClick r:id="rId4"/>
              </a:rPr>
              <a:t>index.cgi</a:t>
            </a:r>
            <a:endParaRPr lang="en-US" dirty="0" smtClean="0"/>
          </a:p>
          <a:p>
            <a:r>
              <a:rPr lang="en-US" dirty="0" smtClean="0"/>
              <a:t>Select organism </a:t>
            </a:r>
            <a:r>
              <a:rPr lang="en-US" i="1" dirty="0" smtClean="0"/>
              <a:t>Arabidopsis thaliana</a:t>
            </a:r>
          </a:p>
          <a:p>
            <a:r>
              <a:rPr lang="en-US" dirty="0" smtClean="0"/>
              <a:t>Copy gene accessions from spreadsheet and paste into “Query” box and hit search</a:t>
            </a:r>
          </a:p>
          <a:p>
            <a:r>
              <a:rPr lang="en-US" dirty="0" smtClean="0"/>
              <a:t>What is the most significantly enriched term for this set of predicted targets?</a:t>
            </a:r>
          </a:p>
          <a:p>
            <a:endParaRPr lang="en-US" dirty="0" smtClean="0"/>
          </a:p>
        </p:txBody>
      </p:sp>
    </p:spTree>
    <p:extLst>
      <p:ext uri="{BB962C8B-B14F-4D97-AF65-F5344CB8AC3E}">
        <p14:creationId xmlns:p14="http://schemas.microsoft.com/office/powerpoint/2010/main" val="5613942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TARGET VALIDATION</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2" name="Content Placeholder 1"/>
          <p:cNvSpPr>
            <a:spLocks noGrp="1"/>
          </p:cNvSpPr>
          <p:nvPr>
            <p:ph idx="1"/>
          </p:nvPr>
        </p:nvSpPr>
        <p:spPr>
          <a:xfrm>
            <a:off x="457200" y="1270000"/>
            <a:ext cx="8191500" cy="4525963"/>
          </a:xfrm>
        </p:spPr>
        <p:txBody>
          <a:bodyPr>
            <a:noAutofit/>
          </a:bodyPr>
          <a:lstStyle/>
          <a:p>
            <a:r>
              <a:rPr lang="en-US" sz="2400" dirty="0"/>
              <a:t>Predictions generated by such tools tend to produce varying levels of false positive results, therefore further experimental validation is required. </a:t>
            </a:r>
            <a:endParaRPr lang="en-US" sz="2400" dirty="0" smtClean="0"/>
          </a:p>
          <a:p>
            <a:r>
              <a:rPr lang="en-US" sz="2400" dirty="0" smtClean="0"/>
              <a:t>Animal predictions are notoriously prone to false positives</a:t>
            </a:r>
          </a:p>
          <a:p>
            <a:r>
              <a:rPr lang="en-US" sz="2400" dirty="0" smtClean="0"/>
              <a:t>Usually experimentally validated by luciferase assay</a:t>
            </a:r>
          </a:p>
          <a:p>
            <a:r>
              <a:rPr lang="en-US" sz="2400" dirty="0"/>
              <a:t>In plants, a common feature of </a:t>
            </a:r>
            <a:r>
              <a:rPr lang="en-US" sz="2400" dirty="0" smtClean="0"/>
              <a:t>the miRNAs </a:t>
            </a:r>
            <a:r>
              <a:rPr lang="en-US" sz="2400" dirty="0"/>
              <a:t>we have described is that they can silence mRNAs in a sequence specific manner through </a:t>
            </a:r>
            <a:r>
              <a:rPr lang="en-US" sz="2400" dirty="0" err="1"/>
              <a:t>endonucleolytic</a:t>
            </a:r>
            <a:r>
              <a:rPr lang="en-US" sz="2400" dirty="0"/>
              <a:t> </a:t>
            </a:r>
            <a:r>
              <a:rPr lang="en-US" sz="2400" dirty="0" smtClean="0"/>
              <a:t>cleavage.</a:t>
            </a:r>
          </a:p>
          <a:p>
            <a:r>
              <a:rPr lang="en-US" sz="2400" dirty="0" smtClean="0"/>
              <a:t>The </a:t>
            </a:r>
            <a:r>
              <a:rPr lang="en-US" sz="2400" dirty="0"/>
              <a:t>examination of mRNA cleavage products is one of the steps necessary for sRNA/target interaction </a:t>
            </a:r>
            <a:r>
              <a:rPr lang="en-US" sz="2400" dirty="0" smtClean="0"/>
              <a:t>validation in plants. </a:t>
            </a:r>
            <a:endParaRPr lang="en-US" sz="2400" dirty="0"/>
          </a:p>
          <a:p>
            <a:endParaRPr lang="en-US" sz="2400" dirty="0" smtClean="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186003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The Genome Analysis Centre</a:t>
            </a:r>
            <a:endParaRPr lang="en-US"/>
          </a:p>
        </p:txBody>
      </p:sp>
      <p:sp>
        <p:nvSpPr>
          <p:cNvPr id="11" name="Round Same Side Corner Rectangle 10"/>
          <p:cNvSpPr/>
          <p:nvPr/>
        </p:nvSpPr>
        <p:spPr>
          <a:xfrm>
            <a:off x="0" y="6356350"/>
            <a:ext cx="9144000" cy="501650"/>
          </a:xfrm>
          <a:prstGeom prst="round2SameRect">
            <a:avLst/>
          </a:prstGeom>
          <a:solidFill>
            <a:srgbClr val="0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Genome Analysis Centre</a:t>
            </a:r>
            <a:endParaRPr lang="en-US" dirty="0"/>
          </a:p>
        </p:txBody>
      </p:sp>
      <p:sp>
        <p:nvSpPr>
          <p:cNvPr id="15" name="Rectangle 14"/>
          <p:cNvSpPr/>
          <p:nvPr/>
        </p:nvSpPr>
        <p:spPr>
          <a:xfrm>
            <a:off x="0" y="0"/>
            <a:ext cx="9144000" cy="67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t>TARGET VALIDATION - PLANTS</a:t>
            </a:r>
            <a:endParaRPr lang="en-US" sz="3600" b="1" dirty="0"/>
          </a:p>
        </p:txBody>
      </p:sp>
      <p:pic>
        <p:nvPicPr>
          <p:cNvPr id="7" name="Picture 6" descr="white_for-web.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67" y="98411"/>
            <a:ext cx="1794933" cy="476277"/>
          </a:xfrm>
          <a:prstGeom prst="rect">
            <a:avLst/>
          </a:prstGeom>
        </p:spPr>
      </p:pic>
      <p:sp>
        <p:nvSpPr>
          <p:cNvPr id="2" name="Content Placeholder 1"/>
          <p:cNvSpPr>
            <a:spLocks noGrp="1"/>
          </p:cNvSpPr>
          <p:nvPr>
            <p:ph idx="1"/>
          </p:nvPr>
        </p:nvSpPr>
        <p:spPr>
          <a:xfrm>
            <a:off x="457200" y="1270000"/>
            <a:ext cx="8191500" cy="4525963"/>
          </a:xfrm>
        </p:spPr>
        <p:txBody>
          <a:bodyPr>
            <a:normAutofit fontScale="77500" lnSpcReduction="20000"/>
          </a:bodyPr>
          <a:lstStyle/>
          <a:p>
            <a:endParaRPr lang="en-US" dirty="0" smtClean="0"/>
          </a:p>
          <a:p>
            <a:r>
              <a:rPr lang="en-US" dirty="0"/>
              <a:t>A method known as RLM-5’ RACE (RNA linker mediated 5’ rapid amplification of </a:t>
            </a:r>
            <a:r>
              <a:rPr lang="en-US" dirty="0" err="1"/>
              <a:t>cDNA</a:t>
            </a:r>
            <a:r>
              <a:rPr lang="en-US" dirty="0"/>
              <a:t> ends) can be used to experimentally validate sRNA mediated cleavage by identifying mRNA </a:t>
            </a:r>
            <a:r>
              <a:rPr lang="en-US" dirty="0" smtClean="0"/>
              <a:t>cleavage fragments </a:t>
            </a:r>
            <a:r>
              <a:rPr lang="en-US" dirty="0"/>
              <a:t>for a particular mRNA. </a:t>
            </a:r>
            <a:endParaRPr lang="en-US" dirty="0" smtClean="0"/>
          </a:p>
          <a:p>
            <a:r>
              <a:rPr lang="en-US" dirty="0"/>
              <a:t>T</a:t>
            </a:r>
            <a:r>
              <a:rPr lang="en-US" dirty="0" smtClean="0"/>
              <a:t>he cleavage fragments </a:t>
            </a:r>
            <a:r>
              <a:rPr lang="en-US" dirty="0"/>
              <a:t>can be aligned to the reference mRNA and the first nucleotide at the 5’ end of the fragments are expected to align to same position as the cleavage site of the complementary </a:t>
            </a:r>
            <a:r>
              <a:rPr lang="en-US" dirty="0" smtClean="0"/>
              <a:t>miRNA. </a:t>
            </a:r>
          </a:p>
          <a:p>
            <a:endParaRPr lang="en-US" dirty="0" smtClean="0"/>
          </a:p>
          <a:p>
            <a:r>
              <a:rPr lang="en-US" b="1" dirty="0" smtClean="0"/>
              <a:t>High throughput method – PARE or degradome sequencing</a:t>
            </a:r>
            <a:endParaRPr lang="en-US" b="1" dirty="0"/>
          </a:p>
          <a:p>
            <a:endParaRPr lang="en-US" dirty="0" smtClean="0"/>
          </a:p>
          <a:p>
            <a:endParaRPr lang="en-US" dirty="0"/>
          </a:p>
          <a:p>
            <a:endParaRPr lang="en-US" dirty="0"/>
          </a:p>
          <a:p>
            <a:endParaRPr lang="en-US" dirty="0"/>
          </a:p>
        </p:txBody>
      </p:sp>
      <p:sp>
        <p:nvSpPr>
          <p:cNvPr id="3" name="TextBox 2"/>
          <p:cNvSpPr txBox="1"/>
          <p:nvPr/>
        </p:nvSpPr>
        <p:spPr>
          <a:xfrm>
            <a:off x="393700" y="927100"/>
            <a:ext cx="6324600" cy="523220"/>
          </a:xfrm>
          <a:prstGeom prst="rect">
            <a:avLst/>
          </a:prstGeom>
          <a:noFill/>
        </p:spPr>
        <p:txBody>
          <a:bodyPr wrap="square" rtlCol="0">
            <a:spAutoFit/>
          </a:bodyPr>
          <a:lstStyle/>
          <a:p>
            <a:r>
              <a:rPr lang="en-US" sz="2800" dirty="0" smtClean="0"/>
              <a:t>Low throughput method – 5’RACE</a:t>
            </a:r>
            <a:endParaRPr lang="en-US" sz="2800" dirty="0"/>
          </a:p>
        </p:txBody>
      </p:sp>
    </p:spTree>
    <p:extLst>
      <p:ext uri="{BB962C8B-B14F-4D97-AF65-F5344CB8AC3E}">
        <p14:creationId xmlns:p14="http://schemas.microsoft.com/office/powerpoint/2010/main" val="28884971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33452</TotalTime>
  <Words>1875</Words>
  <Application>Microsoft Macintosh PowerPoint</Application>
  <PresentationFormat>On-screen Show (4:3)</PresentationFormat>
  <Paragraphs>257</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TGAC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Moxon</dc:creator>
  <cp:lastModifiedBy>Simon Moxon</cp:lastModifiedBy>
  <cp:revision>120</cp:revision>
  <dcterms:created xsi:type="dcterms:W3CDTF">2014-04-28T11:04:38Z</dcterms:created>
  <dcterms:modified xsi:type="dcterms:W3CDTF">2016-06-28T14:47:17Z</dcterms:modified>
</cp:coreProperties>
</file>