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15"/>
  </p:notesMasterIdLst>
  <p:handoutMasterIdLst>
    <p:handoutMasterId r:id="rId16"/>
  </p:handoutMasterIdLst>
  <p:sldIdLst>
    <p:sldId id="709" r:id="rId2"/>
    <p:sldId id="722" r:id="rId3"/>
    <p:sldId id="723" r:id="rId4"/>
    <p:sldId id="721" r:id="rId5"/>
    <p:sldId id="727" r:id="rId6"/>
    <p:sldId id="728" r:id="rId7"/>
    <p:sldId id="725" r:id="rId8"/>
    <p:sldId id="726" r:id="rId9"/>
    <p:sldId id="729" r:id="rId10"/>
    <p:sldId id="732" r:id="rId11"/>
    <p:sldId id="730" r:id="rId12"/>
    <p:sldId id="731" r:id="rId13"/>
    <p:sldId id="706" r:id="rId14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8D8D8"/>
    <a:srgbClr val="FF0000"/>
    <a:srgbClr val="F9E807"/>
    <a:srgbClr val="72AD46"/>
    <a:srgbClr val="FFCC66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561" autoAdjust="0"/>
  </p:normalViewPr>
  <p:slideViewPr>
    <p:cSldViewPr showGuides="1">
      <p:cViewPr varScale="1">
        <p:scale>
          <a:sx n="102" d="100"/>
          <a:sy n="102" d="100"/>
        </p:scale>
        <p:origin x="-1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96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BL_EBI_Network_background2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545" cy="6869545"/>
          </a:xfrm>
          <a:prstGeom prst="rect">
            <a:avLst/>
          </a:prstGeom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07359"/>
      </p:ext>
    </p:extLst>
  </p:cSld>
  <p:clrMapOvr>
    <a:masterClrMapping/>
  </p:clrMapOvr>
  <p:transition xmlns:p14="http://schemas.microsoft.com/office/powerpoint/2010/main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Tools/picr/" TargetMode="External"/><Relationship Id="rId4" Type="http://schemas.openxmlformats.org/officeDocument/2006/relationships/hyperlink" Target="http://discover.nci.nih.gov/matchminer/index.jsp" TargetMode="External"/><Relationship Id="rId5" Type="http://schemas.openxmlformats.org/officeDocument/2006/relationships/hyperlink" Target="http://www.ensembl.org/biomart/" TargetMode="External"/><Relationship Id="rId6" Type="http://schemas.openxmlformats.org/officeDocument/2006/relationships/hyperlink" Target="http://david.abcc.ncifcrf.gov/conversion.jsp" TargetMode="External"/><Relationship Id="rId7" Type="http://schemas.openxmlformats.org/officeDocument/2006/relationships/hyperlink" Target="http://mips.helmholtz-muenchen.de/genre/proj/cronos/" TargetMode="External"/><Relationship Id="rId8" Type="http://schemas.openxmlformats.org/officeDocument/2006/relationships/hyperlink" Target="http://idconverter.bioinfo.cnio.es/IDconverter.php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uniprot.org/mapp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latin typeface="HelveticaNeueLT Pro 45 Lt" pitchFamily="34" charset="0"/>
                <a:cs typeface="Arial" pitchFamily="34" charset="0"/>
              </a:rPr>
              <a:t>Identifier mapping: where do I go?</a:t>
            </a:r>
            <a:endParaRPr lang="de-DE" sz="3600" dirty="0" smtClean="0">
              <a:latin typeface="HelveticaNeueLT Pro 45 Lt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3212976"/>
            <a:ext cx="1502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Q5S007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3728" y="5445224"/>
            <a:ext cx="3398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ENSG00000188906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63688" y="3717032"/>
            <a:ext cx="1584176" cy="1656184"/>
          </a:xfrm>
          <a:prstGeom prst="straightConnector1">
            <a:avLst/>
          </a:prstGeom>
          <a:ln w="1270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23728" y="3789040"/>
            <a:ext cx="7016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?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2131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Examples of use: PICR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836712"/>
            <a:ext cx="5832648" cy="5473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412776"/>
            <a:ext cx="146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Enter identifiers / sequences here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1570361" y="1772818"/>
            <a:ext cx="841399" cy="240123"/>
          </a:xfrm>
          <a:prstGeom prst="straightConnector1">
            <a:avLst/>
          </a:prstGeom>
          <a:ln w="5715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1" y="386104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Select output format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1259633" y="4005064"/>
            <a:ext cx="576063" cy="317649"/>
          </a:xfrm>
          <a:prstGeom prst="straightConnector1">
            <a:avLst/>
          </a:prstGeom>
          <a:ln w="5715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16288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Select organism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020272" y="1484784"/>
            <a:ext cx="936104" cy="360040"/>
          </a:xfrm>
          <a:prstGeom prst="straightConnector1">
            <a:avLst/>
          </a:prstGeom>
          <a:ln w="5715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1143" y="3068960"/>
            <a:ext cx="146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Select destination identifier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7524329" y="3992290"/>
            <a:ext cx="888243" cy="660846"/>
          </a:xfrm>
          <a:prstGeom prst="straightConnector1">
            <a:avLst/>
          </a:prstGeom>
          <a:ln w="5715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Hands-on: Translate into </a:t>
            </a:r>
            <a:r>
              <a:rPr lang="en-US" sz="3200" dirty="0" err="1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UniProt</a:t>
            </a:r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 accessions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86" y="1043098"/>
            <a:ext cx="1246427" cy="124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755576" y="2924944"/>
            <a:ext cx="762933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Translate the identifiers from the </a:t>
            </a:r>
            <a:r>
              <a:rPr lang="en-GB" sz="2800" dirty="0">
                <a:ea typeface="Times New Roman"/>
                <a:cs typeface="Arial" panose="020B0604020202020204" pitchFamily="34" charset="0"/>
              </a:rPr>
              <a:t>files </a:t>
            </a:r>
            <a:r>
              <a:rPr lang="en-GB" sz="2800" dirty="0" err="1" smtClean="0">
                <a:ea typeface="Times New Roman"/>
                <a:cs typeface="Arial" panose="020B0604020202020204" pitchFamily="34" charset="0"/>
              </a:rPr>
              <a:t>human_emsemblIDs.txt</a:t>
            </a:r>
            <a:r>
              <a:rPr lang="en-GB" sz="2800" dirty="0">
                <a:ea typeface="Times New Roman"/>
                <a:cs typeface="Arial" panose="020B0604020202020204" pitchFamily="34" charset="0"/>
              </a:rPr>
              <a:t> and </a:t>
            </a:r>
            <a:r>
              <a:rPr lang="en-GB" sz="2800" dirty="0" err="1" smtClean="0">
                <a:ea typeface="Times New Roman"/>
                <a:cs typeface="Arial" panose="020B0604020202020204" pitchFamily="34" charset="0"/>
              </a:rPr>
              <a:t>human_entrezgeneIDs</a:t>
            </a:r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 to </a:t>
            </a:r>
            <a:r>
              <a:rPr lang="en-GB" sz="2800" dirty="0" err="1" smtClean="0">
                <a:ea typeface="Times New Roman"/>
                <a:cs typeface="Arial" panose="020B0604020202020204" pitchFamily="34" charset="0"/>
              </a:rPr>
              <a:t>UniProt</a:t>
            </a:r>
            <a:r>
              <a:rPr lang="en-GB" sz="2800" dirty="0">
                <a:ea typeface="Times New Roman"/>
                <a:cs typeface="Arial" panose="020B0604020202020204" pitchFamily="34" charset="0"/>
              </a:rPr>
              <a:t> </a:t>
            </a:r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accessions using different mapping tools</a:t>
            </a:r>
          </a:p>
          <a:p>
            <a:pPr algn="ctr"/>
            <a:endParaRPr lang="en-GB" sz="2800" dirty="0">
              <a:effectLst/>
              <a:ea typeface="Times New Roman"/>
              <a:cs typeface="Arial" panose="020B0604020202020204" pitchFamily="34" charset="0"/>
            </a:endParaRPr>
          </a:p>
          <a:p>
            <a:pPr algn="ctr"/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What differences can you observe in the different services?</a:t>
            </a:r>
            <a:endParaRPr lang="en-GB" sz="2800" dirty="0">
              <a:effectLst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Hands-on: Translate into </a:t>
            </a:r>
            <a:r>
              <a:rPr lang="en-US" sz="3200" dirty="0" err="1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UniProt</a:t>
            </a:r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 accessions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86" y="692696"/>
            <a:ext cx="1246427" cy="124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755576" y="1988840"/>
            <a:ext cx="762933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Have a look at </a:t>
            </a:r>
            <a:r>
              <a:rPr lang="en-GB" sz="2800" dirty="0">
                <a:ea typeface="Times New Roman"/>
                <a:cs typeface="Arial" panose="020B0604020202020204" pitchFamily="34" charset="0"/>
              </a:rPr>
              <a:t>the file </a:t>
            </a:r>
            <a:r>
              <a:rPr lang="en-GB" sz="2800" dirty="0" err="1">
                <a:ea typeface="Times New Roman"/>
                <a:cs typeface="Arial" panose="020B0604020202020204" pitchFamily="34" charset="0"/>
              </a:rPr>
              <a:t>unknownidentifiers.txt</a:t>
            </a:r>
            <a:r>
              <a:rPr lang="en-GB" sz="2800" dirty="0">
                <a:ea typeface="Times New Roman"/>
                <a:cs typeface="Arial" panose="020B0604020202020204" pitchFamily="34" charset="0"/>
              </a:rPr>
              <a:t> </a:t>
            </a:r>
            <a:endParaRPr lang="en-GB" sz="2800" dirty="0" smtClean="0">
              <a:ea typeface="Times New Roman"/>
              <a:cs typeface="Arial" panose="020B0604020202020204" pitchFamily="34" charset="0"/>
            </a:endParaRPr>
          </a:p>
          <a:p>
            <a:pPr algn="ctr"/>
            <a:endParaRPr lang="en-GB" sz="2800" dirty="0">
              <a:ea typeface="Times New Roman"/>
              <a:cs typeface="Arial" panose="020B0604020202020204" pitchFamily="34" charset="0"/>
            </a:endParaRPr>
          </a:p>
          <a:p>
            <a:pPr algn="ctr"/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Can you recognize the different identifiers listed there?</a:t>
            </a:r>
          </a:p>
          <a:p>
            <a:pPr algn="ctr"/>
            <a:endParaRPr lang="en-GB" sz="2800" dirty="0">
              <a:ea typeface="Times New Roman"/>
              <a:cs typeface="Arial" panose="020B0604020202020204" pitchFamily="34" charset="0"/>
            </a:endParaRPr>
          </a:p>
          <a:p>
            <a:pPr algn="ctr"/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Try translating the identifiers using different mapping tools. Can you get the whole list translated? </a:t>
            </a:r>
          </a:p>
          <a:p>
            <a:pPr algn="ctr"/>
            <a:endParaRPr lang="en-GB" sz="2800" dirty="0">
              <a:effectLst/>
              <a:ea typeface="Times New Roman"/>
              <a:cs typeface="Arial" panose="020B0604020202020204" pitchFamily="34" charset="0"/>
            </a:endParaRPr>
          </a:p>
          <a:p>
            <a:pPr algn="ctr"/>
            <a:r>
              <a:rPr lang="en-GB" sz="2800" dirty="0" smtClean="0">
                <a:ea typeface="Times New Roman"/>
                <a:cs typeface="Arial" panose="020B0604020202020204" pitchFamily="34" charset="0"/>
              </a:rPr>
              <a:t>What differences can you observe in the different services?</a:t>
            </a:r>
            <a:endParaRPr lang="en-GB" sz="2800" dirty="0">
              <a:effectLst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5555520" cy="584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Using identifiers/accessions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19675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use of </a:t>
            </a:r>
            <a:r>
              <a:rPr lang="en-US" sz="3200" dirty="0" smtClean="0"/>
              <a:t>identifiers</a:t>
            </a:r>
            <a:r>
              <a:rPr lang="en-US" dirty="0" smtClean="0"/>
              <a:t> allows for </a:t>
            </a:r>
            <a:r>
              <a:rPr lang="en-US" sz="3200" dirty="0" smtClean="0"/>
              <a:t>“unambiguous” identifications</a:t>
            </a:r>
            <a:r>
              <a:rPr lang="en-US" dirty="0" smtClean="0"/>
              <a:t> of molecules and their representation in </a:t>
            </a:r>
            <a:r>
              <a:rPr lang="en-US" sz="3200" dirty="0" smtClean="0"/>
              <a:t>databases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3139221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Courier New"/>
              <a:buChar char="o"/>
            </a:pPr>
            <a:r>
              <a:rPr lang="en-US" sz="2000" dirty="0"/>
              <a:t>In reality, they reflect a conceptual entity that might represent one or more molecules</a:t>
            </a:r>
          </a:p>
          <a:p>
            <a:pPr marL="1257300" lvl="2" indent="-342900">
              <a:spcAft>
                <a:spcPts val="1200"/>
              </a:spcAft>
              <a:buFont typeface="Wingdings" charset="2"/>
              <a:buChar char="§"/>
            </a:pPr>
            <a:r>
              <a:rPr lang="en-US" sz="2000" dirty="0"/>
              <a:t>Example: </a:t>
            </a:r>
            <a:r>
              <a:rPr lang="en-US" sz="2000" dirty="0" err="1"/>
              <a:t>GeneID</a:t>
            </a:r>
            <a:r>
              <a:rPr lang="en-US" sz="2000" dirty="0"/>
              <a:t> that reflects every variant/splicing alternative of a given gene – multiple sequences</a:t>
            </a:r>
          </a:p>
          <a:p>
            <a:pPr marL="800100" lvl="1" indent="-342900">
              <a:spcAft>
                <a:spcPts val="1200"/>
              </a:spcAft>
              <a:buFont typeface="Courier New"/>
              <a:buChar char="o"/>
            </a:pPr>
            <a:r>
              <a:rPr lang="en-US" sz="2000" dirty="0" smtClean="0"/>
              <a:t>That leaves space to ambiguity</a:t>
            </a:r>
          </a:p>
          <a:p>
            <a:pPr marL="800100" lvl="1" indent="-342900">
              <a:spcAft>
                <a:spcPts val="1200"/>
              </a:spcAft>
              <a:buFont typeface="Courier New"/>
              <a:buChar char="o"/>
            </a:pPr>
            <a:r>
              <a:rPr lang="en-US" sz="2000" dirty="0" smtClean="0"/>
              <a:t>There is a large number of identifiers that aim to represent the “same” entities</a:t>
            </a:r>
          </a:p>
          <a:p>
            <a:pPr marL="1257300" lvl="2" indent="-342900">
              <a:spcAft>
                <a:spcPts val="1200"/>
              </a:spcAft>
              <a:buFont typeface="Wingdings" charset="2"/>
              <a:buChar char="§"/>
            </a:pPr>
            <a:r>
              <a:rPr lang="en-US" sz="2000" dirty="0" smtClean="0"/>
              <a:t>Example: alternative protein IDs (</a:t>
            </a:r>
            <a:r>
              <a:rPr lang="en-US" sz="2000" dirty="0" err="1" smtClean="0"/>
              <a:t>Ensembl</a:t>
            </a:r>
            <a:r>
              <a:rPr lang="en-US" sz="2000" dirty="0" smtClean="0"/>
              <a:t> protein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UniProt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278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47526"/>
            <a:ext cx="8640960" cy="10772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Using identifiers: most commonly used accessions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000" y="1124744"/>
            <a:ext cx="889349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 err="1" smtClean="0"/>
              <a:t>Entrez</a:t>
            </a:r>
            <a:r>
              <a:rPr lang="en-US" sz="2000" dirty="0" smtClean="0"/>
              <a:t> </a:t>
            </a:r>
            <a:r>
              <a:rPr lang="en-US" sz="2000" dirty="0" err="1" smtClean="0"/>
              <a:t>GeneIDs</a:t>
            </a:r>
            <a:endParaRPr lang="en-US" sz="2000" dirty="0" smtClean="0"/>
          </a:p>
          <a:p>
            <a:pPr marL="800100" lvl="1" indent="-342900">
              <a:spcBef>
                <a:spcPts val="400"/>
              </a:spcBef>
              <a:buFont typeface="Arial"/>
              <a:buChar char="•"/>
            </a:pPr>
            <a:r>
              <a:rPr lang="en-US" sz="1800" dirty="0" smtClean="0"/>
              <a:t>Gene-centered identifier: DNA consensus sequence, no isoform or variants.</a:t>
            </a:r>
          </a:p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 err="1" smtClean="0"/>
              <a:t>UniProt</a:t>
            </a:r>
            <a:endParaRPr lang="en-US" sz="2000" dirty="0" smtClean="0"/>
          </a:p>
          <a:p>
            <a:pPr marL="800100" lvl="1" indent="-342900">
              <a:spcBef>
                <a:spcPts val="400"/>
              </a:spcBef>
              <a:buFont typeface="Arial"/>
              <a:buChar char="•"/>
            </a:pPr>
            <a:r>
              <a:rPr lang="en-US" sz="1800" dirty="0" smtClean="0"/>
              <a:t>Represents proteins, taking into account isoforms. Additional identifiers for variants and post-processed chains.</a:t>
            </a:r>
          </a:p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 err="1" smtClean="0"/>
              <a:t>RefSeq</a:t>
            </a:r>
            <a:endParaRPr lang="en-US" sz="2000" dirty="0" smtClean="0"/>
          </a:p>
          <a:p>
            <a:pPr marL="800100" lvl="1" indent="-342900">
              <a:spcBef>
                <a:spcPts val="400"/>
              </a:spcBef>
              <a:buFont typeface="Arial"/>
              <a:buChar char="•"/>
            </a:pPr>
            <a:r>
              <a:rPr lang="en-US" sz="1800" dirty="0" smtClean="0"/>
              <a:t>Represents </a:t>
            </a:r>
            <a:r>
              <a:rPr lang="en-US" sz="1800" i="1" dirty="0" smtClean="0"/>
              <a:t>sequences</a:t>
            </a:r>
            <a:r>
              <a:rPr lang="en-US" sz="1800" dirty="0" smtClean="0"/>
              <a:t> of DNA, RNA and proteins.</a:t>
            </a:r>
          </a:p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 err="1" smtClean="0"/>
              <a:t>Ensembl</a:t>
            </a:r>
            <a:endParaRPr lang="en-US" sz="2000" dirty="0" smtClean="0"/>
          </a:p>
          <a:p>
            <a:pPr marL="800100" lvl="1" indent="-342900">
              <a:spcBef>
                <a:spcPts val="400"/>
              </a:spcBef>
              <a:buFont typeface="Arial"/>
              <a:buChar char="•"/>
            </a:pPr>
            <a:r>
              <a:rPr lang="en-US" sz="1800" dirty="0" smtClean="0"/>
              <a:t>Identifiers that represent genes and their </a:t>
            </a:r>
            <a:r>
              <a:rPr lang="en-US" sz="1800" dirty="0"/>
              <a:t>different products: gene, gene tree, protein, regulatory feature, transcript</a:t>
            </a:r>
            <a:r>
              <a:rPr lang="en-US" sz="1800" dirty="0" smtClean="0"/>
              <a:t>, exon and  </a:t>
            </a:r>
            <a:r>
              <a:rPr lang="en-US" sz="1800" dirty="0"/>
              <a:t>protein </a:t>
            </a:r>
            <a:r>
              <a:rPr lang="en-US" sz="1800" dirty="0" smtClean="0"/>
              <a:t>family.</a:t>
            </a:r>
          </a:p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 smtClean="0"/>
              <a:t>International Protein Index</a:t>
            </a:r>
          </a:p>
          <a:p>
            <a:pPr marL="800100" lvl="1" indent="-342900">
              <a:spcBef>
                <a:spcPts val="400"/>
              </a:spcBef>
              <a:buFont typeface="Arial"/>
              <a:buChar char="•"/>
            </a:pPr>
            <a:r>
              <a:rPr lang="en-US" sz="1800" dirty="0" smtClean="0"/>
              <a:t>Proteomics reference database (protein sequences). Now obsoleted, but still used in proteomics</a:t>
            </a:r>
            <a:r>
              <a:rPr lang="en-US" sz="2000" dirty="0" smtClean="0"/>
              <a:t>. </a:t>
            </a:r>
          </a:p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 smtClean="0"/>
              <a:t>HUGO gene symbols</a:t>
            </a:r>
          </a:p>
          <a:p>
            <a:pPr marL="800100" lvl="1" indent="-342900">
              <a:spcBef>
                <a:spcPts val="400"/>
              </a:spcBef>
              <a:buFont typeface="Arial"/>
              <a:buChar char="•"/>
            </a:pPr>
            <a:r>
              <a:rPr lang="en-US" sz="1800" dirty="0" smtClean="0"/>
              <a:t>Unique symbols and names for human loci (protein-coding genes, RNA genes and </a:t>
            </a:r>
            <a:r>
              <a:rPr lang="en-US" sz="1800" dirty="0" err="1" smtClean="0"/>
              <a:t>pseudogenes</a:t>
            </a:r>
            <a:r>
              <a:rPr lang="en-US" sz="1800" dirty="0" smtClean="0"/>
              <a:t>).</a:t>
            </a:r>
          </a:p>
          <a:p>
            <a:pPr marL="342900" indent="-342900">
              <a:spcBef>
                <a:spcPts val="400"/>
              </a:spcBef>
              <a:buFont typeface="Courier New"/>
              <a:buChar char="o"/>
            </a:pPr>
            <a:r>
              <a:rPr lang="en-US" sz="2000" dirty="0"/>
              <a:t>Organism centered databases: TAIR, </a:t>
            </a:r>
            <a:r>
              <a:rPr lang="en-US" sz="2000" dirty="0" err="1"/>
              <a:t>WormBase</a:t>
            </a:r>
            <a:r>
              <a:rPr lang="en-US" sz="2000" dirty="0"/>
              <a:t>, SGD</a:t>
            </a: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3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Mapping identifiers: common problems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472" y="836712"/>
            <a:ext cx="725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ene ≠ transcript ≠ protein ≠ isoform </a:t>
            </a:r>
            <a:r>
              <a:rPr lang="en-US" sz="2800" b="1" dirty="0" smtClean="0"/>
              <a:t>≠ clone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535287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  <p:grpSp>
        <p:nvGrpSpPr>
          <p:cNvPr id="6151" name="Group 6150"/>
          <p:cNvGrpSpPr/>
          <p:nvPr/>
        </p:nvGrpSpPr>
        <p:grpSpPr>
          <a:xfrm>
            <a:off x="1696933" y="1916832"/>
            <a:ext cx="2385095" cy="1757809"/>
            <a:chOff x="1696933" y="1916832"/>
            <a:chExt cx="2385095" cy="1757809"/>
          </a:xfrm>
        </p:grpSpPr>
        <p:sp>
          <p:nvSpPr>
            <p:cNvPr id="11" name="TextBox 10"/>
            <p:cNvSpPr txBox="1"/>
            <p:nvPr/>
          </p:nvSpPr>
          <p:spPr>
            <a:xfrm>
              <a:off x="2627784" y="2564904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transcript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27784" y="1916832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transcript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7784" y="3212976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transcript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3"/>
              <a:endCxn id="20" idx="1"/>
            </p:cNvCxnSpPr>
            <p:nvPr/>
          </p:nvCxnSpPr>
          <p:spPr>
            <a:xfrm flipV="1">
              <a:off x="1696933" y="2147665"/>
              <a:ext cx="930851" cy="61845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" idx="3"/>
              <a:endCxn id="11" idx="1"/>
            </p:cNvCxnSpPr>
            <p:nvPr/>
          </p:nvCxnSpPr>
          <p:spPr>
            <a:xfrm>
              <a:off x="1696933" y="2766120"/>
              <a:ext cx="930851" cy="2961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3"/>
              <a:endCxn id="21" idx="1"/>
            </p:cNvCxnSpPr>
            <p:nvPr/>
          </p:nvCxnSpPr>
          <p:spPr>
            <a:xfrm>
              <a:off x="1696933" y="2766120"/>
              <a:ext cx="930851" cy="67768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2" name="Group 6151"/>
          <p:cNvGrpSpPr/>
          <p:nvPr/>
        </p:nvGrpSpPr>
        <p:grpSpPr>
          <a:xfrm>
            <a:off x="4082028" y="1484784"/>
            <a:ext cx="2168337" cy="2287017"/>
            <a:chOff x="4082028" y="1484784"/>
            <a:chExt cx="2168337" cy="2287017"/>
          </a:xfrm>
        </p:grpSpPr>
        <p:sp>
          <p:nvSpPr>
            <p:cNvPr id="12" name="TextBox 11"/>
            <p:cNvSpPr txBox="1"/>
            <p:nvPr/>
          </p:nvSpPr>
          <p:spPr>
            <a:xfrm>
              <a:off x="5124636" y="2093235"/>
              <a:ext cx="1125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24636" y="1484784"/>
              <a:ext cx="1125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4636" y="2701686"/>
              <a:ext cx="1125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24636" y="3310136"/>
              <a:ext cx="1125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0" idx="3"/>
              <a:endCxn id="16" idx="1"/>
            </p:cNvCxnSpPr>
            <p:nvPr/>
          </p:nvCxnSpPr>
          <p:spPr>
            <a:xfrm flipV="1">
              <a:off x="4082028" y="1715617"/>
              <a:ext cx="1042608" cy="43204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3"/>
              <a:endCxn id="12" idx="1"/>
            </p:cNvCxnSpPr>
            <p:nvPr/>
          </p:nvCxnSpPr>
          <p:spPr>
            <a:xfrm flipV="1">
              <a:off x="4082028" y="2324068"/>
              <a:ext cx="1042608" cy="47166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3"/>
              <a:endCxn id="17" idx="1"/>
            </p:cNvCxnSpPr>
            <p:nvPr/>
          </p:nvCxnSpPr>
          <p:spPr>
            <a:xfrm>
              <a:off x="4082028" y="2795737"/>
              <a:ext cx="1042608" cy="13678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3"/>
              <a:endCxn id="18" idx="1"/>
            </p:cNvCxnSpPr>
            <p:nvPr/>
          </p:nvCxnSpPr>
          <p:spPr>
            <a:xfrm>
              <a:off x="4082028" y="3443809"/>
              <a:ext cx="1042608" cy="9716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3" name="Group 6152"/>
          <p:cNvGrpSpPr/>
          <p:nvPr/>
        </p:nvGrpSpPr>
        <p:grpSpPr>
          <a:xfrm>
            <a:off x="6250365" y="2967335"/>
            <a:ext cx="1798783" cy="995338"/>
            <a:chOff x="6250365" y="2967335"/>
            <a:chExt cx="1798783" cy="995338"/>
          </a:xfrm>
        </p:grpSpPr>
        <p:sp>
          <p:nvSpPr>
            <p:cNvPr id="13" name="TextBox 12"/>
            <p:cNvSpPr txBox="1"/>
            <p:nvPr/>
          </p:nvSpPr>
          <p:spPr>
            <a:xfrm>
              <a:off x="6855492" y="2967335"/>
              <a:ext cx="1193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isoform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5492" y="3501008"/>
              <a:ext cx="1193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isoform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18" idx="3"/>
              <a:endCxn id="13" idx="1"/>
            </p:cNvCxnSpPr>
            <p:nvPr/>
          </p:nvCxnSpPr>
          <p:spPr>
            <a:xfrm flipV="1">
              <a:off x="6250365" y="3198168"/>
              <a:ext cx="605127" cy="342801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  <a:endCxn id="14" idx="1"/>
            </p:cNvCxnSpPr>
            <p:nvPr/>
          </p:nvCxnSpPr>
          <p:spPr>
            <a:xfrm>
              <a:off x="6250365" y="3540969"/>
              <a:ext cx="605127" cy="190872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0" name="Group 6149"/>
          <p:cNvGrpSpPr/>
          <p:nvPr/>
        </p:nvGrpSpPr>
        <p:grpSpPr>
          <a:xfrm>
            <a:off x="1862095" y="4155467"/>
            <a:ext cx="5158177" cy="1793813"/>
            <a:chOff x="1862095" y="4155467"/>
            <a:chExt cx="5158177" cy="1793813"/>
          </a:xfrm>
        </p:grpSpPr>
        <p:sp>
          <p:nvSpPr>
            <p:cNvPr id="47" name="TextBox 46"/>
            <p:cNvSpPr txBox="1"/>
            <p:nvPr/>
          </p:nvSpPr>
          <p:spPr>
            <a:xfrm>
              <a:off x="1862095" y="4831121"/>
              <a:ext cx="869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90287" y="4831121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transcript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94543" y="4831121"/>
              <a:ext cx="1125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protein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90287" y="4155467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transcript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0287" y="5487615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transcript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62095" y="5487615"/>
              <a:ext cx="869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2095" y="4155467"/>
              <a:ext cx="869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49" idx="1"/>
              <a:endCxn id="48" idx="3"/>
            </p:cNvCxnSpPr>
            <p:nvPr/>
          </p:nvCxnSpPr>
          <p:spPr>
            <a:xfrm flipH="1">
              <a:off x="5044531" y="5061954"/>
              <a:ext cx="850012" cy="0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51" idx="3"/>
            </p:cNvCxnSpPr>
            <p:nvPr/>
          </p:nvCxnSpPr>
          <p:spPr>
            <a:xfrm flipH="1">
              <a:off x="5044531" y="5061954"/>
              <a:ext cx="850012" cy="656494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1"/>
              <a:endCxn id="50" idx="3"/>
            </p:cNvCxnSpPr>
            <p:nvPr/>
          </p:nvCxnSpPr>
          <p:spPr>
            <a:xfrm flipH="1" flipV="1">
              <a:off x="5044531" y="4386300"/>
              <a:ext cx="850012" cy="675654"/>
            </a:xfrm>
            <a:prstGeom prst="straightConnector1">
              <a:avLst/>
            </a:prstGeom>
            <a:ln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3" idx="3"/>
              <a:endCxn id="50" idx="1"/>
            </p:cNvCxnSpPr>
            <p:nvPr/>
          </p:nvCxnSpPr>
          <p:spPr>
            <a:xfrm>
              <a:off x="2731444" y="4386300"/>
              <a:ext cx="858843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3"/>
              <a:endCxn id="48" idx="1"/>
            </p:cNvCxnSpPr>
            <p:nvPr/>
          </p:nvCxnSpPr>
          <p:spPr>
            <a:xfrm>
              <a:off x="2731444" y="5061954"/>
              <a:ext cx="858843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2" idx="3"/>
              <a:endCxn id="51" idx="1"/>
            </p:cNvCxnSpPr>
            <p:nvPr/>
          </p:nvCxnSpPr>
          <p:spPr>
            <a:xfrm>
              <a:off x="2731444" y="5718448"/>
              <a:ext cx="858843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Mapping identifiers: common problems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836712"/>
            <a:ext cx="725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ene ≠ transcript ≠ protein ≠ isoform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≠ clone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535287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256490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636" y="2093235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5492" y="2967335"/>
            <a:ext cx="119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isoform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5492" y="3501008"/>
            <a:ext cx="119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isoform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4636" y="1484784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4636" y="2701686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4636" y="3310136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191683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7784" y="321297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 flipV="1">
            <a:off x="1696933" y="2147665"/>
            <a:ext cx="930851" cy="618455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1" idx="1"/>
          </p:cNvCxnSpPr>
          <p:nvPr/>
        </p:nvCxnSpPr>
        <p:spPr>
          <a:xfrm>
            <a:off x="1696933" y="2766120"/>
            <a:ext cx="930851" cy="29617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21" idx="1"/>
          </p:cNvCxnSpPr>
          <p:nvPr/>
        </p:nvCxnSpPr>
        <p:spPr>
          <a:xfrm>
            <a:off x="1696933" y="2766120"/>
            <a:ext cx="930851" cy="677689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6" idx="1"/>
          </p:cNvCxnSpPr>
          <p:nvPr/>
        </p:nvCxnSpPr>
        <p:spPr>
          <a:xfrm flipV="1">
            <a:off x="4082028" y="1715617"/>
            <a:ext cx="1042608" cy="432048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 flipV="1">
            <a:off x="4082028" y="2324068"/>
            <a:ext cx="1042608" cy="471669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7" idx="1"/>
          </p:cNvCxnSpPr>
          <p:nvPr/>
        </p:nvCxnSpPr>
        <p:spPr>
          <a:xfrm>
            <a:off x="4082028" y="2795737"/>
            <a:ext cx="1042608" cy="136782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18" idx="1"/>
          </p:cNvCxnSpPr>
          <p:nvPr/>
        </p:nvCxnSpPr>
        <p:spPr>
          <a:xfrm>
            <a:off x="4082028" y="3443809"/>
            <a:ext cx="1042608" cy="97160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  <a:endCxn id="13" idx="1"/>
          </p:cNvCxnSpPr>
          <p:nvPr/>
        </p:nvCxnSpPr>
        <p:spPr>
          <a:xfrm flipV="1">
            <a:off x="6250365" y="3198168"/>
            <a:ext cx="605127" cy="342801"/>
          </a:xfrm>
          <a:prstGeom prst="straightConnector1">
            <a:avLst/>
          </a:prstGeom>
          <a:ln>
            <a:solidFill>
              <a:srgbClr val="3366FF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14" idx="1"/>
          </p:cNvCxnSpPr>
          <p:nvPr/>
        </p:nvCxnSpPr>
        <p:spPr>
          <a:xfrm>
            <a:off x="6250365" y="3540969"/>
            <a:ext cx="605127" cy="190872"/>
          </a:xfrm>
          <a:prstGeom prst="straightConnector1">
            <a:avLst/>
          </a:prstGeom>
          <a:ln>
            <a:solidFill>
              <a:srgbClr val="3366FF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62095" y="4831121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0287" y="483112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94543" y="4831121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90287" y="41554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90287" y="548761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2095" y="5487615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62095" y="4155467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49" idx="1"/>
            <a:endCxn id="48" idx="3"/>
          </p:cNvCxnSpPr>
          <p:nvPr/>
        </p:nvCxnSpPr>
        <p:spPr>
          <a:xfrm flipH="1">
            <a:off x="5044531" y="5061954"/>
            <a:ext cx="850012" cy="0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1"/>
            <a:endCxn id="51" idx="3"/>
          </p:cNvCxnSpPr>
          <p:nvPr/>
        </p:nvCxnSpPr>
        <p:spPr>
          <a:xfrm flipH="1">
            <a:off x="5044531" y="5061954"/>
            <a:ext cx="850012" cy="656494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1"/>
            <a:endCxn id="50" idx="3"/>
          </p:cNvCxnSpPr>
          <p:nvPr/>
        </p:nvCxnSpPr>
        <p:spPr>
          <a:xfrm flipH="1" flipV="1">
            <a:off x="5044531" y="4386300"/>
            <a:ext cx="850012" cy="675654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3"/>
            <a:endCxn id="50" idx="1"/>
          </p:cNvCxnSpPr>
          <p:nvPr/>
        </p:nvCxnSpPr>
        <p:spPr>
          <a:xfrm>
            <a:off x="2731444" y="4386300"/>
            <a:ext cx="858843" cy="0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3"/>
            <a:endCxn id="48" idx="1"/>
          </p:cNvCxnSpPr>
          <p:nvPr/>
        </p:nvCxnSpPr>
        <p:spPr>
          <a:xfrm>
            <a:off x="2731444" y="5061954"/>
            <a:ext cx="858843" cy="0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3"/>
            <a:endCxn id="51" idx="1"/>
          </p:cNvCxnSpPr>
          <p:nvPr/>
        </p:nvCxnSpPr>
        <p:spPr>
          <a:xfrm>
            <a:off x="2731444" y="5718448"/>
            <a:ext cx="858843" cy="0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64326" y="1340768"/>
            <a:ext cx="4199324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It’s a model!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564904"/>
            <a:ext cx="5832648" cy="83099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Models </a:t>
            </a:r>
            <a:r>
              <a:rPr lang="en-US" b="1" dirty="0" smtClean="0">
                <a:solidFill>
                  <a:srgbClr val="FFFFFF"/>
                </a:solidFill>
              </a:rPr>
              <a:t>change</a:t>
            </a:r>
            <a:r>
              <a:rPr lang="en-US" dirty="0" smtClean="0">
                <a:solidFill>
                  <a:srgbClr val="FFFFFF"/>
                </a:solidFill>
              </a:rPr>
              <a:t>: identifiers (and sequences!) disappear and get updated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30670" y="3933056"/>
            <a:ext cx="5066636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It’s “misused”!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59732" y="5157192"/>
            <a:ext cx="4608512" cy="83099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Example: Gene identifiers are used to represent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58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Mapping identifiers: common problems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9409" y="836712"/>
            <a:ext cx="5924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ene ≠ transcript ≠ protein ≠ isofor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535287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2564904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636" y="2093235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5492" y="2967335"/>
            <a:ext cx="119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isoform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5492" y="3501008"/>
            <a:ext cx="119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isoform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4636" y="1484784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4636" y="2701686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4636" y="3310136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191683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7784" y="321297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 flipV="1">
            <a:off x="1696933" y="2147665"/>
            <a:ext cx="930851" cy="618455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1" idx="1"/>
          </p:cNvCxnSpPr>
          <p:nvPr/>
        </p:nvCxnSpPr>
        <p:spPr>
          <a:xfrm>
            <a:off x="1696933" y="2766120"/>
            <a:ext cx="930851" cy="29617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21" idx="1"/>
          </p:cNvCxnSpPr>
          <p:nvPr/>
        </p:nvCxnSpPr>
        <p:spPr>
          <a:xfrm>
            <a:off x="1696933" y="2766120"/>
            <a:ext cx="930851" cy="677689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6" idx="1"/>
          </p:cNvCxnSpPr>
          <p:nvPr/>
        </p:nvCxnSpPr>
        <p:spPr>
          <a:xfrm flipV="1">
            <a:off x="4082028" y="1715617"/>
            <a:ext cx="1042608" cy="432048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 flipV="1">
            <a:off x="4082028" y="2324068"/>
            <a:ext cx="1042608" cy="471669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7" idx="1"/>
          </p:cNvCxnSpPr>
          <p:nvPr/>
        </p:nvCxnSpPr>
        <p:spPr>
          <a:xfrm>
            <a:off x="4082028" y="2795737"/>
            <a:ext cx="1042608" cy="136782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18" idx="1"/>
          </p:cNvCxnSpPr>
          <p:nvPr/>
        </p:nvCxnSpPr>
        <p:spPr>
          <a:xfrm>
            <a:off x="4082028" y="3443809"/>
            <a:ext cx="1042608" cy="97160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  <a:endCxn id="13" idx="1"/>
          </p:cNvCxnSpPr>
          <p:nvPr/>
        </p:nvCxnSpPr>
        <p:spPr>
          <a:xfrm flipV="1">
            <a:off x="6250365" y="3198168"/>
            <a:ext cx="605127" cy="342801"/>
          </a:xfrm>
          <a:prstGeom prst="straightConnector1">
            <a:avLst/>
          </a:prstGeom>
          <a:ln>
            <a:solidFill>
              <a:srgbClr val="3366FF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14" idx="1"/>
          </p:cNvCxnSpPr>
          <p:nvPr/>
        </p:nvCxnSpPr>
        <p:spPr>
          <a:xfrm>
            <a:off x="6250365" y="3540969"/>
            <a:ext cx="605127" cy="190872"/>
          </a:xfrm>
          <a:prstGeom prst="straightConnector1">
            <a:avLst/>
          </a:prstGeom>
          <a:ln>
            <a:solidFill>
              <a:srgbClr val="3366FF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62095" y="4831121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90287" y="483112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94543" y="4831121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90287" y="41554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90287" y="548761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transcript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2095" y="5487615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62095" y="4155467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49" idx="1"/>
            <a:endCxn id="48" idx="3"/>
          </p:cNvCxnSpPr>
          <p:nvPr/>
        </p:nvCxnSpPr>
        <p:spPr>
          <a:xfrm flipH="1">
            <a:off x="5044531" y="5061954"/>
            <a:ext cx="850012" cy="0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1"/>
            <a:endCxn id="51" idx="3"/>
          </p:cNvCxnSpPr>
          <p:nvPr/>
        </p:nvCxnSpPr>
        <p:spPr>
          <a:xfrm flipH="1">
            <a:off x="5044531" y="5061954"/>
            <a:ext cx="850012" cy="656494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1"/>
            <a:endCxn id="50" idx="3"/>
          </p:cNvCxnSpPr>
          <p:nvPr/>
        </p:nvCxnSpPr>
        <p:spPr>
          <a:xfrm flipH="1" flipV="1">
            <a:off x="5044531" y="4386300"/>
            <a:ext cx="850012" cy="675654"/>
          </a:xfrm>
          <a:prstGeom prst="straightConnector1">
            <a:avLst/>
          </a:prstGeom>
          <a:ln>
            <a:solidFill>
              <a:srgbClr val="008000">
                <a:alpha val="20000"/>
              </a:srgb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3"/>
            <a:endCxn id="50" idx="1"/>
          </p:cNvCxnSpPr>
          <p:nvPr/>
        </p:nvCxnSpPr>
        <p:spPr>
          <a:xfrm>
            <a:off x="2731444" y="4386300"/>
            <a:ext cx="858843" cy="0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3"/>
            <a:endCxn id="48" idx="1"/>
          </p:cNvCxnSpPr>
          <p:nvPr/>
        </p:nvCxnSpPr>
        <p:spPr>
          <a:xfrm>
            <a:off x="2731444" y="5061954"/>
            <a:ext cx="858843" cy="0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3"/>
            <a:endCxn id="51" idx="1"/>
          </p:cNvCxnSpPr>
          <p:nvPr/>
        </p:nvCxnSpPr>
        <p:spPr>
          <a:xfrm>
            <a:off x="2731444" y="5718448"/>
            <a:ext cx="858843" cy="0"/>
          </a:xfrm>
          <a:prstGeom prst="straightConnector1">
            <a:avLst/>
          </a:prstGeom>
          <a:ln>
            <a:solidFill>
              <a:srgbClr val="FF6600">
                <a:alpha val="2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6911" y="2060848"/>
            <a:ext cx="2953979" cy="923330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Solution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3645024"/>
            <a:ext cx="5260425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Know your databases!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Mapping identifiers services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91683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37443"/>
              </p:ext>
            </p:extLst>
          </p:nvPr>
        </p:nvGraphicFramePr>
        <p:xfrm>
          <a:off x="323528" y="2243900"/>
          <a:ext cx="8640960" cy="2553252"/>
        </p:xfrm>
        <a:graphic>
          <a:graphicData uri="http://schemas.openxmlformats.org/drawingml/2006/table">
            <a:tbl>
              <a:tblPr/>
              <a:tblGrid>
                <a:gridCol w="3642057"/>
                <a:gridCol w="4998903"/>
              </a:tblGrid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UniProt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ID mapping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2"/>
                        </a:rPr>
                        <a:t>http://www.uniprot.org/mapping/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PICR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3"/>
                        </a:rPr>
                        <a:t>http://www.ebi.ac.uk/Tools/picr/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MatchMiner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4"/>
                        </a:rPr>
                        <a:t>http://discover.nci.nih.gov/matchminer/index.jsp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Ensembl BioMart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5"/>
                        </a:rPr>
                        <a:t>http://www.ensembl.org/biomart/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DAVID GeneID Conversion Tool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6"/>
                        </a:rPr>
                        <a:t>http://david.abcc.ncifcrf.gov/conversion.jsp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CRONOS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7"/>
                        </a:rPr>
                        <a:t>http://mips.helmholtz-muenchen.de/genre/proj/cronos/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Clone/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GeneID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Converter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  <a:hlinkClick r:id="rId8"/>
                        </a:rPr>
                        <a:t>http://idconverter.bioinfo.cnio.es/IDconverter.php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1800" y="1268760"/>
            <a:ext cx="357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Non exhaustive list!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712968" cy="5847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Examples of use: </a:t>
            </a:r>
            <a:r>
              <a:rPr lang="en-US" sz="3200" dirty="0" err="1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UniProt</a:t>
            </a:r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 ID mapping service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26" y="692696"/>
            <a:ext cx="6356170" cy="6093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23" y="3645024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Enter identifiers here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23" y="5373216"/>
            <a:ext cx="257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Select identifier input / output type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303856" y="4014356"/>
            <a:ext cx="1351308" cy="56677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1342404" y="6019547"/>
            <a:ext cx="1290063" cy="28048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51520" y="3591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 smtClean="0">
                <a:solidFill>
                  <a:srgbClr val="72AD46"/>
                </a:solidFill>
                <a:latin typeface="Arial" panose="020B0604020202020204" pitchFamily="34" charset="0"/>
                <a:cs typeface="Arial" pitchFamily="34" charset="0"/>
              </a:rPr>
              <a:t>Examples of use: PICR</a:t>
            </a:r>
            <a:endParaRPr lang="en-US" sz="3200" dirty="0">
              <a:solidFill>
                <a:srgbClr val="72AD46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7596336" cy="5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7816</TotalTime>
  <Words>565</Words>
  <Application>Microsoft Macintosh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ppt9ECE.tmp</vt:lpstr>
      <vt:lpstr>Identifier mapping: where do I go?</vt:lpstr>
      <vt:lpstr>Using identifiers/accessions</vt:lpstr>
      <vt:lpstr>Using identifiers: most commonly used accessions</vt:lpstr>
      <vt:lpstr>Mapping identifiers: common problems</vt:lpstr>
      <vt:lpstr>Mapping identifiers: common problems</vt:lpstr>
      <vt:lpstr>Mapping identifiers: common problems</vt:lpstr>
      <vt:lpstr>Mapping identifiers services</vt:lpstr>
      <vt:lpstr>Examples of use: UniProt ID mapping service</vt:lpstr>
      <vt:lpstr>Examples of use: PICR</vt:lpstr>
      <vt:lpstr>Examples of use: PICR</vt:lpstr>
      <vt:lpstr>Hands-on: Translate into UniProt accessions</vt:lpstr>
      <vt:lpstr>Hands-on: Translate into UniProt accessions</vt:lpstr>
      <vt:lpstr>PowerPoint Presentation</vt:lpstr>
    </vt:vector>
  </TitlesOfParts>
  <Company>s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Pablo Porras Millan</cp:lastModifiedBy>
  <cp:revision>519</cp:revision>
  <cp:lastPrinted>2014-06-05T13:18:14Z</cp:lastPrinted>
  <dcterms:created xsi:type="dcterms:W3CDTF">2010-02-04T09:26:14Z</dcterms:created>
  <dcterms:modified xsi:type="dcterms:W3CDTF">2015-10-26T11:46:20Z</dcterms:modified>
</cp:coreProperties>
</file>