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258" r:id="rId3"/>
    <p:sldId id="259" r:id="rId4"/>
    <p:sldId id="286" r:id="rId5"/>
    <p:sldId id="260" r:id="rId6"/>
    <p:sldId id="261" r:id="rId7"/>
    <p:sldId id="262" r:id="rId8"/>
    <p:sldId id="263" r:id="rId9"/>
    <p:sldId id="264" r:id="rId10"/>
    <p:sldId id="265" r:id="rId11"/>
    <p:sldId id="266" r:id="rId12"/>
    <p:sldId id="257" r:id="rId13"/>
    <p:sldId id="268" r:id="rId14"/>
    <p:sldId id="271" r:id="rId15"/>
    <p:sldId id="276" r:id="rId16"/>
    <p:sldId id="277" r:id="rId17"/>
    <p:sldId id="278" r:id="rId18"/>
    <p:sldId id="279" r:id="rId19"/>
    <p:sldId id="280" r:id="rId20"/>
    <p:sldId id="282" r:id="rId21"/>
    <p:sldId id="283" r:id="rId22"/>
    <p:sldId id="275" r:id="rId23"/>
    <p:sldId id="281" r:id="rId24"/>
    <p:sldId id="285" r:id="rId25"/>
    <p:sldId id="284" r:id="rId26"/>
    <p:sldId id="288" r:id="rId27"/>
    <p:sldId id="289" r:id="rId28"/>
    <p:sldId id="287" r:id="rId29"/>
    <p:sldId id="273" r:id="rId30"/>
    <p:sldId id="274" r:id="rId31"/>
    <p:sldId id="267"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290" r:id="rId47"/>
    <p:sldId id="270" r:id="rId48"/>
    <p:sldId id="291" r:id="rId49"/>
    <p:sldId id="292" r:id="rId50"/>
    <p:sldId id="296" r:id="rId51"/>
    <p:sldId id="293" r:id="rId52"/>
    <p:sldId id="294" r:id="rId53"/>
    <p:sldId id="295" r:id="rId54"/>
    <p:sldId id="298" r:id="rId55"/>
    <p:sldId id="297" r:id="rId56"/>
    <p:sldId id="299" r:id="rId57"/>
    <p:sldId id="300"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291" autoAdjust="0"/>
  </p:normalViewPr>
  <p:slideViewPr>
    <p:cSldViewPr snapToGrid="0" snapToObjects="1">
      <p:cViewPr>
        <p:scale>
          <a:sx n="81" d="100"/>
          <a:sy n="81" d="100"/>
        </p:scale>
        <p:origin x="-1008"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7125C8-B1D7-6040-B80F-70AC05A8CD91}" type="datetimeFigureOut">
              <a:rPr lang="en-US" smtClean="0"/>
              <a:t>29/07/16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84A3AA-38DB-1A47-A656-FA989FC4F8C0}" type="slidenum">
              <a:rPr lang="en-US" smtClean="0"/>
              <a:t>‹#›</a:t>
            </a:fld>
            <a:endParaRPr lang="en-US"/>
          </a:p>
        </p:txBody>
      </p:sp>
    </p:spTree>
    <p:extLst>
      <p:ext uri="{BB962C8B-B14F-4D97-AF65-F5344CB8AC3E}">
        <p14:creationId xmlns:p14="http://schemas.microsoft.com/office/powerpoint/2010/main" val="5014396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 Id="rId3" Type="http://schemas.openxmlformats.org/officeDocument/2006/relationships/hyperlink" Target="https://www.gnu.org/software/gawk/manual/html_node/Comments.html%23Comments"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12</a:t>
            </a:fld>
            <a:endParaRPr lang="en-US"/>
          </a:p>
        </p:txBody>
      </p:sp>
    </p:spTree>
    <p:extLst>
      <p:ext uri="{BB962C8B-B14F-4D97-AF65-F5344CB8AC3E}">
        <p14:creationId xmlns:p14="http://schemas.microsoft.com/office/powerpoint/2010/main" val="613708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685800" y="4343400"/>
            <a:ext cx="5486040" cy="4114440"/>
          </a:xfrm>
          <a:prstGeom prst="rect">
            <a:avLst/>
          </a:prstGeom>
        </p:spPr>
        <p:txBody>
          <a:bodyPr/>
          <a:lstStyle/>
          <a:p>
            <a:endParaRPr/>
          </a:p>
        </p:txBody>
      </p:sp>
      <p:sp>
        <p:nvSpPr>
          <p:cNvPr id="103" name="TextShape 2"/>
          <p:cNvSpPr txBox="1"/>
          <p:nvPr/>
        </p:nvSpPr>
        <p:spPr>
          <a:xfrm>
            <a:off x="3884760" y="8685360"/>
            <a:ext cx="2971440" cy="456840"/>
          </a:xfrm>
          <a:prstGeom prst="rect">
            <a:avLst/>
          </a:prstGeom>
        </p:spPr>
        <p:txBody>
          <a:bodyPr anchor="b"/>
          <a:lstStyle/>
          <a:p>
            <a:pPr algn="r">
              <a:lnSpc>
                <a:spcPct val="100000"/>
              </a:lnSpc>
            </a:pPr>
            <a:fld id="{DBDCC247-75DC-4E65-854B-96B253C09BCA}" type="slidenum">
              <a:rPr lang="en-GB" sz="1200">
                <a:solidFill>
                  <a:srgbClr val="000000"/>
                </a:solidFill>
                <a:latin typeface="+mn-lt"/>
                <a:ea typeface="+mn-ea"/>
              </a:rPr>
              <a:t>32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685800" y="4343400"/>
            <a:ext cx="5486040" cy="4114440"/>
          </a:xfrm>
          <a:prstGeom prst="rect">
            <a:avLst/>
          </a:prstGeom>
        </p:spPr>
        <p:txBody>
          <a:bodyPr/>
          <a:lstStyle/>
          <a:p>
            <a:r>
              <a:rPr lang="en-GB" sz="2000">
                <a:latin typeface="Arial"/>
              </a:rPr>
              <a:t>Go with MYOD1</a:t>
            </a:r>
            <a:endParaRPr/>
          </a:p>
          <a:p>
            <a:r>
              <a:rPr lang="en-GB" sz="2000">
                <a:latin typeface="Arial"/>
              </a:rPr>
              <a:t>http://www.ncbi.nlm.nih.gov/gene/4654</a:t>
            </a:r>
            <a:endParaRPr/>
          </a:p>
          <a:p>
            <a:r>
              <a:rPr lang="en-GB" sz="2000">
                <a:latin typeface="Arial"/>
              </a:rPr>
              <a:t>3 exons – 1726nt, 320aa</a:t>
            </a:r>
            <a:endParaRPr/>
          </a:p>
          <a:p>
            <a:endParaRPr/>
          </a:p>
          <a:p>
            <a:r>
              <a:rPr lang="en-GB" sz="2000">
                <a:latin typeface="Arial"/>
              </a:rPr>
              <a:t>Extracted nucleotide sequence (UCSC/Ensembl) - Hs_genomic_fragment.fa</a:t>
            </a:r>
            <a:endParaRPr/>
          </a:p>
          <a:p>
            <a:pPr>
              <a:lnSpc>
                <a:spcPct val="100000"/>
              </a:lnSpc>
              <a:buFont typeface="StarSymbol"/>
              <a:buAutoNum type="arabicPeriod"/>
            </a:pPr>
            <a:r>
              <a:rPr lang="en-GB" sz="2000">
                <a:latin typeface="Arial"/>
              </a:rPr>
              <a:t>provide them with this &gt; blastx (translate nt to protein – nr database): </a:t>
            </a:r>
            <a:r>
              <a:rPr lang="en-GB" sz="1200">
                <a:solidFill>
                  <a:srgbClr val="000000"/>
                </a:solidFill>
                <a:latin typeface="+mn-lt"/>
                <a:ea typeface="+mn-ea"/>
              </a:rPr>
              <a:t>blastx -db Blast+/Database/nr -query Science/Hs_genomic_fragment.fa -gilist Science/sequence.gi.txt [this is human specific for quickness, explain!]</a:t>
            </a:r>
            <a:endParaRPr/>
          </a:p>
          <a:p>
            <a:pPr>
              <a:lnSpc>
                <a:spcPct val="100000"/>
              </a:lnSpc>
              <a:buFont typeface="StarSymbol"/>
              <a:buAutoNum type="arabicPeriod"/>
            </a:pPr>
            <a:r>
              <a:rPr lang="en-GB" sz="1200">
                <a:solidFill>
                  <a:srgbClr val="000000"/>
                </a:solidFill>
                <a:latin typeface="+mn-lt"/>
                <a:ea typeface="+mn-ea"/>
              </a:rPr>
              <a:t>View blast output, what is top hit? Go online and find function of gene &gt; record in readme file</a:t>
            </a:r>
            <a:endParaRPr/>
          </a:p>
          <a:p>
            <a:pPr>
              <a:lnSpc>
                <a:spcPct val="100000"/>
              </a:lnSpc>
              <a:buFont typeface="StarSymbol"/>
              <a:buAutoNum type="arabicPeriod"/>
            </a:pPr>
            <a:r>
              <a:rPr lang="en-GB" sz="1200">
                <a:solidFill>
                  <a:srgbClr val="000000"/>
                </a:solidFill>
                <a:latin typeface="+mn-lt"/>
                <a:ea typeface="+mn-ea"/>
              </a:rPr>
              <a:t>extract myod1 homo protein (should be 100% match)</a:t>
            </a:r>
            <a:endParaRPr/>
          </a:p>
          <a:p>
            <a:pPr lvl="1">
              <a:lnSpc>
                <a:spcPct val="100000"/>
              </a:lnSpc>
              <a:buFont typeface="StarSymbol"/>
              <a:buAutoNum type="arabicPeriod"/>
            </a:pPr>
            <a:r>
              <a:rPr lang="en-GB" sz="1200">
                <a:solidFill>
                  <a:srgbClr val="000000"/>
                </a:solidFill>
                <a:latin typeface="+mn-lt"/>
                <a:ea typeface="+mn-ea"/>
              </a:rPr>
              <a:t> blastdbcmd -db Blast+/Database/nr -entry NP_002469.2 [or can us gi number] &gt; Science/NP_002469.2-myoblast_determination_protein_1_Hs_protein.fa [explain everything]</a:t>
            </a:r>
            <a:endParaRPr/>
          </a:p>
          <a:p>
            <a:pPr lvl="1">
              <a:lnSpc>
                <a:spcPct val="100000"/>
              </a:lnSpc>
              <a:buFont typeface="StarSymbol"/>
              <a:buAutoNum type="arabicPeriod"/>
            </a:pPr>
            <a:r>
              <a:rPr lang="en-GB" sz="1200">
                <a:solidFill>
                  <a:srgbClr val="000000"/>
                </a:solidFill>
                <a:latin typeface="+mn-lt"/>
                <a:ea typeface="+mn-ea"/>
              </a:rPr>
              <a:t>At this point also show how to obtain uniprot information of the protein from command line [need to look online for this]</a:t>
            </a:r>
            <a:endParaRPr/>
          </a:p>
          <a:p>
            <a:pPr>
              <a:lnSpc>
                <a:spcPct val="100000"/>
              </a:lnSpc>
              <a:buFont typeface="StarSymbol"/>
              <a:buAutoNum type="arabicPeriod"/>
            </a:pPr>
            <a:r>
              <a:rPr lang="en-GB" sz="1200">
                <a:solidFill>
                  <a:srgbClr val="000000"/>
                </a:solidFill>
                <a:latin typeface="+mn-lt"/>
                <a:ea typeface="+mn-ea"/>
              </a:rPr>
              <a:t>Also show tblastn (BLAST-2-Sequences) – protein against nt (align two) &gt; now from this can someone see how many exons there are?</a:t>
            </a:r>
            <a:endParaRPr/>
          </a:p>
          <a:p>
            <a:pPr lvl="1">
              <a:lnSpc>
                <a:spcPct val="100000"/>
              </a:lnSpc>
              <a:buFont typeface="StarSymbol"/>
              <a:buAutoNum type="arabicPeriod"/>
            </a:pPr>
            <a:r>
              <a:rPr lang="en-GB" sz="1200">
                <a:solidFill>
                  <a:srgbClr val="000000"/>
                </a:solidFill>
                <a:latin typeface="+mn-lt"/>
                <a:ea typeface="+mn-ea"/>
              </a:rPr>
              <a:t>tblastn -query NP_002469.2-myoblast_determination_protein_1_Hs_protein.fa -subject Hs_genomic_fragment.fa</a:t>
            </a:r>
            <a:endParaRPr/>
          </a:p>
          <a:p>
            <a:pPr>
              <a:lnSpc>
                <a:spcPct val="100000"/>
              </a:lnSpc>
              <a:buFont typeface="StarSymbol"/>
              <a:buAutoNum type="arabicPeriod"/>
            </a:pPr>
            <a:r>
              <a:rPr lang="en-GB" sz="1200">
                <a:solidFill>
                  <a:srgbClr val="000000"/>
                </a:solidFill>
                <a:latin typeface="+mn-lt"/>
                <a:ea typeface="+mn-ea"/>
              </a:rPr>
              <a:t>Do blastp on nr, pull out orthologs of mouse and zebrafish</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Science/Mm_sequence.gi.txt</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Science/Dr_sequence.gi.txt</a:t>
            </a:r>
            <a:endParaRPr/>
          </a:p>
        </p:txBody>
      </p:sp>
      <p:sp>
        <p:nvSpPr>
          <p:cNvPr id="105" name="TextShape 2"/>
          <p:cNvSpPr txBox="1"/>
          <p:nvPr/>
        </p:nvSpPr>
        <p:spPr>
          <a:xfrm>
            <a:off x="3884760" y="8685360"/>
            <a:ext cx="2971440" cy="456840"/>
          </a:xfrm>
          <a:prstGeom prst="rect">
            <a:avLst/>
          </a:prstGeom>
        </p:spPr>
        <p:txBody>
          <a:bodyPr anchor="b"/>
          <a:lstStyle/>
          <a:p>
            <a:pPr algn="r">
              <a:lnSpc>
                <a:spcPct val="100000"/>
              </a:lnSpc>
            </a:pPr>
            <a:fld id="{5F062FD1-10CB-43AB-8F78-58149B44DBB9}" type="slidenum">
              <a:rPr lang="en-GB" sz="1200">
                <a:solidFill>
                  <a:srgbClr val="000000"/>
                </a:solidFill>
                <a:latin typeface="+mn-lt"/>
                <a:ea typeface="+mn-ea"/>
              </a:rPr>
              <a:t>33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685800" y="4343400"/>
            <a:ext cx="5486040" cy="4114440"/>
          </a:xfrm>
          <a:prstGeom prst="rect">
            <a:avLst/>
          </a:prstGeom>
        </p:spPr>
        <p:txBody>
          <a:bodyPr/>
          <a:lstStyle/>
          <a:p>
            <a:r>
              <a:rPr lang="en-GB" sz="2000">
                <a:latin typeface="Arial"/>
              </a:rPr>
              <a:t>Go with MYOD1</a:t>
            </a:r>
            <a:endParaRPr/>
          </a:p>
          <a:p>
            <a:r>
              <a:rPr lang="en-GB" sz="2000">
                <a:latin typeface="Arial"/>
              </a:rPr>
              <a:t>http://www.ncbi.nlm.nih.gov/gene/4654</a:t>
            </a:r>
            <a:endParaRPr/>
          </a:p>
          <a:p>
            <a:r>
              <a:rPr lang="en-GB" sz="2000">
                <a:latin typeface="Arial"/>
              </a:rPr>
              <a:t>3 exons – 1726nt, 320aa</a:t>
            </a:r>
            <a:endParaRPr/>
          </a:p>
          <a:p>
            <a:endParaRPr/>
          </a:p>
          <a:p>
            <a:r>
              <a:rPr lang="en-GB" sz="2000">
                <a:latin typeface="Arial"/>
              </a:rPr>
              <a:t>Extracted nucleotide sequence (UCSC/Ensembl) - Hs_genomic_fragment.fa</a:t>
            </a:r>
            <a:endParaRPr/>
          </a:p>
          <a:p>
            <a:pPr>
              <a:lnSpc>
                <a:spcPct val="100000"/>
              </a:lnSpc>
              <a:buFont typeface="StarSymbol"/>
              <a:buAutoNum type="arabicPeriod"/>
            </a:pPr>
            <a:r>
              <a:rPr lang="en-GB" sz="2000">
                <a:latin typeface="Arial"/>
              </a:rPr>
              <a:t>provide them with this &gt; blastx (translate nt to protein – nr database): </a:t>
            </a:r>
            <a:r>
              <a:rPr lang="en-GB" sz="1200">
                <a:solidFill>
                  <a:srgbClr val="000000"/>
                </a:solidFill>
                <a:latin typeface="+mn-lt"/>
                <a:ea typeface="+mn-ea"/>
              </a:rPr>
              <a:t>blastx -db Blast+/Database/nr -query Science/Hs_genomic_fragment.fa -gilist Science/sequence.gi.txt [this is human specific for quickness, explain!]</a:t>
            </a:r>
            <a:endParaRPr/>
          </a:p>
          <a:p>
            <a:pPr>
              <a:lnSpc>
                <a:spcPct val="100000"/>
              </a:lnSpc>
              <a:buFont typeface="StarSymbol"/>
              <a:buAutoNum type="arabicPeriod"/>
            </a:pPr>
            <a:r>
              <a:rPr lang="en-GB" sz="1200">
                <a:solidFill>
                  <a:srgbClr val="000000"/>
                </a:solidFill>
                <a:latin typeface="+mn-lt"/>
                <a:ea typeface="+mn-ea"/>
              </a:rPr>
              <a:t>View blast output, what is top hit? Go online and find function of gene &gt; record in readme file</a:t>
            </a:r>
            <a:endParaRPr/>
          </a:p>
          <a:p>
            <a:pPr>
              <a:lnSpc>
                <a:spcPct val="100000"/>
              </a:lnSpc>
              <a:buFont typeface="StarSymbol"/>
              <a:buAutoNum type="arabicPeriod"/>
            </a:pPr>
            <a:r>
              <a:rPr lang="en-GB" sz="1200">
                <a:solidFill>
                  <a:srgbClr val="000000"/>
                </a:solidFill>
                <a:latin typeface="+mn-lt"/>
                <a:ea typeface="+mn-ea"/>
              </a:rPr>
              <a:t>extract myod1 homo protein (should be 100% match)</a:t>
            </a:r>
            <a:endParaRPr/>
          </a:p>
          <a:p>
            <a:pPr lvl="1">
              <a:lnSpc>
                <a:spcPct val="100000"/>
              </a:lnSpc>
              <a:buFont typeface="StarSymbol"/>
              <a:buAutoNum type="arabicPeriod"/>
            </a:pPr>
            <a:r>
              <a:rPr lang="en-GB" sz="1200">
                <a:solidFill>
                  <a:srgbClr val="000000"/>
                </a:solidFill>
                <a:latin typeface="+mn-lt"/>
                <a:ea typeface="+mn-ea"/>
              </a:rPr>
              <a:t> blastdbcmd -db Blast+/Database/nr -entry NP_002469.2 [or can us gi number] &gt; Science/NP_002469.2-myoblast_determination_protein_1_Hs_protein.fa [explain everything]</a:t>
            </a:r>
            <a:endParaRPr/>
          </a:p>
          <a:p>
            <a:pPr lvl="1">
              <a:lnSpc>
                <a:spcPct val="100000"/>
              </a:lnSpc>
              <a:buFont typeface="StarSymbol"/>
              <a:buAutoNum type="arabicPeriod"/>
            </a:pPr>
            <a:r>
              <a:rPr lang="en-GB" sz="1200">
                <a:solidFill>
                  <a:srgbClr val="000000"/>
                </a:solidFill>
                <a:latin typeface="+mn-lt"/>
                <a:ea typeface="+mn-ea"/>
              </a:rPr>
              <a:t>At this point also show how to obtain uniprot information of the protein from command line [need to look online for this]</a:t>
            </a:r>
            <a:endParaRPr/>
          </a:p>
          <a:p>
            <a:pPr>
              <a:lnSpc>
                <a:spcPct val="100000"/>
              </a:lnSpc>
              <a:buFont typeface="StarSymbol"/>
              <a:buAutoNum type="arabicPeriod"/>
            </a:pPr>
            <a:r>
              <a:rPr lang="en-GB" sz="1200">
                <a:solidFill>
                  <a:srgbClr val="000000"/>
                </a:solidFill>
                <a:latin typeface="+mn-lt"/>
                <a:ea typeface="+mn-ea"/>
              </a:rPr>
              <a:t>Also show tblastn (BLAST-2-Sequences) – protein against nt (align two) &gt; now from this can someone see how many exons there are?</a:t>
            </a:r>
            <a:endParaRPr/>
          </a:p>
          <a:p>
            <a:pPr lvl="1">
              <a:lnSpc>
                <a:spcPct val="100000"/>
              </a:lnSpc>
              <a:buFont typeface="StarSymbol"/>
              <a:buAutoNum type="arabicPeriod"/>
            </a:pPr>
            <a:r>
              <a:rPr lang="en-GB" sz="1200">
                <a:solidFill>
                  <a:srgbClr val="000000"/>
                </a:solidFill>
                <a:latin typeface="+mn-lt"/>
                <a:ea typeface="+mn-ea"/>
              </a:rPr>
              <a:t>tblastn -query NP_002469.2-myoblast_determination_protein_1_Hs_protein.fa -subject Hs_genomic_fragment.fa</a:t>
            </a:r>
            <a:endParaRPr/>
          </a:p>
          <a:p>
            <a:pPr>
              <a:lnSpc>
                <a:spcPct val="100000"/>
              </a:lnSpc>
              <a:buFont typeface="StarSymbol"/>
              <a:buAutoNum type="arabicPeriod"/>
            </a:pPr>
            <a:r>
              <a:rPr lang="en-GB" sz="1200">
                <a:solidFill>
                  <a:srgbClr val="000000"/>
                </a:solidFill>
                <a:latin typeface="+mn-lt"/>
                <a:ea typeface="+mn-ea"/>
              </a:rPr>
              <a:t>Do blastp on nr, pull out orthologs of mouse and zebrafish</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Science/Mm_sequence.gi.txt</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Science/Dr_sequence.gi.txt</a:t>
            </a:r>
            <a:endParaRPr/>
          </a:p>
        </p:txBody>
      </p:sp>
      <p:sp>
        <p:nvSpPr>
          <p:cNvPr id="107" name="TextShape 2"/>
          <p:cNvSpPr txBox="1"/>
          <p:nvPr/>
        </p:nvSpPr>
        <p:spPr>
          <a:xfrm>
            <a:off x="3884760" y="8685360"/>
            <a:ext cx="2971440" cy="456840"/>
          </a:xfrm>
          <a:prstGeom prst="rect">
            <a:avLst/>
          </a:prstGeom>
        </p:spPr>
        <p:txBody>
          <a:bodyPr anchor="b"/>
          <a:lstStyle/>
          <a:p>
            <a:pPr algn="r">
              <a:lnSpc>
                <a:spcPct val="100000"/>
              </a:lnSpc>
            </a:pPr>
            <a:fld id="{F523DEE1-3956-40B6-8BE6-5B0C06CEE151}" type="slidenum">
              <a:rPr lang="en-GB" sz="1200">
                <a:solidFill>
                  <a:srgbClr val="000000"/>
                </a:solidFill>
                <a:latin typeface="+mn-lt"/>
                <a:ea typeface="+mn-ea"/>
              </a:rPr>
              <a:t>34</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685800" y="4343400"/>
            <a:ext cx="5486040" cy="4114440"/>
          </a:xfrm>
          <a:prstGeom prst="rect">
            <a:avLst/>
          </a:prstGeom>
        </p:spPr>
        <p:txBody>
          <a:bodyPr/>
          <a:lstStyle/>
          <a:p>
            <a:r>
              <a:rPr lang="en-GB" sz="2000">
                <a:latin typeface="Arial"/>
              </a:rPr>
              <a:t>Go with MYOD1</a:t>
            </a:r>
            <a:endParaRPr/>
          </a:p>
          <a:p>
            <a:r>
              <a:rPr lang="en-GB" sz="2000">
                <a:latin typeface="Arial"/>
              </a:rPr>
              <a:t>http://www.ncbi.nlm.nih.gov/gene/4654</a:t>
            </a:r>
            <a:endParaRPr/>
          </a:p>
          <a:p>
            <a:r>
              <a:rPr lang="en-GB" sz="2000">
                <a:latin typeface="Arial"/>
              </a:rPr>
              <a:t>3 exons – 1726nt, 320aa</a:t>
            </a:r>
            <a:endParaRPr/>
          </a:p>
          <a:p>
            <a:endParaRPr/>
          </a:p>
          <a:p>
            <a:r>
              <a:rPr lang="en-GB" sz="2000">
                <a:latin typeface="Arial"/>
              </a:rPr>
              <a:t>Extracted nucleotide sequence (UCSC/Ensembl) - Hs_genomic_fragment.fa</a:t>
            </a:r>
            <a:endParaRPr/>
          </a:p>
          <a:p>
            <a:pPr>
              <a:lnSpc>
                <a:spcPct val="100000"/>
              </a:lnSpc>
              <a:buFont typeface="StarSymbol"/>
              <a:buAutoNum type="arabicPeriod"/>
            </a:pPr>
            <a:r>
              <a:rPr lang="en-GB" sz="2000">
                <a:latin typeface="Arial"/>
              </a:rPr>
              <a:t>provide them with this &gt; blastx (translate nt to protein – nr database): </a:t>
            </a:r>
            <a:r>
              <a:rPr lang="en-GB" sz="1200">
                <a:solidFill>
                  <a:srgbClr val="000000"/>
                </a:solidFill>
                <a:latin typeface="+mn-lt"/>
                <a:ea typeface="+mn-ea"/>
              </a:rPr>
              <a:t>blastx -db Blast+/Database/nr -query Science/Hs_genomic_fragment.fa -gilist Science/sequence.gi.txt [this is human specific for quickness, explain!]</a:t>
            </a:r>
            <a:endParaRPr/>
          </a:p>
          <a:p>
            <a:pPr>
              <a:lnSpc>
                <a:spcPct val="100000"/>
              </a:lnSpc>
              <a:buFont typeface="StarSymbol"/>
              <a:buAutoNum type="arabicPeriod"/>
            </a:pPr>
            <a:r>
              <a:rPr lang="en-GB" sz="1200">
                <a:solidFill>
                  <a:srgbClr val="000000"/>
                </a:solidFill>
                <a:latin typeface="+mn-lt"/>
                <a:ea typeface="+mn-ea"/>
              </a:rPr>
              <a:t>View blast output, what is top hit? Go online and find function of gene &gt; record in readme file</a:t>
            </a:r>
            <a:endParaRPr/>
          </a:p>
          <a:p>
            <a:pPr>
              <a:lnSpc>
                <a:spcPct val="100000"/>
              </a:lnSpc>
              <a:buFont typeface="StarSymbol"/>
              <a:buAutoNum type="arabicPeriod"/>
            </a:pPr>
            <a:r>
              <a:rPr lang="en-GB" sz="1200">
                <a:solidFill>
                  <a:srgbClr val="000000"/>
                </a:solidFill>
                <a:latin typeface="+mn-lt"/>
                <a:ea typeface="+mn-ea"/>
              </a:rPr>
              <a:t>extract myod1 homo protein (should be 100% match)</a:t>
            </a:r>
            <a:endParaRPr/>
          </a:p>
          <a:p>
            <a:pPr lvl="1">
              <a:lnSpc>
                <a:spcPct val="100000"/>
              </a:lnSpc>
              <a:buFont typeface="StarSymbol"/>
              <a:buAutoNum type="arabicPeriod"/>
            </a:pPr>
            <a:r>
              <a:rPr lang="en-GB" sz="1200">
                <a:solidFill>
                  <a:srgbClr val="000000"/>
                </a:solidFill>
                <a:latin typeface="+mn-lt"/>
                <a:ea typeface="+mn-ea"/>
              </a:rPr>
              <a:t> blastdbcmd -db Blast+/Database/nr -entry NP_002469.2 [or can us gi number] &gt; Science/NP_002469.2-myoblast_determination_protein_1_Hs_protein.fa [explain everything]</a:t>
            </a:r>
            <a:endParaRPr/>
          </a:p>
          <a:p>
            <a:pPr lvl="1">
              <a:lnSpc>
                <a:spcPct val="100000"/>
              </a:lnSpc>
              <a:buFont typeface="StarSymbol"/>
              <a:buAutoNum type="arabicPeriod"/>
            </a:pPr>
            <a:r>
              <a:rPr lang="en-GB" sz="1200">
                <a:solidFill>
                  <a:srgbClr val="000000"/>
                </a:solidFill>
                <a:latin typeface="+mn-lt"/>
                <a:ea typeface="+mn-ea"/>
              </a:rPr>
              <a:t>At this point also show how to obtain uniprot information of the protein from command line [need to look online for this]</a:t>
            </a:r>
            <a:endParaRPr/>
          </a:p>
          <a:p>
            <a:pPr>
              <a:lnSpc>
                <a:spcPct val="100000"/>
              </a:lnSpc>
              <a:buFont typeface="StarSymbol"/>
              <a:buAutoNum type="arabicPeriod"/>
            </a:pPr>
            <a:r>
              <a:rPr lang="en-GB" sz="1200">
                <a:solidFill>
                  <a:srgbClr val="000000"/>
                </a:solidFill>
                <a:latin typeface="+mn-lt"/>
                <a:ea typeface="+mn-ea"/>
              </a:rPr>
              <a:t>Also show tblastn (BLAST-2-Sequences) – protein against nt (align two) &gt; now from this can someone see how many exons there are?</a:t>
            </a:r>
            <a:endParaRPr/>
          </a:p>
          <a:p>
            <a:pPr lvl="1">
              <a:lnSpc>
                <a:spcPct val="100000"/>
              </a:lnSpc>
              <a:buFont typeface="StarSymbol"/>
              <a:buAutoNum type="arabicPeriod"/>
            </a:pPr>
            <a:r>
              <a:rPr lang="en-GB" sz="1200">
                <a:solidFill>
                  <a:srgbClr val="000000"/>
                </a:solidFill>
                <a:latin typeface="+mn-lt"/>
                <a:ea typeface="+mn-ea"/>
              </a:rPr>
              <a:t>tblastn -query NP_002469.2-myoblast_determination_protein_1_Hs_protein.fa -subject Hs_genomic_fragment.fa</a:t>
            </a:r>
            <a:endParaRPr/>
          </a:p>
          <a:p>
            <a:pPr>
              <a:lnSpc>
                <a:spcPct val="100000"/>
              </a:lnSpc>
              <a:buFont typeface="StarSymbol"/>
              <a:buAutoNum type="arabicPeriod"/>
            </a:pPr>
            <a:r>
              <a:rPr lang="en-GB" sz="1200">
                <a:solidFill>
                  <a:srgbClr val="000000"/>
                </a:solidFill>
                <a:latin typeface="+mn-lt"/>
                <a:ea typeface="+mn-ea"/>
              </a:rPr>
              <a:t>Do blastp on nr, pull out orthologs of mouse and zebrafish</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Science/Mm_sequence.gi.txt</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Science/Dr_sequence.gi.txt</a:t>
            </a:r>
            <a:endParaRPr/>
          </a:p>
        </p:txBody>
      </p:sp>
      <p:sp>
        <p:nvSpPr>
          <p:cNvPr id="109" name="TextShape 2"/>
          <p:cNvSpPr txBox="1"/>
          <p:nvPr/>
        </p:nvSpPr>
        <p:spPr>
          <a:xfrm>
            <a:off x="3884760" y="8685360"/>
            <a:ext cx="2971440" cy="456840"/>
          </a:xfrm>
          <a:prstGeom prst="rect">
            <a:avLst/>
          </a:prstGeom>
        </p:spPr>
        <p:txBody>
          <a:bodyPr anchor="b"/>
          <a:lstStyle/>
          <a:p>
            <a:pPr algn="r">
              <a:lnSpc>
                <a:spcPct val="100000"/>
              </a:lnSpc>
            </a:pPr>
            <a:fld id="{AB90DC20-472F-4F6B-897C-5AC83CB09674}" type="slidenum">
              <a:rPr lang="en-GB" sz="1200">
                <a:solidFill>
                  <a:srgbClr val="000000"/>
                </a:solidFill>
                <a:latin typeface="+mn-lt"/>
                <a:ea typeface="+mn-ea"/>
              </a:rPr>
              <a:t>35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685800" y="4343400"/>
            <a:ext cx="5486040" cy="4114440"/>
          </a:xfrm>
          <a:prstGeom prst="rect">
            <a:avLst/>
          </a:prstGeom>
        </p:spPr>
        <p:txBody>
          <a:bodyPr/>
          <a:lstStyle/>
          <a:p>
            <a:r>
              <a:rPr lang="en-GB" sz="2000">
                <a:latin typeface="Arial"/>
              </a:rPr>
              <a:t>Go with MYOD1</a:t>
            </a:r>
            <a:endParaRPr/>
          </a:p>
          <a:p>
            <a:r>
              <a:rPr lang="en-GB" sz="2000">
                <a:latin typeface="Arial"/>
              </a:rPr>
              <a:t>http://www.ncbi.nlm.nih.gov/gene/4654</a:t>
            </a:r>
            <a:endParaRPr/>
          </a:p>
          <a:p>
            <a:r>
              <a:rPr lang="en-GB" sz="2000">
                <a:latin typeface="Arial"/>
              </a:rPr>
              <a:t>3 exons – 1726nt, 320aa</a:t>
            </a:r>
            <a:endParaRPr/>
          </a:p>
          <a:p>
            <a:endParaRPr/>
          </a:p>
          <a:p>
            <a:r>
              <a:rPr lang="en-GB" sz="2000">
                <a:latin typeface="Arial"/>
              </a:rPr>
              <a:t>Extracted nucleotide sequence (UCSC/Ensembl) - Hs_genomic_fragment.fa</a:t>
            </a:r>
            <a:endParaRPr/>
          </a:p>
          <a:p>
            <a:pPr>
              <a:lnSpc>
                <a:spcPct val="100000"/>
              </a:lnSpc>
              <a:buFont typeface="StarSymbol"/>
              <a:buAutoNum type="arabicPeriod"/>
            </a:pPr>
            <a:r>
              <a:rPr lang="en-GB" sz="2000">
                <a:latin typeface="Arial"/>
              </a:rPr>
              <a:t>provide them with this &gt; blastx (translate nt to protein – nr database): </a:t>
            </a:r>
            <a:r>
              <a:rPr lang="en-GB" sz="1200">
                <a:solidFill>
                  <a:srgbClr val="000000"/>
                </a:solidFill>
                <a:latin typeface="+mn-lt"/>
                <a:ea typeface="+mn-ea"/>
              </a:rPr>
              <a:t>blastx -db Blast+/Database/nr -query Science/Hs_genomic_fragment.fa -gilist Science/sequence.gi.txt [this is human specific for quickness, explain!]</a:t>
            </a:r>
            <a:endParaRPr/>
          </a:p>
          <a:p>
            <a:pPr>
              <a:lnSpc>
                <a:spcPct val="100000"/>
              </a:lnSpc>
              <a:buFont typeface="StarSymbol"/>
              <a:buAutoNum type="arabicPeriod"/>
            </a:pPr>
            <a:r>
              <a:rPr lang="en-GB" sz="1200">
                <a:solidFill>
                  <a:srgbClr val="000000"/>
                </a:solidFill>
                <a:latin typeface="+mn-lt"/>
                <a:ea typeface="+mn-ea"/>
              </a:rPr>
              <a:t>View blast output, what is top hit? Go online and find function of gene &gt; record in readme file</a:t>
            </a:r>
            <a:endParaRPr/>
          </a:p>
          <a:p>
            <a:pPr>
              <a:lnSpc>
                <a:spcPct val="100000"/>
              </a:lnSpc>
              <a:buFont typeface="StarSymbol"/>
              <a:buAutoNum type="arabicPeriod"/>
            </a:pPr>
            <a:r>
              <a:rPr lang="en-GB" sz="1200">
                <a:solidFill>
                  <a:srgbClr val="000000"/>
                </a:solidFill>
                <a:latin typeface="+mn-lt"/>
                <a:ea typeface="+mn-ea"/>
              </a:rPr>
              <a:t>extract myod1 homo protein (should be 100% match)</a:t>
            </a:r>
            <a:endParaRPr/>
          </a:p>
          <a:p>
            <a:pPr lvl="1">
              <a:lnSpc>
                <a:spcPct val="100000"/>
              </a:lnSpc>
              <a:buFont typeface="StarSymbol"/>
              <a:buAutoNum type="arabicPeriod"/>
            </a:pPr>
            <a:r>
              <a:rPr lang="en-GB" sz="1200">
                <a:solidFill>
                  <a:srgbClr val="000000"/>
                </a:solidFill>
                <a:latin typeface="+mn-lt"/>
                <a:ea typeface="+mn-ea"/>
              </a:rPr>
              <a:t> blastdbcmd -db Blast+/Database/nr -entry NP_002469.2 [or can us gi number] &gt; Science/NP_002469.2-myoblast_determination_protein_1_Hs_protein.fa [explain everything]</a:t>
            </a:r>
            <a:endParaRPr/>
          </a:p>
          <a:p>
            <a:pPr lvl="1">
              <a:lnSpc>
                <a:spcPct val="100000"/>
              </a:lnSpc>
              <a:buFont typeface="StarSymbol"/>
              <a:buAutoNum type="arabicPeriod"/>
            </a:pPr>
            <a:r>
              <a:rPr lang="en-GB" sz="1200">
                <a:solidFill>
                  <a:srgbClr val="000000"/>
                </a:solidFill>
                <a:latin typeface="+mn-lt"/>
                <a:ea typeface="+mn-ea"/>
              </a:rPr>
              <a:t>At this point also show how to obtain uniprot information of the protein from command line [need to look online for this]</a:t>
            </a:r>
            <a:endParaRPr/>
          </a:p>
          <a:p>
            <a:pPr>
              <a:lnSpc>
                <a:spcPct val="100000"/>
              </a:lnSpc>
              <a:buFont typeface="StarSymbol"/>
              <a:buAutoNum type="arabicPeriod"/>
            </a:pPr>
            <a:r>
              <a:rPr lang="en-GB" sz="1200">
                <a:solidFill>
                  <a:srgbClr val="000000"/>
                </a:solidFill>
                <a:latin typeface="+mn-lt"/>
                <a:ea typeface="+mn-ea"/>
              </a:rPr>
              <a:t>Also show tblastn (BLAST-2-Sequences) – protein against nt (align two) &gt; now from this can someone see how many exons there are?</a:t>
            </a:r>
            <a:endParaRPr/>
          </a:p>
          <a:p>
            <a:pPr lvl="1">
              <a:lnSpc>
                <a:spcPct val="100000"/>
              </a:lnSpc>
              <a:buFont typeface="StarSymbol"/>
              <a:buAutoNum type="arabicPeriod"/>
            </a:pPr>
            <a:r>
              <a:rPr lang="en-GB" sz="1200">
                <a:solidFill>
                  <a:srgbClr val="000000"/>
                </a:solidFill>
                <a:latin typeface="+mn-lt"/>
                <a:ea typeface="+mn-ea"/>
              </a:rPr>
              <a:t>tblastn -query NP_002469.2-myoblast_determination_protein_1_Hs_protein.fa -subject Hs_genomic_fragment.fa</a:t>
            </a:r>
            <a:endParaRPr/>
          </a:p>
          <a:p>
            <a:pPr>
              <a:lnSpc>
                <a:spcPct val="100000"/>
              </a:lnSpc>
              <a:buFont typeface="StarSymbol"/>
              <a:buAutoNum type="arabicPeriod"/>
            </a:pPr>
            <a:r>
              <a:rPr lang="en-GB" sz="1200">
                <a:solidFill>
                  <a:srgbClr val="000000"/>
                </a:solidFill>
                <a:latin typeface="+mn-lt"/>
                <a:ea typeface="+mn-ea"/>
              </a:rPr>
              <a:t>Do blastp on nr, pull out orthologs of mouse and zebrafish</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Science/Mm_sequence.gi.txt</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Science/Dr_sequence.gi.txt</a:t>
            </a:r>
            <a:endParaRPr/>
          </a:p>
        </p:txBody>
      </p:sp>
      <p:sp>
        <p:nvSpPr>
          <p:cNvPr id="111" name="TextShape 2"/>
          <p:cNvSpPr txBox="1"/>
          <p:nvPr/>
        </p:nvSpPr>
        <p:spPr>
          <a:xfrm>
            <a:off x="3884760" y="8685360"/>
            <a:ext cx="2971440" cy="456840"/>
          </a:xfrm>
          <a:prstGeom prst="rect">
            <a:avLst/>
          </a:prstGeom>
        </p:spPr>
        <p:txBody>
          <a:bodyPr anchor="b"/>
          <a:lstStyle/>
          <a:p>
            <a:pPr algn="r">
              <a:lnSpc>
                <a:spcPct val="100000"/>
              </a:lnSpc>
            </a:pPr>
            <a:fld id="{E0EA6BDA-EB83-42C7-912E-07CE4D9ADDE5}" type="slidenum">
              <a:rPr lang="en-GB" sz="1200">
                <a:solidFill>
                  <a:srgbClr val="000000"/>
                </a:solidFill>
                <a:latin typeface="+mn-lt"/>
                <a:ea typeface="+mn-ea"/>
              </a:rPr>
              <a:t>36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body"/>
          </p:nvPr>
        </p:nvSpPr>
        <p:spPr>
          <a:xfrm>
            <a:off x="685800" y="4343400"/>
            <a:ext cx="5486040" cy="4114440"/>
          </a:xfrm>
          <a:prstGeom prst="rect">
            <a:avLst/>
          </a:prstGeom>
        </p:spPr>
        <p:txBody>
          <a:bodyPr/>
          <a:lstStyle/>
          <a:p>
            <a:r>
              <a:rPr lang="en-GB" sz="2000">
                <a:latin typeface="Arial"/>
              </a:rPr>
              <a:t>Go with MYOD1</a:t>
            </a:r>
            <a:endParaRPr/>
          </a:p>
          <a:p>
            <a:r>
              <a:rPr lang="en-GB" sz="2000">
                <a:latin typeface="Arial"/>
              </a:rPr>
              <a:t>http://www.ncbi.nlm.nih.gov/gene/4654</a:t>
            </a:r>
            <a:endParaRPr/>
          </a:p>
          <a:p>
            <a:r>
              <a:rPr lang="en-GB" sz="2000">
                <a:latin typeface="Arial"/>
              </a:rPr>
              <a:t>3 exons – 1726nt, 320aa</a:t>
            </a:r>
            <a:endParaRPr/>
          </a:p>
          <a:p>
            <a:endParaRPr/>
          </a:p>
          <a:p>
            <a:r>
              <a:rPr lang="en-GB" sz="2000">
                <a:latin typeface="Arial"/>
              </a:rPr>
              <a:t>Extracted nucleotide sequence (UCSC/Ensembl) - Hs_genomic_fragment.fa</a:t>
            </a:r>
            <a:endParaRPr/>
          </a:p>
          <a:p>
            <a:pPr>
              <a:lnSpc>
                <a:spcPct val="100000"/>
              </a:lnSpc>
              <a:buFont typeface="StarSymbol"/>
              <a:buAutoNum type="arabicPeriod"/>
            </a:pPr>
            <a:r>
              <a:rPr lang="en-GB" sz="2000">
                <a:latin typeface="Arial"/>
              </a:rPr>
              <a:t>provide them with this &gt; blastx (translate nt to protein – nr database): </a:t>
            </a:r>
            <a:r>
              <a:rPr lang="en-GB" sz="1200">
                <a:solidFill>
                  <a:srgbClr val="000000"/>
                </a:solidFill>
                <a:latin typeface="+mn-lt"/>
                <a:ea typeface="+mn-ea"/>
              </a:rPr>
              <a:t>blastx -db Blast+/Database/nr -query Science/Hs_genomic_fragment.fa -gilist Science/sequence.gi.txt [this is human specific for quickness, explain!]</a:t>
            </a:r>
            <a:endParaRPr/>
          </a:p>
          <a:p>
            <a:pPr>
              <a:lnSpc>
                <a:spcPct val="100000"/>
              </a:lnSpc>
              <a:buFont typeface="StarSymbol"/>
              <a:buAutoNum type="arabicPeriod"/>
            </a:pPr>
            <a:r>
              <a:rPr lang="en-GB" sz="1200">
                <a:solidFill>
                  <a:srgbClr val="000000"/>
                </a:solidFill>
                <a:latin typeface="+mn-lt"/>
                <a:ea typeface="+mn-ea"/>
              </a:rPr>
              <a:t>View blast output, what is top hit? Go online and find function of gene &gt; record in readme file</a:t>
            </a:r>
            <a:endParaRPr/>
          </a:p>
          <a:p>
            <a:pPr>
              <a:lnSpc>
                <a:spcPct val="100000"/>
              </a:lnSpc>
              <a:buFont typeface="StarSymbol"/>
              <a:buAutoNum type="arabicPeriod"/>
            </a:pPr>
            <a:r>
              <a:rPr lang="en-GB" sz="1200">
                <a:solidFill>
                  <a:srgbClr val="000000"/>
                </a:solidFill>
                <a:latin typeface="+mn-lt"/>
                <a:ea typeface="+mn-ea"/>
              </a:rPr>
              <a:t>extract myod1 homo protein (should be 100% match)</a:t>
            </a:r>
            <a:endParaRPr/>
          </a:p>
          <a:p>
            <a:pPr lvl="1">
              <a:lnSpc>
                <a:spcPct val="100000"/>
              </a:lnSpc>
              <a:buFont typeface="StarSymbol"/>
              <a:buAutoNum type="arabicPeriod"/>
            </a:pPr>
            <a:r>
              <a:rPr lang="en-GB" sz="1200">
                <a:solidFill>
                  <a:srgbClr val="000000"/>
                </a:solidFill>
                <a:latin typeface="+mn-lt"/>
                <a:ea typeface="+mn-ea"/>
              </a:rPr>
              <a:t> blastdbcmd -db Blast+/Database/nr -entry NP_002469.2 [or can us gi number] &gt; Science/NP_002469.2-myoblast_determination_protein_1_Hs_protein.fa [explain everything]</a:t>
            </a:r>
            <a:endParaRPr/>
          </a:p>
          <a:p>
            <a:pPr lvl="1">
              <a:lnSpc>
                <a:spcPct val="100000"/>
              </a:lnSpc>
              <a:buFont typeface="StarSymbol"/>
              <a:buAutoNum type="arabicPeriod"/>
            </a:pPr>
            <a:r>
              <a:rPr lang="en-GB" sz="1200">
                <a:solidFill>
                  <a:srgbClr val="000000"/>
                </a:solidFill>
                <a:latin typeface="+mn-lt"/>
                <a:ea typeface="+mn-ea"/>
              </a:rPr>
              <a:t>At this point also show how to obtain uniprot information of the protein from command line [need to look online for this]</a:t>
            </a:r>
            <a:endParaRPr/>
          </a:p>
          <a:p>
            <a:pPr>
              <a:lnSpc>
                <a:spcPct val="100000"/>
              </a:lnSpc>
              <a:buFont typeface="StarSymbol"/>
              <a:buAutoNum type="arabicPeriod"/>
            </a:pPr>
            <a:r>
              <a:rPr lang="en-GB" sz="1200">
                <a:solidFill>
                  <a:srgbClr val="000000"/>
                </a:solidFill>
                <a:latin typeface="+mn-lt"/>
                <a:ea typeface="+mn-ea"/>
              </a:rPr>
              <a:t>Also show tblastn (BLAST-2-Sequences) – protein against nt (align two) &gt; now from this can someone see how many exons there are?</a:t>
            </a:r>
            <a:endParaRPr/>
          </a:p>
          <a:p>
            <a:pPr lvl="1">
              <a:lnSpc>
                <a:spcPct val="100000"/>
              </a:lnSpc>
              <a:buFont typeface="StarSymbol"/>
              <a:buAutoNum type="arabicPeriod"/>
            </a:pPr>
            <a:r>
              <a:rPr lang="en-GB" sz="1200">
                <a:solidFill>
                  <a:srgbClr val="000000"/>
                </a:solidFill>
                <a:latin typeface="+mn-lt"/>
                <a:ea typeface="+mn-ea"/>
              </a:rPr>
              <a:t>tblastn -query NP_002469.2-myoblast_determination_protein_1_Hs_protein.fa -subject Hs_genomic_fragment.fa</a:t>
            </a:r>
            <a:endParaRPr/>
          </a:p>
          <a:p>
            <a:pPr>
              <a:lnSpc>
                <a:spcPct val="100000"/>
              </a:lnSpc>
              <a:buFont typeface="StarSymbol"/>
              <a:buAutoNum type="arabicPeriod"/>
            </a:pPr>
            <a:r>
              <a:rPr lang="en-GB" sz="1200">
                <a:solidFill>
                  <a:srgbClr val="000000"/>
                </a:solidFill>
                <a:latin typeface="+mn-lt"/>
                <a:ea typeface="+mn-ea"/>
              </a:rPr>
              <a:t>Do blastp on nr, pull out orthologs of mouse and zebrafish</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Science/Mm_sequence.gi.txt</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Science/Dr_sequence.gi.txt</a:t>
            </a:r>
            <a:endParaRPr/>
          </a:p>
        </p:txBody>
      </p:sp>
      <p:sp>
        <p:nvSpPr>
          <p:cNvPr id="113" name="TextShape 2"/>
          <p:cNvSpPr txBox="1"/>
          <p:nvPr/>
        </p:nvSpPr>
        <p:spPr>
          <a:xfrm>
            <a:off x="3884760" y="8685360"/>
            <a:ext cx="2971440" cy="456840"/>
          </a:xfrm>
          <a:prstGeom prst="rect">
            <a:avLst/>
          </a:prstGeom>
        </p:spPr>
        <p:txBody>
          <a:bodyPr anchor="b"/>
          <a:lstStyle/>
          <a:p>
            <a:pPr algn="r">
              <a:lnSpc>
                <a:spcPct val="100000"/>
              </a:lnSpc>
            </a:pPr>
            <a:fld id="{F5FF1B35-83F1-40B0-B446-AAB5BBFABFAD}" type="slidenum">
              <a:rPr lang="en-GB" sz="1200">
                <a:solidFill>
                  <a:srgbClr val="000000"/>
                </a:solidFill>
                <a:latin typeface="+mn-lt"/>
                <a:ea typeface="+mn-ea"/>
              </a:rPr>
              <a:t>37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685800" y="4343400"/>
            <a:ext cx="5486040" cy="4114440"/>
          </a:xfrm>
          <a:prstGeom prst="rect">
            <a:avLst/>
          </a:prstGeom>
        </p:spPr>
        <p:txBody>
          <a:bodyPr/>
          <a:lstStyle/>
          <a:p>
            <a:r>
              <a:rPr lang="en-GB" sz="2000">
                <a:latin typeface="Arial"/>
              </a:rPr>
              <a:t>Go with MYOD1</a:t>
            </a:r>
            <a:endParaRPr/>
          </a:p>
          <a:p>
            <a:r>
              <a:rPr lang="en-GB" sz="2000">
                <a:latin typeface="Arial"/>
              </a:rPr>
              <a:t>http://www.ncbi.nlm.nih.gov/gene/4654</a:t>
            </a:r>
            <a:endParaRPr/>
          </a:p>
          <a:p>
            <a:r>
              <a:rPr lang="en-GB" sz="2000">
                <a:latin typeface="Arial"/>
              </a:rPr>
              <a:t>3 exons – 1726nt, 320aa</a:t>
            </a:r>
            <a:endParaRPr/>
          </a:p>
          <a:p>
            <a:endParaRPr/>
          </a:p>
          <a:p>
            <a:r>
              <a:rPr lang="en-GB" sz="2000">
                <a:latin typeface="Arial"/>
              </a:rPr>
              <a:t>Extracted nucleotide sequence (UCSC/Ensembl) - Hs_genomic_fragment.fa</a:t>
            </a:r>
            <a:endParaRPr/>
          </a:p>
          <a:p>
            <a:pPr>
              <a:lnSpc>
                <a:spcPct val="100000"/>
              </a:lnSpc>
              <a:buFont typeface="StarSymbol"/>
              <a:buAutoNum type="arabicPeriod"/>
            </a:pPr>
            <a:r>
              <a:rPr lang="en-GB" sz="2000">
                <a:latin typeface="Arial"/>
              </a:rPr>
              <a:t>provide them with this &gt; blastx (translate nt to protein – nr database): </a:t>
            </a:r>
            <a:r>
              <a:rPr lang="en-GB" sz="1200">
                <a:solidFill>
                  <a:srgbClr val="000000"/>
                </a:solidFill>
                <a:latin typeface="+mn-lt"/>
                <a:ea typeface="+mn-ea"/>
              </a:rPr>
              <a:t>blastx -db Blast+/Database/nr -query Science/Hs_genomic_fragment.fa -gilist Science/sequence.gi.txt [this is human specific for quickness, explain!]</a:t>
            </a:r>
            <a:endParaRPr/>
          </a:p>
          <a:p>
            <a:pPr>
              <a:lnSpc>
                <a:spcPct val="100000"/>
              </a:lnSpc>
              <a:buFont typeface="StarSymbol"/>
              <a:buAutoNum type="arabicPeriod"/>
            </a:pPr>
            <a:r>
              <a:rPr lang="en-GB" sz="1200">
                <a:solidFill>
                  <a:srgbClr val="000000"/>
                </a:solidFill>
                <a:latin typeface="+mn-lt"/>
                <a:ea typeface="+mn-ea"/>
              </a:rPr>
              <a:t>View blast output, what is top hit? Go online and find function of gene &gt; record in readme file</a:t>
            </a:r>
            <a:endParaRPr/>
          </a:p>
          <a:p>
            <a:pPr>
              <a:lnSpc>
                <a:spcPct val="100000"/>
              </a:lnSpc>
              <a:buFont typeface="StarSymbol"/>
              <a:buAutoNum type="arabicPeriod"/>
            </a:pPr>
            <a:r>
              <a:rPr lang="en-GB" sz="1200">
                <a:solidFill>
                  <a:srgbClr val="000000"/>
                </a:solidFill>
                <a:latin typeface="+mn-lt"/>
                <a:ea typeface="+mn-ea"/>
              </a:rPr>
              <a:t>extract myod1 homo protein (should be 100% match)</a:t>
            </a:r>
            <a:endParaRPr/>
          </a:p>
          <a:p>
            <a:pPr lvl="1">
              <a:lnSpc>
                <a:spcPct val="100000"/>
              </a:lnSpc>
              <a:buFont typeface="StarSymbol"/>
              <a:buAutoNum type="arabicPeriod"/>
            </a:pPr>
            <a:r>
              <a:rPr lang="en-GB" sz="1200">
                <a:solidFill>
                  <a:srgbClr val="000000"/>
                </a:solidFill>
                <a:latin typeface="+mn-lt"/>
                <a:ea typeface="+mn-ea"/>
              </a:rPr>
              <a:t> blastdbcmd -db Blast+/Database/nr -entry NP_002469.2 [or can us gi number] &gt; Science/NP_002469.2-myoblast_determination_protein_1_Hs_protein.fa [explain everything]</a:t>
            </a:r>
            <a:endParaRPr/>
          </a:p>
          <a:p>
            <a:pPr lvl="1">
              <a:lnSpc>
                <a:spcPct val="100000"/>
              </a:lnSpc>
              <a:buFont typeface="StarSymbol"/>
              <a:buAutoNum type="arabicPeriod"/>
            </a:pPr>
            <a:r>
              <a:rPr lang="en-GB" sz="1200">
                <a:solidFill>
                  <a:srgbClr val="000000"/>
                </a:solidFill>
                <a:latin typeface="+mn-lt"/>
                <a:ea typeface="+mn-ea"/>
              </a:rPr>
              <a:t>At this point also show how to obtain uniprot information of the protein from command line [need to look online for this]</a:t>
            </a:r>
            <a:endParaRPr/>
          </a:p>
          <a:p>
            <a:pPr>
              <a:lnSpc>
                <a:spcPct val="100000"/>
              </a:lnSpc>
              <a:buFont typeface="StarSymbol"/>
              <a:buAutoNum type="arabicPeriod"/>
            </a:pPr>
            <a:r>
              <a:rPr lang="en-GB" sz="1200">
                <a:solidFill>
                  <a:srgbClr val="000000"/>
                </a:solidFill>
                <a:latin typeface="+mn-lt"/>
                <a:ea typeface="+mn-ea"/>
              </a:rPr>
              <a:t>Also show tblastn (BLAST-2-Sequences) – protein against nt (align two) &gt; now from this can someone see how many exons there are?</a:t>
            </a:r>
            <a:endParaRPr/>
          </a:p>
          <a:p>
            <a:pPr lvl="1">
              <a:lnSpc>
                <a:spcPct val="100000"/>
              </a:lnSpc>
              <a:buFont typeface="StarSymbol"/>
              <a:buAutoNum type="arabicPeriod"/>
            </a:pPr>
            <a:r>
              <a:rPr lang="en-GB" sz="1200">
                <a:solidFill>
                  <a:srgbClr val="000000"/>
                </a:solidFill>
                <a:latin typeface="+mn-lt"/>
                <a:ea typeface="+mn-ea"/>
              </a:rPr>
              <a:t>tblastn -query NP_002469.2-myoblast_determination_protein_1_Hs_protein.fa -subject Hs_genomic_fragment.fa</a:t>
            </a:r>
            <a:endParaRPr/>
          </a:p>
          <a:p>
            <a:pPr>
              <a:lnSpc>
                <a:spcPct val="100000"/>
              </a:lnSpc>
              <a:buFont typeface="StarSymbol"/>
              <a:buAutoNum type="arabicPeriod"/>
            </a:pPr>
            <a:r>
              <a:rPr lang="en-GB" sz="1200">
                <a:solidFill>
                  <a:srgbClr val="000000"/>
                </a:solidFill>
                <a:latin typeface="+mn-lt"/>
                <a:ea typeface="+mn-ea"/>
              </a:rPr>
              <a:t>Do blastp on nr, pull out orthologs of mouse and zebrafish</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Science/Mm_sequence.gi.txt</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Science/Dr_sequence.gi.txt</a:t>
            </a:r>
            <a:endParaRPr/>
          </a:p>
        </p:txBody>
      </p:sp>
      <p:sp>
        <p:nvSpPr>
          <p:cNvPr id="115" name="TextShape 2"/>
          <p:cNvSpPr txBox="1"/>
          <p:nvPr/>
        </p:nvSpPr>
        <p:spPr>
          <a:xfrm>
            <a:off x="3884760" y="8685360"/>
            <a:ext cx="2971440" cy="456840"/>
          </a:xfrm>
          <a:prstGeom prst="rect">
            <a:avLst/>
          </a:prstGeom>
        </p:spPr>
        <p:txBody>
          <a:bodyPr anchor="b"/>
          <a:lstStyle/>
          <a:p>
            <a:pPr algn="r">
              <a:lnSpc>
                <a:spcPct val="100000"/>
              </a:lnSpc>
            </a:pPr>
            <a:fld id="{7BFC4AD3-098C-4E22-9B2E-E6A1D4B627E2}" type="slidenum">
              <a:rPr lang="en-GB" sz="1200">
                <a:solidFill>
                  <a:srgbClr val="000000"/>
                </a:solidFill>
                <a:latin typeface="+mn-lt"/>
                <a:ea typeface="+mn-ea"/>
              </a:rPr>
              <a:t>38</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685800" y="4343400"/>
            <a:ext cx="5486040" cy="4114440"/>
          </a:xfrm>
          <a:prstGeom prst="rect">
            <a:avLst/>
          </a:prstGeom>
        </p:spPr>
        <p:txBody>
          <a:bodyPr/>
          <a:lstStyle/>
          <a:p>
            <a:r>
              <a:rPr lang="en-GB" sz="2000">
                <a:latin typeface="Arial"/>
              </a:rPr>
              <a:t>Go with MYOD1</a:t>
            </a:r>
            <a:endParaRPr/>
          </a:p>
          <a:p>
            <a:r>
              <a:rPr lang="en-GB" sz="2000">
                <a:latin typeface="Arial"/>
              </a:rPr>
              <a:t>http://www.ncbi.nlm.nih.gov/gene/4654</a:t>
            </a:r>
            <a:endParaRPr/>
          </a:p>
          <a:p>
            <a:r>
              <a:rPr lang="en-GB" sz="2000">
                <a:latin typeface="Arial"/>
              </a:rPr>
              <a:t>3 exons – 1726nt, 320aa</a:t>
            </a:r>
            <a:endParaRPr/>
          </a:p>
          <a:p>
            <a:endParaRPr/>
          </a:p>
          <a:p>
            <a:r>
              <a:rPr lang="en-GB" sz="2000">
                <a:latin typeface="Arial"/>
              </a:rPr>
              <a:t>Extracted nucleotide sequence (UCSC/Ensembl) - Hs_genomic_fragment.fa</a:t>
            </a:r>
            <a:endParaRPr/>
          </a:p>
          <a:p>
            <a:pPr>
              <a:lnSpc>
                <a:spcPct val="100000"/>
              </a:lnSpc>
              <a:buFont typeface="StarSymbol"/>
              <a:buAutoNum type="arabicPeriod"/>
            </a:pPr>
            <a:r>
              <a:rPr lang="en-GB" sz="2000">
                <a:latin typeface="Arial"/>
              </a:rPr>
              <a:t>provide them with this &gt; blastx (translate nt to protein – nr database): </a:t>
            </a:r>
            <a:r>
              <a:rPr lang="en-GB" sz="1200">
                <a:solidFill>
                  <a:srgbClr val="000000"/>
                </a:solidFill>
                <a:latin typeface="+mn-lt"/>
                <a:ea typeface="+mn-ea"/>
              </a:rPr>
              <a:t>blastx -db Blast+/Database/nr -query Science/Hs_genomic_fragment.fa -gilist Science/sequence.gi.txt [this is human specific for quickness, explain!]</a:t>
            </a:r>
            <a:endParaRPr/>
          </a:p>
          <a:p>
            <a:pPr>
              <a:lnSpc>
                <a:spcPct val="100000"/>
              </a:lnSpc>
              <a:buFont typeface="StarSymbol"/>
              <a:buAutoNum type="arabicPeriod"/>
            </a:pPr>
            <a:r>
              <a:rPr lang="en-GB" sz="1200">
                <a:solidFill>
                  <a:srgbClr val="000000"/>
                </a:solidFill>
                <a:latin typeface="+mn-lt"/>
                <a:ea typeface="+mn-ea"/>
              </a:rPr>
              <a:t>View blast output, what is top hit? Go online and find function of gene &gt; record in readme file</a:t>
            </a:r>
            <a:endParaRPr/>
          </a:p>
          <a:p>
            <a:pPr>
              <a:lnSpc>
                <a:spcPct val="100000"/>
              </a:lnSpc>
              <a:buFont typeface="StarSymbol"/>
              <a:buAutoNum type="arabicPeriod"/>
            </a:pPr>
            <a:r>
              <a:rPr lang="en-GB" sz="1200">
                <a:solidFill>
                  <a:srgbClr val="000000"/>
                </a:solidFill>
                <a:latin typeface="+mn-lt"/>
                <a:ea typeface="+mn-ea"/>
              </a:rPr>
              <a:t>extract myod1 homo protein (should be 100% match)</a:t>
            </a:r>
            <a:endParaRPr/>
          </a:p>
          <a:p>
            <a:pPr lvl="1">
              <a:lnSpc>
                <a:spcPct val="100000"/>
              </a:lnSpc>
              <a:buFont typeface="StarSymbol"/>
              <a:buAutoNum type="arabicPeriod"/>
            </a:pPr>
            <a:r>
              <a:rPr lang="en-GB" sz="1200">
                <a:solidFill>
                  <a:srgbClr val="000000"/>
                </a:solidFill>
                <a:latin typeface="+mn-lt"/>
                <a:ea typeface="+mn-ea"/>
              </a:rPr>
              <a:t> blastdbcmd -db Blast+/Database/nr -entry NP_002469.2 [or can us gi number] &gt; Science/NP_002469.2-myoblast_determination_protein_1_Hs_protein.fa [explain everything]</a:t>
            </a:r>
            <a:endParaRPr/>
          </a:p>
          <a:p>
            <a:pPr lvl="1">
              <a:lnSpc>
                <a:spcPct val="100000"/>
              </a:lnSpc>
              <a:buFont typeface="StarSymbol"/>
              <a:buAutoNum type="arabicPeriod"/>
            </a:pPr>
            <a:r>
              <a:rPr lang="en-GB" sz="1200">
                <a:solidFill>
                  <a:srgbClr val="000000"/>
                </a:solidFill>
                <a:latin typeface="+mn-lt"/>
                <a:ea typeface="+mn-ea"/>
              </a:rPr>
              <a:t>At this point also show how to obtain uniprot information of the protein from command line [need to look online for this]</a:t>
            </a:r>
            <a:endParaRPr/>
          </a:p>
          <a:p>
            <a:pPr>
              <a:lnSpc>
                <a:spcPct val="100000"/>
              </a:lnSpc>
              <a:buFont typeface="StarSymbol"/>
              <a:buAutoNum type="arabicPeriod"/>
            </a:pPr>
            <a:r>
              <a:rPr lang="en-GB" sz="1200">
                <a:solidFill>
                  <a:srgbClr val="000000"/>
                </a:solidFill>
                <a:latin typeface="+mn-lt"/>
                <a:ea typeface="+mn-ea"/>
              </a:rPr>
              <a:t>Also show tblastn (BLAST-2-Sequences) – protein against nt (align two) &gt; now from this can someone see how many exons there are?</a:t>
            </a:r>
            <a:endParaRPr/>
          </a:p>
          <a:p>
            <a:pPr lvl="1">
              <a:lnSpc>
                <a:spcPct val="100000"/>
              </a:lnSpc>
              <a:buFont typeface="StarSymbol"/>
              <a:buAutoNum type="arabicPeriod"/>
            </a:pPr>
            <a:r>
              <a:rPr lang="en-GB" sz="1200">
                <a:solidFill>
                  <a:srgbClr val="000000"/>
                </a:solidFill>
                <a:latin typeface="+mn-lt"/>
                <a:ea typeface="+mn-ea"/>
              </a:rPr>
              <a:t>tblastn -query NP_002469.2-myoblast_determination_protein_1_Hs_protein.fa -subject Hs_genomic_fragment.fa</a:t>
            </a:r>
            <a:endParaRPr/>
          </a:p>
          <a:p>
            <a:pPr>
              <a:lnSpc>
                <a:spcPct val="100000"/>
              </a:lnSpc>
              <a:buFont typeface="StarSymbol"/>
              <a:buAutoNum type="arabicPeriod"/>
            </a:pPr>
            <a:r>
              <a:rPr lang="en-GB" sz="1200">
                <a:solidFill>
                  <a:srgbClr val="000000"/>
                </a:solidFill>
                <a:latin typeface="+mn-lt"/>
                <a:ea typeface="+mn-ea"/>
              </a:rPr>
              <a:t>Do blastp on nr, pull out orthologs of mouse and zebrafish</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Science/Mm_sequence.gi.txt</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Science/Dr_sequence.gi.txt</a:t>
            </a:r>
            <a:endParaRPr/>
          </a:p>
        </p:txBody>
      </p:sp>
      <p:sp>
        <p:nvSpPr>
          <p:cNvPr id="117" name="TextShape 2"/>
          <p:cNvSpPr txBox="1"/>
          <p:nvPr/>
        </p:nvSpPr>
        <p:spPr>
          <a:xfrm>
            <a:off x="3884760" y="8685360"/>
            <a:ext cx="2971440" cy="456840"/>
          </a:xfrm>
          <a:prstGeom prst="rect">
            <a:avLst/>
          </a:prstGeom>
        </p:spPr>
        <p:txBody>
          <a:bodyPr anchor="b"/>
          <a:lstStyle/>
          <a:p>
            <a:pPr algn="r">
              <a:lnSpc>
                <a:spcPct val="100000"/>
              </a:lnSpc>
            </a:pPr>
            <a:fld id="{FFC0DC26-B244-4A3F-B953-5B90A4C02737}" type="slidenum">
              <a:rPr lang="en-GB" sz="1200">
                <a:solidFill>
                  <a:srgbClr val="000000"/>
                </a:solidFill>
                <a:latin typeface="+mn-lt"/>
                <a:ea typeface="+mn-ea"/>
              </a:rPr>
              <a:t>39</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body"/>
          </p:nvPr>
        </p:nvSpPr>
        <p:spPr>
          <a:xfrm>
            <a:off x="685800" y="4343400"/>
            <a:ext cx="5486040" cy="4114440"/>
          </a:xfrm>
          <a:prstGeom prst="rect">
            <a:avLst/>
          </a:prstGeom>
        </p:spPr>
        <p:txBody>
          <a:bodyPr/>
          <a:lstStyle/>
          <a:p>
            <a:r>
              <a:rPr lang="en-GB" sz="2000">
                <a:latin typeface="Arial"/>
              </a:rPr>
              <a:t>Go with MYOD1</a:t>
            </a:r>
            <a:endParaRPr/>
          </a:p>
          <a:p>
            <a:r>
              <a:rPr lang="en-GB" sz="2000">
                <a:latin typeface="Arial"/>
              </a:rPr>
              <a:t>http://www.ncbi.nlm.nih.gov/gene/4654</a:t>
            </a:r>
            <a:endParaRPr/>
          </a:p>
          <a:p>
            <a:r>
              <a:rPr lang="en-GB" sz="2000">
                <a:latin typeface="Arial"/>
              </a:rPr>
              <a:t>3 exons – 1726nt, 320aa</a:t>
            </a:r>
            <a:endParaRPr/>
          </a:p>
          <a:p>
            <a:endParaRPr/>
          </a:p>
          <a:p>
            <a:r>
              <a:rPr lang="en-GB" sz="2000">
                <a:latin typeface="Arial"/>
              </a:rPr>
              <a:t>Extracted nucleotide sequence (UCSC/Ensembl) - Hs_genomic_fragment.fa</a:t>
            </a:r>
            <a:endParaRPr/>
          </a:p>
          <a:p>
            <a:pPr>
              <a:lnSpc>
                <a:spcPct val="100000"/>
              </a:lnSpc>
              <a:buFont typeface="StarSymbol"/>
              <a:buAutoNum type="arabicPeriod"/>
            </a:pPr>
            <a:r>
              <a:rPr lang="en-GB" sz="2000">
                <a:latin typeface="Arial"/>
              </a:rPr>
              <a:t>provide them with this &gt; blastx (translate nt to protein – nr database): </a:t>
            </a:r>
            <a:r>
              <a:rPr lang="en-GB" sz="1200">
                <a:solidFill>
                  <a:srgbClr val="000000"/>
                </a:solidFill>
                <a:latin typeface="+mn-lt"/>
                <a:ea typeface="+mn-ea"/>
              </a:rPr>
              <a:t>blastx -db Blast+/Database/nr -query Science/Hs_genomic_fragment.fa -gilist Science/sequence.gi.txt [this is human specific for quickness, explain!]</a:t>
            </a:r>
            <a:endParaRPr/>
          </a:p>
          <a:p>
            <a:pPr>
              <a:lnSpc>
                <a:spcPct val="100000"/>
              </a:lnSpc>
              <a:buFont typeface="StarSymbol"/>
              <a:buAutoNum type="arabicPeriod"/>
            </a:pPr>
            <a:r>
              <a:rPr lang="en-GB" sz="1200">
                <a:solidFill>
                  <a:srgbClr val="000000"/>
                </a:solidFill>
                <a:latin typeface="+mn-lt"/>
                <a:ea typeface="+mn-ea"/>
              </a:rPr>
              <a:t>View blast output, what is top hit? Go online and find function of gene &gt; record in readme file</a:t>
            </a:r>
            <a:endParaRPr/>
          </a:p>
          <a:p>
            <a:pPr>
              <a:lnSpc>
                <a:spcPct val="100000"/>
              </a:lnSpc>
              <a:buFont typeface="StarSymbol"/>
              <a:buAutoNum type="arabicPeriod"/>
            </a:pPr>
            <a:r>
              <a:rPr lang="en-GB" sz="1200">
                <a:solidFill>
                  <a:srgbClr val="000000"/>
                </a:solidFill>
                <a:latin typeface="+mn-lt"/>
                <a:ea typeface="+mn-ea"/>
              </a:rPr>
              <a:t>extract myod1 homo protein (should be 100% match)</a:t>
            </a:r>
            <a:endParaRPr/>
          </a:p>
          <a:p>
            <a:pPr lvl="1">
              <a:lnSpc>
                <a:spcPct val="100000"/>
              </a:lnSpc>
              <a:buFont typeface="StarSymbol"/>
              <a:buAutoNum type="arabicPeriod"/>
            </a:pPr>
            <a:r>
              <a:rPr lang="en-GB" sz="1200">
                <a:solidFill>
                  <a:srgbClr val="000000"/>
                </a:solidFill>
                <a:latin typeface="+mn-lt"/>
                <a:ea typeface="+mn-ea"/>
              </a:rPr>
              <a:t> blastdbcmd -db Blast+/Database/nr -entry NP_002469.2 [or can us gi number] &gt; Science/NP_002469.2-myoblast_determination_protein_1_Hs_protein.fa [explain everything]</a:t>
            </a:r>
            <a:endParaRPr/>
          </a:p>
          <a:p>
            <a:pPr lvl="1">
              <a:lnSpc>
                <a:spcPct val="100000"/>
              </a:lnSpc>
              <a:buFont typeface="StarSymbol"/>
              <a:buAutoNum type="arabicPeriod"/>
            </a:pPr>
            <a:r>
              <a:rPr lang="en-GB" sz="1200">
                <a:solidFill>
                  <a:srgbClr val="000000"/>
                </a:solidFill>
                <a:latin typeface="+mn-lt"/>
                <a:ea typeface="+mn-ea"/>
              </a:rPr>
              <a:t>At this point also show how to obtain uniprot information of the protein from command line [need to look online for this]</a:t>
            </a:r>
            <a:endParaRPr/>
          </a:p>
          <a:p>
            <a:pPr>
              <a:lnSpc>
                <a:spcPct val="100000"/>
              </a:lnSpc>
              <a:buFont typeface="StarSymbol"/>
              <a:buAutoNum type="arabicPeriod"/>
            </a:pPr>
            <a:r>
              <a:rPr lang="en-GB" sz="1200">
                <a:solidFill>
                  <a:srgbClr val="000000"/>
                </a:solidFill>
                <a:latin typeface="+mn-lt"/>
                <a:ea typeface="+mn-ea"/>
              </a:rPr>
              <a:t>Also show tblastn (BLAST-2-Sequences) – protein against nt (align two) &gt; now from this can someone see how many exons there are?</a:t>
            </a:r>
            <a:endParaRPr/>
          </a:p>
          <a:p>
            <a:pPr lvl="1">
              <a:lnSpc>
                <a:spcPct val="100000"/>
              </a:lnSpc>
              <a:buFont typeface="StarSymbol"/>
              <a:buAutoNum type="arabicPeriod"/>
            </a:pPr>
            <a:r>
              <a:rPr lang="en-GB" sz="1200">
                <a:solidFill>
                  <a:srgbClr val="000000"/>
                </a:solidFill>
                <a:latin typeface="+mn-lt"/>
                <a:ea typeface="+mn-ea"/>
              </a:rPr>
              <a:t>tblastn -query NP_002469.2-myoblast_determination_protein_1_Hs_protein.fa -subject Hs_genomic_fragment.fa</a:t>
            </a:r>
            <a:endParaRPr/>
          </a:p>
          <a:p>
            <a:pPr>
              <a:lnSpc>
                <a:spcPct val="100000"/>
              </a:lnSpc>
              <a:buFont typeface="StarSymbol"/>
              <a:buAutoNum type="arabicPeriod"/>
            </a:pPr>
            <a:r>
              <a:rPr lang="en-GB" sz="1200">
                <a:solidFill>
                  <a:srgbClr val="000000"/>
                </a:solidFill>
                <a:latin typeface="+mn-lt"/>
                <a:ea typeface="+mn-ea"/>
              </a:rPr>
              <a:t>Do blastp on nr, pull out orthologs of mouse and zebrafish</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Science/Mm_sequence.gi.txt</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Science/Dr_sequence.gi.txt</a:t>
            </a:r>
            <a:endParaRPr/>
          </a:p>
        </p:txBody>
      </p:sp>
      <p:sp>
        <p:nvSpPr>
          <p:cNvPr id="119" name="TextShape 2"/>
          <p:cNvSpPr txBox="1"/>
          <p:nvPr/>
        </p:nvSpPr>
        <p:spPr>
          <a:xfrm>
            <a:off x="3884760" y="8685360"/>
            <a:ext cx="2971440" cy="456840"/>
          </a:xfrm>
          <a:prstGeom prst="rect">
            <a:avLst/>
          </a:prstGeom>
        </p:spPr>
        <p:txBody>
          <a:bodyPr anchor="b"/>
          <a:lstStyle/>
          <a:p>
            <a:pPr algn="r">
              <a:lnSpc>
                <a:spcPct val="100000"/>
              </a:lnSpc>
            </a:pPr>
            <a:fld id="{CF4699B6-7F59-408A-A896-A3FEE59709B2}" type="slidenum">
              <a:rPr lang="en-GB" sz="1200">
                <a:solidFill>
                  <a:srgbClr val="000000"/>
                </a:solidFill>
                <a:latin typeface="+mn-lt"/>
                <a:ea typeface="+mn-ea"/>
              </a:rPr>
              <a:t>40</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body"/>
          </p:nvPr>
        </p:nvSpPr>
        <p:spPr>
          <a:xfrm>
            <a:off x="685800" y="4343400"/>
            <a:ext cx="5486040" cy="4114440"/>
          </a:xfrm>
          <a:prstGeom prst="rect">
            <a:avLst/>
          </a:prstGeom>
        </p:spPr>
        <p:txBody>
          <a:bodyPr/>
          <a:lstStyle/>
          <a:p>
            <a:r>
              <a:rPr lang="en-GB" sz="2000">
                <a:latin typeface="Arial"/>
              </a:rPr>
              <a:t>Go with MYOD1</a:t>
            </a:r>
            <a:endParaRPr/>
          </a:p>
          <a:p>
            <a:r>
              <a:rPr lang="en-GB" sz="2000">
                <a:latin typeface="Arial"/>
              </a:rPr>
              <a:t>http://www.ncbi.nlm.nih.gov/gene/4654</a:t>
            </a:r>
            <a:endParaRPr/>
          </a:p>
          <a:p>
            <a:r>
              <a:rPr lang="en-GB" sz="2000">
                <a:latin typeface="Arial"/>
              </a:rPr>
              <a:t>3 exons – 1726nt, 320aa</a:t>
            </a:r>
            <a:endParaRPr/>
          </a:p>
          <a:p>
            <a:endParaRPr/>
          </a:p>
          <a:p>
            <a:r>
              <a:rPr lang="en-GB" sz="2000">
                <a:latin typeface="Arial"/>
              </a:rPr>
              <a:t>Extracted nucleotide sequence (UCSC/Ensembl) - Hs_genomic_fragment.fa</a:t>
            </a:r>
            <a:endParaRPr/>
          </a:p>
          <a:p>
            <a:pPr>
              <a:lnSpc>
                <a:spcPct val="100000"/>
              </a:lnSpc>
              <a:buFont typeface="StarSymbol"/>
              <a:buAutoNum type="arabicPeriod"/>
            </a:pPr>
            <a:r>
              <a:rPr lang="en-GB" sz="2000">
                <a:latin typeface="Arial"/>
              </a:rPr>
              <a:t>provide them with this &gt; blastx (translate nt to protein – nr database): </a:t>
            </a:r>
            <a:r>
              <a:rPr lang="en-GB" sz="1200">
                <a:solidFill>
                  <a:srgbClr val="000000"/>
                </a:solidFill>
                <a:latin typeface="+mn-lt"/>
                <a:ea typeface="+mn-ea"/>
              </a:rPr>
              <a:t>blastx -db Blast+/Database/nr -query Science/Hs_genomic_fragment.fa -gilist Science/sequence.gi.txt [this is human specific for quickness, explain!]</a:t>
            </a:r>
            <a:endParaRPr/>
          </a:p>
          <a:p>
            <a:pPr>
              <a:lnSpc>
                <a:spcPct val="100000"/>
              </a:lnSpc>
              <a:buFont typeface="StarSymbol"/>
              <a:buAutoNum type="arabicPeriod"/>
            </a:pPr>
            <a:r>
              <a:rPr lang="en-GB" sz="1200">
                <a:solidFill>
                  <a:srgbClr val="000000"/>
                </a:solidFill>
                <a:latin typeface="+mn-lt"/>
                <a:ea typeface="+mn-ea"/>
              </a:rPr>
              <a:t>View blast output, what is top hit? Go online and find function of gene &gt; record in readme file</a:t>
            </a:r>
            <a:endParaRPr/>
          </a:p>
          <a:p>
            <a:pPr>
              <a:lnSpc>
                <a:spcPct val="100000"/>
              </a:lnSpc>
              <a:buFont typeface="StarSymbol"/>
              <a:buAutoNum type="arabicPeriod"/>
            </a:pPr>
            <a:r>
              <a:rPr lang="en-GB" sz="1200">
                <a:solidFill>
                  <a:srgbClr val="000000"/>
                </a:solidFill>
                <a:latin typeface="+mn-lt"/>
                <a:ea typeface="+mn-ea"/>
              </a:rPr>
              <a:t>extract myod1 homo protein (should be 100% match)</a:t>
            </a:r>
            <a:endParaRPr/>
          </a:p>
          <a:p>
            <a:pPr lvl="1">
              <a:lnSpc>
                <a:spcPct val="100000"/>
              </a:lnSpc>
              <a:buFont typeface="StarSymbol"/>
              <a:buAutoNum type="arabicPeriod"/>
            </a:pPr>
            <a:r>
              <a:rPr lang="en-GB" sz="1200">
                <a:solidFill>
                  <a:srgbClr val="000000"/>
                </a:solidFill>
                <a:latin typeface="+mn-lt"/>
                <a:ea typeface="+mn-ea"/>
              </a:rPr>
              <a:t> blastdbcmd -db Blast+/Database/nr -entry NP_002469.2 [or can us gi number] &gt; Science/NP_002469.2-myoblast_determination_protein_1_Hs_protein.fa [explain everything]</a:t>
            </a:r>
            <a:endParaRPr/>
          </a:p>
          <a:p>
            <a:pPr lvl="1">
              <a:lnSpc>
                <a:spcPct val="100000"/>
              </a:lnSpc>
              <a:buFont typeface="StarSymbol"/>
              <a:buAutoNum type="arabicPeriod"/>
            </a:pPr>
            <a:r>
              <a:rPr lang="en-GB" sz="1200">
                <a:solidFill>
                  <a:srgbClr val="000000"/>
                </a:solidFill>
                <a:latin typeface="+mn-lt"/>
                <a:ea typeface="+mn-ea"/>
              </a:rPr>
              <a:t>At this point also show how to obtain uniprot information of the protein from command line [need to look online for this]</a:t>
            </a:r>
            <a:endParaRPr/>
          </a:p>
          <a:p>
            <a:pPr>
              <a:lnSpc>
                <a:spcPct val="100000"/>
              </a:lnSpc>
              <a:buFont typeface="StarSymbol"/>
              <a:buAutoNum type="arabicPeriod"/>
            </a:pPr>
            <a:r>
              <a:rPr lang="en-GB" sz="1200">
                <a:solidFill>
                  <a:srgbClr val="000000"/>
                </a:solidFill>
                <a:latin typeface="+mn-lt"/>
                <a:ea typeface="+mn-ea"/>
              </a:rPr>
              <a:t>Also show tblastn (BLAST-2-Sequences) – protein against nt (align two) &gt; now from this can someone see how many exons there are?</a:t>
            </a:r>
            <a:endParaRPr/>
          </a:p>
          <a:p>
            <a:pPr lvl="1">
              <a:lnSpc>
                <a:spcPct val="100000"/>
              </a:lnSpc>
              <a:buFont typeface="StarSymbol"/>
              <a:buAutoNum type="arabicPeriod"/>
            </a:pPr>
            <a:r>
              <a:rPr lang="en-GB" sz="1200">
                <a:solidFill>
                  <a:srgbClr val="000000"/>
                </a:solidFill>
                <a:latin typeface="+mn-lt"/>
                <a:ea typeface="+mn-ea"/>
              </a:rPr>
              <a:t>tblastn -query NP_002469.2-myoblast_determination_protein_1_Hs_protein.fa -subject Hs_genomic_fragment.fa</a:t>
            </a:r>
            <a:endParaRPr/>
          </a:p>
          <a:p>
            <a:pPr>
              <a:lnSpc>
                <a:spcPct val="100000"/>
              </a:lnSpc>
              <a:buFont typeface="StarSymbol"/>
              <a:buAutoNum type="arabicPeriod"/>
            </a:pPr>
            <a:r>
              <a:rPr lang="en-GB" sz="1200">
                <a:solidFill>
                  <a:srgbClr val="000000"/>
                </a:solidFill>
                <a:latin typeface="+mn-lt"/>
                <a:ea typeface="+mn-ea"/>
              </a:rPr>
              <a:t>Do blastp on nr, pull out orthologs of mouse and zebrafish</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Science/Mm_sequence.gi.txt</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Science/Dr_sequence.gi.txt</a:t>
            </a:r>
            <a:endParaRPr/>
          </a:p>
        </p:txBody>
      </p:sp>
      <p:sp>
        <p:nvSpPr>
          <p:cNvPr id="121" name="TextShape 2"/>
          <p:cNvSpPr txBox="1"/>
          <p:nvPr/>
        </p:nvSpPr>
        <p:spPr>
          <a:xfrm>
            <a:off x="3884760" y="8685360"/>
            <a:ext cx="2971440" cy="456840"/>
          </a:xfrm>
          <a:prstGeom prst="rect">
            <a:avLst/>
          </a:prstGeom>
        </p:spPr>
        <p:txBody>
          <a:bodyPr anchor="b"/>
          <a:lstStyle/>
          <a:p>
            <a:pPr algn="r">
              <a:lnSpc>
                <a:spcPct val="100000"/>
              </a:lnSpc>
            </a:pPr>
            <a:fld id="{0E4508E5-CDA9-4680-A29F-F7C54137CB57}" type="slidenum">
              <a:rPr lang="en-GB" sz="1200">
                <a:solidFill>
                  <a:srgbClr val="000000"/>
                </a:solidFill>
                <a:latin typeface="+mn-lt"/>
                <a:ea typeface="+mn-ea"/>
              </a:rPr>
              <a:t>41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them to play around with</a:t>
            </a:r>
          </a:p>
          <a:p>
            <a:pPr marL="228600" indent="-228600">
              <a:buFont typeface="+mj-lt"/>
              <a:buAutoNum type="arabicPeriod"/>
            </a:pPr>
            <a:r>
              <a:rPr lang="en-US" dirty="0" smtClean="0"/>
              <a:t>Creating</a:t>
            </a:r>
            <a:r>
              <a:rPr lang="en-US" baseline="0" dirty="0" smtClean="0"/>
              <a:t> directories</a:t>
            </a:r>
          </a:p>
          <a:p>
            <a:pPr marL="228600" indent="-228600">
              <a:buFont typeface="+mj-lt"/>
              <a:buAutoNum type="arabicPeriod"/>
            </a:pPr>
            <a:r>
              <a:rPr lang="en-US" dirty="0" smtClean="0"/>
              <a:t>Creating files (</a:t>
            </a:r>
            <a:r>
              <a:rPr lang="en-US" dirty="0" err="1" smtClean="0"/>
              <a:t>nano</a:t>
            </a:r>
            <a:r>
              <a:rPr lang="en-US" dirty="0" smtClean="0"/>
              <a:t>) – make them create a Readme file which we can introduce</a:t>
            </a:r>
            <a:r>
              <a:rPr lang="en-US" baseline="0" dirty="0" smtClean="0"/>
              <a:t> the mini project</a:t>
            </a:r>
            <a:endParaRPr lang="en-US" dirty="0" smtClean="0"/>
          </a:p>
          <a:p>
            <a:pPr marL="228600" indent="-228600">
              <a:buFont typeface="+mj-lt"/>
              <a:buAutoNum type="arabicPeriod"/>
            </a:pPr>
            <a:r>
              <a:rPr lang="en-US" dirty="0" smtClean="0"/>
              <a:t>Moving</a:t>
            </a:r>
            <a:r>
              <a:rPr lang="en-US" baseline="0" dirty="0" smtClean="0"/>
              <a:t> the files from one directory to another</a:t>
            </a:r>
          </a:p>
          <a:p>
            <a:pPr marL="228600" indent="-228600">
              <a:buFont typeface="+mj-lt"/>
              <a:buAutoNum type="arabicPeriod"/>
            </a:pPr>
            <a:r>
              <a:rPr lang="en-US" baseline="0" dirty="0" smtClean="0"/>
              <a:t>Copying files from one directory to another</a:t>
            </a:r>
          </a:p>
          <a:p>
            <a:pPr marL="228600" indent="-228600">
              <a:buFont typeface="+mj-lt"/>
              <a:buAutoNum type="arabicPeriod"/>
            </a:pPr>
            <a:r>
              <a:rPr lang="en-US" baseline="0" dirty="0" smtClean="0"/>
              <a:t>Removing files</a:t>
            </a:r>
          </a:p>
          <a:p>
            <a:pPr marL="228600" indent="-228600">
              <a:buFont typeface="+mj-lt"/>
              <a:buAutoNum type="arabicPeriod"/>
            </a:pPr>
            <a:r>
              <a:rPr lang="en-US" baseline="0" dirty="0" smtClean="0"/>
              <a:t>Removing whole directories</a:t>
            </a:r>
          </a:p>
          <a:p>
            <a:pPr marL="228600" indent="-228600">
              <a:buFont typeface="+mj-lt"/>
              <a:buAutoNum type="arabicPeriod"/>
            </a:pPr>
            <a:r>
              <a:rPr lang="en-US" baseline="0" dirty="0" smtClean="0"/>
              <a:t>Looking at manuals</a:t>
            </a:r>
            <a:endParaRPr lang="en-US" dirty="0" smtClean="0"/>
          </a:p>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14</a:t>
            </a:fld>
            <a:endParaRPr lang="en-US"/>
          </a:p>
        </p:txBody>
      </p:sp>
    </p:spTree>
    <p:extLst>
      <p:ext uri="{BB962C8B-B14F-4D97-AF65-F5344CB8AC3E}">
        <p14:creationId xmlns:p14="http://schemas.microsoft.com/office/powerpoint/2010/main" val="769761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685800" y="4343400"/>
            <a:ext cx="5486040" cy="4114440"/>
          </a:xfrm>
          <a:prstGeom prst="rect">
            <a:avLst/>
          </a:prstGeom>
        </p:spPr>
        <p:txBody>
          <a:bodyPr/>
          <a:lstStyle/>
          <a:p>
            <a:r>
              <a:rPr lang="en-GB" sz="2000">
                <a:latin typeface="Arial"/>
              </a:rPr>
              <a:t>Go with MYOD1</a:t>
            </a:r>
            <a:endParaRPr/>
          </a:p>
          <a:p>
            <a:r>
              <a:rPr lang="en-GB" sz="2000">
                <a:latin typeface="Arial"/>
              </a:rPr>
              <a:t>http://www.ncbi.nlm.nih.gov/gene/4654</a:t>
            </a:r>
            <a:endParaRPr/>
          </a:p>
          <a:p>
            <a:r>
              <a:rPr lang="en-GB" sz="2000">
                <a:latin typeface="Arial"/>
              </a:rPr>
              <a:t>3 exons – 1726nt, 320aa</a:t>
            </a:r>
            <a:endParaRPr/>
          </a:p>
          <a:p>
            <a:endParaRPr/>
          </a:p>
          <a:p>
            <a:r>
              <a:rPr lang="en-GB" sz="2000">
                <a:latin typeface="Arial"/>
              </a:rPr>
              <a:t>Extracted nucleotide sequence (UCSC/Ensembl) - Hs_genomic_fragment.fa</a:t>
            </a:r>
            <a:endParaRPr/>
          </a:p>
          <a:p>
            <a:pPr>
              <a:lnSpc>
                <a:spcPct val="100000"/>
              </a:lnSpc>
              <a:buFont typeface="StarSymbol"/>
              <a:buAutoNum type="arabicPeriod"/>
            </a:pPr>
            <a:r>
              <a:rPr lang="en-GB" sz="2000">
                <a:latin typeface="Arial"/>
              </a:rPr>
              <a:t>provide them with this &gt; blastx (translate nt to protein – nr database): </a:t>
            </a:r>
            <a:r>
              <a:rPr lang="en-GB" sz="1200">
                <a:solidFill>
                  <a:srgbClr val="000000"/>
                </a:solidFill>
                <a:latin typeface="+mn-lt"/>
                <a:ea typeface="+mn-ea"/>
              </a:rPr>
              <a:t>blastx -db Blast+/Database/nr -query Science/Hs_genomic_fragment.fa -gilist Science/sequence.gi.txt [this is human specific for quickness, explain!]</a:t>
            </a:r>
            <a:endParaRPr/>
          </a:p>
          <a:p>
            <a:pPr>
              <a:lnSpc>
                <a:spcPct val="100000"/>
              </a:lnSpc>
              <a:buFont typeface="StarSymbol"/>
              <a:buAutoNum type="arabicPeriod"/>
            </a:pPr>
            <a:r>
              <a:rPr lang="en-GB" sz="1200">
                <a:solidFill>
                  <a:srgbClr val="000000"/>
                </a:solidFill>
                <a:latin typeface="+mn-lt"/>
                <a:ea typeface="+mn-ea"/>
              </a:rPr>
              <a:t>View blast output, what is top hit? Go online and find function of gene &gt; record in readme file</a:t>
            </a:r>
            <a:endParaRPr/>
          </a:p>
          <a:p>
            <a:pPr>
              <a:lnSpc>
                <a:spcPct val="100000"/>
              </a:lnSpc>
              <a:buFont typeface="StarSymbol"/>
              <a:buAutoNum type="arabicPeriod"/>
            </a:pPr>
            <a:r>
              <a:rPr lang="en-GB" sz="1200">
                <a:solidFill>
                  <a:srgbClr val="000000"/>
                </a:solidFill>
                <a:latin typeface="+mn-lt"/>
                <a:ea typeface="+mn-ea"/>
              </a:rPr>
              <a:t>extract myod1 homo protein (should be 100% match)</a:t>
            </a:r>
            <a:endParaRPr/>
          </a:p>
          <a:p>
            <a:pPr lvl="1">
              <a:lnSpc>
                <a:spcPct val="100000"/>
              </a:lnSpc>
              <a:buFont typeface="StarSymbol"/>
              <a:buAutoNum type="arabicPeriod"/>
            </a:pPr>
            <a:r>
              <a:rPr lang="en-GB" sz="1200">
                <a:solidFill>
                  <a:srgbClr val="000000"/>
                </a:solidFill>
                <a:latin typeface="+mn-lt"/>
                <a:ea typeface="+mn-ea"/>
              </a:rPr>
              <a:t> blastdbcmd -db Blast+/Database/nr -entry NP_002469.2 [or can us gi number] &gt; Science/NP_002469.2-myoblast_determination_protein_1_Hs_protein.fa [explain everything]</a:t>
            </a:r>
            <a:endParaRPr/>
          </a:p>
          <a:p>
            <a:pPr lvl="1">
              <a:lnSpc>
                <a:spcPct val="100000"/>
              </a:lnSpc>
              <a:buFont typeface="StarSymbol"/>
              <a:buAutoNum type="arabicPeriod"/>
            </a:pPr>
            <a:r>
              <a:rPr lang="en-GB" sz="1200">
                <a:solidFill>
                  <a:srgbClr val="000000"/>
                </a:solidFill>
                <a:latin typeface="+mn-lt"/>
                <a:ea typeface="+mn-ea"/>
              </a:rPr>
              <a:t>At this point also show how to obtain uniprot information of the protein from command line [need to look online for this]</a:t>
            </a:r>
            <a:endParaRPr/>
          </a:p>
          <a:p>
            <a:pPr>
              <a:lnSpc>
                <a:spcPct val="100000"/>
              </a:lnSpc>
              <a:buFont typeface="StarSymbol"/>
              <a:buAutoNum type="arabicPeriod"/>
            </a:pPr>
            <a:r>
              <a:rPr lang="en-GB" sz="1200">
                <a:solidFill>
                  <a:srgbClr val="000000"/>
                </a:solidFill>
                <a:latin typeface="+mn-lt"/>
                <a:ea typeface="+mn-ea"/>
              </a:rPr>
              <a:t>Also show tblastn (BLAST-2-Sequences) – protein against nt (align two) &gt; now from this can someone see how many exons there are?</a:t>
            </a:r>
            <a:endParaRPr/>
          </a:p>
          <a:p>
            <a:pPr lvl="1">
              <a:lnSpc>
                <a:spcPct val="100000"/>
              </a:lnSpc>
              <a:buFont typeface="StarSymbol"/>
              <a:buAutoNum type="arabicPeriod"/>
            </a:pPr>
            <a:r>
              <a:rPr lang="en-GB" sz="1200">
                <a:solidFill>
                  <a:srgbClr val="000000"/>
                </a:solidFill>
                <a:latin typeface="+mn-lt"/>
                <a:ea typeface="+mn-ea"/>
              </a:rPr>
              <a:t>tblastn -query NP_002469.2-myoblast_determination_protein_1_Hs_protein.fa -subject Hs_genomic_fragment.fa</a:t>
            </a:r>
            <a:endParaRPr/>
          </a:p>
          <a:p>
            <a:pPr>
              <a:lnSpc>
                <a:spcPct val="100000"/>
              </a:lnSpc>
              <a:buFont typeface="StarSymbol"/>
              <a:buAutoNum type="arabicPeriod"/>
            </a:pPr>
            <a:r>
              <a:rPr lang="en-GB" sz="1200">
                <a:solidFill>
                  <a:srgbClr val="000000"/>
                </a:solidFill>
                <a:latin typeface="+mn-lt"/>
                <a:ea typeface="+mn-ea"/>
              </a:rPr>
              <a:t>Do blastp on nr, pull out orthologs of mouse and zebrafish</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Science/Mm_sequence.gi.txt</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Science/Dr_sequence.gi.txt</a:t>
            </a:r>
            <a:endParaRPr/>
          </a:p>
        </p:txBody>
      </p:sp>
      <p:sp>
        <p:nvSpPr>
          <p:cNvPr id="123" name="TextShape 2"/>
          <p:cNvSpPr txBox="1"/>
          <p:nvPr/>
        </p:nvSpPr>
        <p:spPr>
          <a:xfrm>
            <a:off x="3884760" y="8685360"/>
            <a:ext cx="2971440" cy="456840"/>
          </a:xfrm>
          <a:prstGeom prst="rect">
            <a:avLst/>
          </a:prstGeom>
        </p:spPr>
        <p:txBody>
          <a:bodyPr anchor="b"/>
          <a:lstStyle/>
          <a:p>
            <a:pPr algn="r">
              <a:lnSpc>
                <a:spcPct val="100000"/>
              </a:lnSpc>
            </a:pPr>
            <a:fld id="{605E8F81-0B41-48B0-8DFB-D3C05C276A99}" type="slidenum">
              <a:rPr lang="en-GB" sz="1200">
                <a:solidFill>
                  <a:srgbClr val="000000"/>
                </a:solidFill>
                <a:latin typeface="+mn-lt"/>
                <a:ea typeface="+mn-ea"/>
              </a:rPr>
              <a:t>42</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85800" y="4343400"/>
            <a:ext cx="5486040" cy="4114440"/>
          </a:xfrm>
          <a:prstGeom prst="rect">
            <a:avLst/>
          </a:prstGeom>
        </p:spPr>
        <p:txBody>
          <a:bodyPr/>
          <a:lstStyle/>
          <a:p>
            <a:r>
              <a:rPr lang="en-GB" sz="2000">
                <a:latin typeface="Arial"/>
              </a:rPr>
              <a:t>Go with MYOD1</a:t>
            </a:r>
            <a:endParaRPr/>
          </a:p>
          <a:p>
            <a:r>
              <a:rPr lang="en-GB" sz="2000">
                <a:latin typeface="Arial"/>
              </a:rPr>
              <a:t>http://www.ncbi.nlm.nih.gov/gene/4654</a:t>
            </a:r>
            <a:endParaRPr/>
          </a:p>
          <a:p>
            <a:r>
              <a:rPr lang="en-GB" sz="2000">
                <a:latin typeface="Arial"/>
              </a:rPr>
              <a:t>3 exons – 1726nt, 320aa</a:t>
            </a:r>
            <a:endParaRPr/>
          </a:p>
          <a:p>
            <a:endParaRPr/>
          </a:p>
          <a:p>
            <a:r>
              <a:rPr lang="en-GB" sz="2000">
                <a:latin typeface="Arial"/>
              </a:rPr>
              <a:t>Extracted nucleotide sequence (UCSC/Ensembl) - Hs_genomic_fragment.fa</a:t>
            </a:r>
            <a:endParaRPr/>
          </a:p>
          <a:p>
            <a:pPr>
              <a:lnSpc>
                <a:spcPct val="100000"/>
              </a:lnSpc>
              <a:buFont typeface="StarSymbol"/>
              <a:buAutoNum type="arabicPeriod"/>
            </a:pPr>
            <a:r>
              <a:rPr lang="en-GB" sz="2000">
                <a:latin typeface="Arial"/>
              </a:rPr>
              <a:t>provide them with this &gt; blastx (translate nt to protein – nr database): </a:t>
            </a:r>
            <a:r>
              <a:rPr lang="en-GB" sz="1200">
                <a:solidFill>
                  <a:srgbClr val="000000"/>
                </a:solidFill>
                <a:latin typeface="+mn-lt"/>
                <a:ea typeface="+mn-ea"/>
              </a:rPr>
              <a:t>blastx -db Blast+/Database/nr -query Science/Hs_genomic_fragment.fa -gilist Science/sequence.gi.txt [this is human specific for quickness, explain!]</a:t>
            </a:r>
            <a:endParaRPr/>
          </a:p>
          <a:p>
            <a:pPr>
              <a:lnSpc>
                <a:spcPct val="100000"/>
              </a:lnSpc>
              <a:buFont typeface="StarSymbol"/>
              <a:buAutoNum type="arabicPeriod"/>
            </a:pPr>
            <a:r>
              <a:rPr lang="en-GB" sz="1200">
                <a:solidFill>
                  <a:srgbClr val="000000"/>
                </a:solidFill>
                <a:latin typeface="+mn-lt"/>
                <a:ea typeface="+mn-ea"/>
              </a:rPr>
              <a:t>View blast output, what is top hit? Go online and find function of gene &gt; record in readme file</a:t>
            </a:r>
            <a:endParaRPr/>
          </a:p>
          <a:p>
            <a:pPr>
              <a:lnSpc>
                <a:spcPct val="100000"/>
              </a:lnSpc>
              <a:buFont typeface="StarSymbol"/>
              <a:buAutoNum type="arabicPeriod"/>
            </a:pPr>
            <a:r>
              <a:rPr lang="en-GB" sz="1200">
                <a:solidFill>
                  <a:srgbClr val="000000"/>
                </a:solidFill>
                <a:latin typeface="+mn-lt"/>
                <a:ea typeface="+mn-ea"/>
              </a:rPr>
              <a:t>extract myod1 homo protein (should be 100% match)</a:t>
            </a:r>
            <a:endParaRPr/>
          </a:p>
          <a:p>
            <a:pPr lvl="1">
              <a:lnSpc>
                <a:spcPct val="100000"/>
              </a:lnSpc>
              <a:buFont typeface="StarSymbol"/>
              <a:buAutoNum type="arabicPeriod"/>
            </a:pPr>
            <a:r>
              <a:rPr lang="en-GB" sz="1200">
                <a:solidFill>
                  <a:srgbClr val="000000"/>
                </a:solidFill>
                <a:latin typeface="+mn-lt"/>
                <a:ea typeface="+mn-ea"/>
              </a:rPr>
              <a:t> blastdbcmd -db Blast+/Database/nr -entry NP_002469.2 [or can us gi number] &gt; Science/NP_002469.2-myoblast_determination_protein_1_Hs_protein.fa [explain everything]</a:t>
            </a:r>
            <a:endParaRPr/>
          </a:p>
          <a:p>
            <a:pPr lvl="1">
              <a:lnSpc>
                <a:spcPct val="100000"/>
              </a:lnSpc>
              <a:buFont typeface="StarSymbol"/>
              <a:buAutoNum type="arabicPeriod"/>
            </a:pPr>
            <a:r>
              <a:rPr lang="en-GB" sz="1200">
                <a:solidFill>
                  <a:srgbClr val="000000"/>
                </a:solidFill>
                <a:latin typeface="+mn-lt"/>
                <a:ea typeface="+mn-ea"/>
              </a:rPr>
              <a:t>At this point also show how to obtain uniprot information of the protein from command line [need to look online for this]</a:t>
            </a:r>
            <a:endParaRPr/>
          </a:p>
          <a:p>
            <a:pPr>
              <a:lnSpc>
                <a:spcPct val="100000"/>
              </a:lnSpc>
              <a:buFont typeface="StarSymbol"/>
              <a:buAutoNum type="arabicPeriod"/>
            </a:pPr>
            <a:r>
              <a:rPr lang="en-GB" sz="1200">
                <a:solidFill>
                  <a:srgbClr val="000000"/>
                </a:solidFill>
                <a:latin typeface="+mn-lt"/>
                <a:ea typeface="+mn-ea"/>
              </a:rPr>
              <a:t>Also show tblastn (BLAST-2-Sequences) – protein against nt (align two) &gt; now from this can someone see how many exons there are?</a:t>
            </a:r>
            <a:endParaRPr/>
          </a:p>
          <a:p>
            <a:pPr lvl="1">
              <a:lnSpc>
                <a:spcPct val="100000"/>
              </a:lnSpc>
              <a:buFont typeface="StarSymbol"/>
              <a:buAutoNum type="arabicPeriod"/>
            </a:pPr>
            <a:r>
              <a:rPr lang="en-GB" sz="1200">
                <a:solidFill>
                  <a:srgbClr val="000000"/>
                </a:solidFill>
                <a:latin typeface="+mn-lt"/>
                <a:ea typeface="+mn-ea"/>
              </a:rPr>
              <a:t>tblastn -query NP_002469.2-myoblast_determination_protein_1_Hs_protein.fa -subject Hs_genomic_fragment.fa</a:t>
            </a:r>
            <a:endParaRPr/>
          </a:p>
          <a:p>
            <a:pPr>
              <a:lnSpc>
                <a:spcPct val="100000"/>
              </a:lnSpc>
              <a:buFont typeface="StarSymbol"/>
              <a:buAutoNum type="arabicPeriod"/>
            </a:pPr>
            <a:r>
              <a:rPr lang="en-GB" sz="1200">
                <a:solidFill>
                  <a:srgbClr val="000000"/>
                </a:solidFill>
                <a:latin typeface="+mn-lt"/>
                <a:ea typeface="+mn-ea"/>
              </a:rPr>
              <a:t>Do blastp on nr, pull out orthologs of mouse and zebrafish</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Science/Mm_sequence.gi.txt</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Science/Dr_sequence.gi.txt</a:t>
            </a:r>
            <a:endParaRPr/>
          </a:p>
        </p:txBody>
      </p:sp>
      <p:sp>
        <p:nvSpPr>
          <p:cNvPr id="125" name="TextShape 2"/>
          <p:cNvSpPr txBox="1"/>
          <p:nvPr/>
        </p:nvSpPr>
        <p:spPr>
          <a:xfrm>
            <a:off x="3884760" y="8685360"/>
            <a:ext cx="2971440" cy="456840"/>
          </a:xfrm>
          <a:prstGeom prst="rect">
            <a:avLst/>
          </a:prstGeom>
        </p:spPr>
        <p:txBody>
          <a:bodyPr anchor="b"/>
          <a:lstStyle/>
          <a:p>
            <a:pPr algn="r">
              <a:lnSpc>
                <a:spcPct val="100000"/>
              </a:lnSpc>
            </a:pPr>
            <a:fld id="{2A620688-E9AF-49CB-9D14-7BA4B32C8919}" type="slidenum">
              <a:rPr lang="en-GB" sz="1200">
                <a:solidFill>
                  <a:srgbClr val="000000"/>
                </a:solidFill>
                <a:latin typeface="+mn-lt"/>
                <a:ea typeface="+mn-ea"/>
              </a:rPr>
              <a:t>43</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85800" y="4343400"/>
            <a:ext cx="5486040" cy="4114440"/>
          </a:xfrm>
          <a:prstGeom prst="rect">
            <a:avLst/>
          </a:prstGeom>
        </p:spPr>
        <p:txBody>
          <a:bodyPr/>
          <a:lstStyle/>
          <a:p>
            <a:r>
              <a:rPr lang="en-GB" sz="2000">
                <a:latin typeface="Arial"/>
              </a:rPr>
              <a:t>Go with MYOD1</a:t>
            </a:r>
            <a:endParaRPr/>
          </a:p>
          <a:p>
            <a:r>
              <a:rPr lang="en-GB" sz="2000">
                <a:latin typeface="Arial"/>
              </a:rPr>
              <a:t>http://www.ncbi.nlm.nih.gov/gene/4654</a:t>
            </a:r>
            <a:endParaRPr/>
          </a:p>
          <a:p>
            <a:r>
              <a:rPr lang="en-GB" sz="2000">
                <a:latin typeface="Arial"/>
              </a:rPr>
              <a:t>3 exons – 1726nt, 320aa</a:t>
            </a:r>
            <a:endParaRPr/>
          </a:p>
          <a:p>
            <a:endParaRPr/>
          </a:p>
          <a:p>
            <a:r>
              <a:rPr lang="en-GB" sz="2000">
                <a:latin typeface="Arial"/>
              </a:rPr>
              <a:t>Extracted nucleotide sequence (UCSC/Ensembl) - Hs_genomic_fragment.fa</a:t>
            </a:r>
            <a:endParaRPr/>
          </a:p>
          <a:p>
            <a:pPr>
              <a:lnSpc>
                <a:spcPct val="100000"/>
              </a:lnSpc>
              <a:buFont typeface="StarSymbol"/>
              <a:buAutoNum type="arabicPeriod"/>
            </a:pPr>
            <a:r>
              <a:rPr lang="en-GB" sz="2000">
                <a:latin typeface="Arial"/>
              </a:rPr>
              <a:t>provide them with this &gt; blastx (translate nt to protein – nr database): </a:t>
            </a:r>
            <a:r>
              <a:rPr lang="en-GB" sz="1200">
                <a:solidFill>
                  <a:srgbClr val="000000"/>
                </a:solidFill>
                <a:latin typeface="+mn-lt"/>
                <a:ea typeface="+mn-ea"/>
              </a:rPr>
              <a:t>blastx -db Blast+/Database/nr -query Science/Hs_genomic_fragment.fa -gilist Science/sequence.gi.txt [this is human specific for quickness, explain!]</a:t>
            </a:r>
            <a:endParaRPr/>
          </a:p>
          <a:p>
            <a:pPr>
              <a:lnSpc>
                <a:spcPct val="100000"/>
              </a:lnSpc>
              <a:buFont typeface="StarSymbol"/>
              <a:buAutoNum type="arabicPeriod"/>
            </a:pPr>
            <a:r>
              <a:rPr lang="en-GB" sz="1200">
                <a:solidFill>
                  <a:srgbClr val="000000"/>
                </a:solidFill>
                <a:latin typeface="+mn-lt"/>
                <a:ea typeface="+mn-ea"/>
              </a:rPr>
              <a:t>View blast output, what is top hit? Go online and find function of gene &gt; record in readme file</a:t>
            </a:r>
            <a:endParaRPr/>
          </a:p>
          <a:p>
            <a:pPr>
              <a:lnSpc>
                <a:spcPct val="100000"/>
              </a:lnSpc>
              <a:buFont typeface="StarSymbol"/>
              <a:buAutoNum type="arabicPeriod"/>
            </a:pPr>
            <a:r>
              <a:rPr lang="en-GB" sz="1200">
                <a:solidFill>
                  <a:srgbClr val="000000"/>
                </a:solidFill>
                <a:latin typeface="+mn-lt"/>
                <a:ea typeface="+mn-ea"/>
              </a:rPr>
              <a:t>extract myod1 homo protein (should be 100% match)</a:t>
            </a:r>
            <a:endParaRPr/>
          </a:p>
          <a:p>
            <a:pPr lvl="1">
              <a:lnSpc>
                <a:spcPct val="100000"/>
              </a:lnSpc>
              <a:buFont typeface="StarSymbol"/>
              <a:buAutoNum type="arabicPeriod"/>
            </a:pPr>
            <a:r>
              <a:rPr lang="en-GB" sz="1200">
                <a:solidFill>
                  <a:srgbClr val="000000"/>
                </a:solidFill>
                <a:latin typeface="+mn-lt"/>
                <a:ea typeface="+mn-ea"/>
              </a:rPr>
              <a:t> blastdbcmd -db Blast+/Database/nr -entry NP_002469.2 [or can us gi number] &gt; Science/NP_002469.2-myoblast_determination_protein_1_Hs_protein.fa [explain everything]</a:t>
            </a:r>
            <a:endParaRPr/>
          </a:p>
          <a:p>
            <a:pPr lvl="1">
              <a:lnSpc>
                <a:spcPct val="100000"/>
              </a:lnSpc>
              <a:buFont typeface="StarSymbol"/>
              <a:buAutoNum type="arabicPeriod"/>
            </a:pPr>
            <a:r>
              <a:rPr lang="en-GB" sz="1200">
                <a:solidFill>
                  <a:srgbClr val="000000"/>
                </a:solidFill>
                <a:latin typeface="+mn-lt"/>
                <a:ea typeface="+mn-ea"/>
              </a:rPr>
              <a:t>At this point also show how to obtain uniprot information of the protein from command line [need to look online for this]</a:t>
            </a:r>
            <a:endParaRPr/>
          </a:p>
          <a:p>
            <a:pPr>
              <a:lnSpc>
                <a:spcPct val="100000"/>
              </a:lnSpc>
              <a:buFont typeface="StarSymbol"/>
              <a:buAutoNum type="arabicPeriod"/>
            </a:pPr>
            <a:r>
              <a:rPr lang="en-GB" sz="1200">
                <a:solidFill>
                  <a:srgbClr val="000000"/>
                </a:solidFill>
                <a:latin typeface="+mn-lt"/>
                <a:ea typeface="+mn-ea"/>
              </a:rPr>
              <a:t>Also show tblastn (BLAST-2-Sequences) – protein against nt (align two) &gt; now from this can someone see how many exons there are?</a:t>
            </a:r>
            <a:endParaRPr/>
          </a:p>
          <a:p>
            <a:pPr lvl="1">
              <a:lnSpc>
                <a:spcPct val="100000"/>
              </a:lnSpc>
              <a:buFont typeface="StarSymbol"/>
              <a:buAutoNum type="arabicPeriod"/>
            </a:pPr>
            <a:r>
              <a:rPr lang="en-GB" sz="1200">
                <a:solidFill>
                  <a:srgbClr val="000000"/>
                </a:solidFill>
                <a:latin typeface="+mn-lt"/>
                <a:ea typeface="+mn-ea"/>
              </a:rPr>
              <a:t>tblastn -query NP_002469.2-myoblast_determination_protein_1_Hs_protein.fa -subject Hs_genomic_fragment.fa</a:t>
            </a:r>
            <a:endParaRPr/>
          </a:p>
          <a:p>
            <a:pPr>
              <a:lnSpc>
                <a:spcPct val="100000"/>
              </a:lnSpc>
              <a:buFont typeface="StarSymbol"/>
              <a:buAutoNum type="arabicPeriod"/>
            </a:pPr>
            <a:r>
              <a:rPr lang="en-GB" sz="1200">
                <a:solidFill>
                  <a:srgbClr val="000000"/>
                </a:solidFill>
                <a:latin typeface="+mn-lt"/>
                <a:ea typeface="+mn-ea"/>
              </a:rPr>
              <a:t>Do blastp on nr, pull out orthologs of mouse and zebrafish</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Science/Mm_sequence.gi.txt</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Science/Dr_sequence.gi.txt</a:t>
            </a:r>
            <a:endParaRPr/>
          </a:p>
        </p:txBody>
      </p:sp>
      <p:sp>
        <p:nvSpPr>
          <p:cNvPr id="127" name="TextShape 2"/>
          <p:cNvSpPr txBox="1"/>
          <p:nvPr/>
        </p:nvSpPr>
        <p:spPr>
          <a:xfrm>
            <a:off x="3884760" y="8685360"/>
            <a:ext cx="2971440" cy="456840"/>
          </a:xfrm>
          <a:prstGeom prst="rect">
            <a:avLst/>
          </a:prstGeom>
        </p:spPr>
        <p:txBody>
          <a:bodyPr anchor="b"/>
          <a:lstStyle/>
          <a:p>
            <a:pPr algn="r">
              <a:lnSpc>
                <a:spcPct val="100000"/>
              </a:lnSpc>
            </a:pPr>
            <a:fld id="{4311363C-9C15-40DB-8DF3-4588A2EC52D9}" type="slidenum">
              <a:rPr lang="en-GB" sz="1200">
                <a:solidFill>
                  <a:srgbClr val="000000"/>
                </a:solidFill>
                <a:latin typeface="+mn-lt"/>
                <a:ea typeface="+mn-ea"/>
              </a:rPr>
              <a:t>44</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85800" y="4343400"/>
            <a:ext cx="5486040" cy="4114440"/>
          </a:xfrm>
          <a:prstGeom prst="rect">
            <a:avLst/>
          </a:prstGeom>
        </p:spPr>
        <p:txBody>
          <a:bodyPr/>
          <a:lstStyle/>
          <a:p>
            <a:r>
              <a:rPr lang="en-GB" sz="2000">
                <a:latin typeface="Arial"/>
              </a:rPr>
              <a:t>Go with MYOD1</a:t>
            </a:r>
            <a:endParaRPr/>
          </a:p>
          <a:p>
            <a:r>
              <a:rPr lang="en-GB" sz="2000">
                <a:latin typeface="Arial"/>
              </a:rPr>
              <a:t>http://www.ncbi.nlm.nih.gov/gene/4654</a:t>
            </a:r>
            <a:endParaRPr/>
          </a:p>
          <a:p>
            <a:r>
              <a:rPr lang="en-GB" sz="2000">
                <a:latin typeface="Arial"/>
              </a:rPr>
              <a:t>3 exons – 1726nt, 320aa</a:t>
            </a:r>
            <a:endParaRPr/>
          </a:p>
          <a:p>
            <a:endParaRPr/>
          </a:p>
          <a:p>
            <a:r>
              <a:rPr lang="en-GB" sz="2000">
                <a:latin typeface="Arial"/>
              </a:rPr>
              <a:t>Extracted nucleotide sequence (UCSC/Ensembl) - Hs_genomic_fragment.fa</a:t>
            </a:r>
            <a:endParaRPr/>
          </a:p>
          <a:p>
            <a:pPr>
              <a:lnSpc>
                <a:spcPct val="100000"/>
              </a:lnSpc>
              <a:buFont typeface="StarSymbol"/>
              <a:buAutoNum type="arabicPeriod"/>
            </a:pPr>
            <a:r>
              <a:rPr lang="en-GB" sz="2000">
                <a:latin typeface="Arial"/>
              </a:rPr>
              <a:t>provide them with this &gt; blastx (translate nt to protein – nr database): </a:t>
            </a:r>
            <a:r>
              <a:rPr lang="en-GB" sz="1200">
                <a:solidFill>
                  <a:srgbClr val="000000"/>
                </a:solidFill>
                <a:latin typeface="+mn-lt"/>
                <a:ea typeface="+mn-ea"/>
              </a:rPr>
              <a:t>blastx -db Blast+/Database/nr -query Science/Hs_genomic_fragment.fa -gilist Science/sequence.gi.txt [this is human specific for quickness, explain!]</a:t>
            </a:r>
            <a:endParaRPr/>
          </a:p>
          <a:p>
            <a:pPr>
              <a:lnSpc>
                <a:spcPct val="100000"/>
              </a:lnSpc>
              <a:buFont typeface="StarSymbol"/>
              <a:buAutoNum type="arabicPeriod"/>
            </a:pPr>
            <a:r>
              <a:rPr lang="en-GB" sz="1200">
                <a:solidFill>
                  <a:srgbClr val="000000"/>
                </a:solidFill>
                <a:latin typeface="+mn-lt"/>
                <a:ea typeface="+mn-ea"/>
              </a:rPr>
              <a:t>View blast output, what is top hit? Go online and find function of gene &gt; record in readme file</a:t>
            </a:r>
            <a:endParaRPr/>
          </a:p>
          <a:p>
            <a:pPr>
              <a:lnSpc>
                <a:spcPct val="100000"/>
              </a:lnSpc>
              <a:buFont typeface="StarSymbol"/>
              <a:buAutoNum type="arabicPeriod"/>
            </a:pPr>
            <a:r>
              <a:rPr lang="en-GB" sz="1200">
                <a:solidFill>
                  <a:srgbClr val="000000"/>
                </a:solidFill>
                <a:latin typeface="+mn-lt"/>
                <a:ea typeface="+mn-ea"/>
              </a:rPr>
              <a:t>extract myod1 homo protein (should be 100% match)</a:t>
            </a:r>
            <a:endParaRPr/>
          </a:p>
          <a:p>
            <a:pPr lvl="1">
              <a:lnSpc>
                <a:spcPct val="100000"/>
              </a:lnSpc>
              <a:buFont typeface="StarSymbol"/>
              <a:buAutoNum type="arabicPeriod"/>
            </a:pPr>
            <a:r>
              <a:rPr lang="en-GB" sz="1200">
                <a:solidFill>
                  <a:srgbClr val="000000"/>
                </a:solidFill>
                <a:latin typeface="+mn-lt"/>
                <a:ea typeface="+mn-ea"/>
              </a:rPr>
              <a:t> blastdbcmd -db Blast+/Database/nr -entry NP_002469.2 [or can us gi number] &gt; Science/NP_002469.2-myoblast_determination_protein_1_Hs_protein.fa [explain everything]</a:t>
            </a:r>
            <a:endParaRPr/>
          </a:p>
          <a:p>
            <a:pPr lvl="1">
              <a:lnSpc>
                <a:spcPct val="100000"/>
              </a:lnSpc>
              <a:buFont typeface="StarSymbol"/>
              <a:buAutoNum type="arabicPeriod"/>
            </a:pPr>
            <a:r>
              <a:rPr lang="en-GB" sz="1200">
                <a:solidFill>
                  <a:srgbClr val="000000"/>
                </a:solidFill>
                <a:latin typeface="+mn-lt"/>
                <a:ea typeface="+mn-ea"/>
              </a:rPr>
              <a:t>At this point also show how to obtain uniprot information of the protein from command line [need to look online for this]</a:t>
            </a:r>
            <a:endParaRPr/>
          </a:p>
          <a:p>
            <a:pPr>
              <a:lnSpc>
                <a:spcPct val="100000"/>
              </a:lnSpc>
              <a:buFont typeface="StarSymbol"/>
              <a:buAutoNum type="arabicPeriod"/>
            </a:pPr>
            <a:r>
              <a:rPr lang="en-GB" sz="1200">
                <a:solidFill>
                  <a:srgbClr val="000000"/>
                </a:solidFill>
                <a:latin typeface="+mn-lt"/>
                <a:ea typeface="+mn-ea"/>
              </a:rPr>
              <a:t>Also show tblastn (BLAST-2-Sequences) – protein against nt (align two) &gt; now from this can someone see how many exons there are?</a:t>
            </a:r>
            <a:endParaRPr/>
          </a:p>
          <a:p>
            <a:pPr lvl="1">
              <a:lnSpc>
                <a:spcPct val="100000"/>
              </a:lnSpc>
              <a:buFont typeface="StarSymbol"/>
              <a:buAutoNum type="arabicPeriod"/>
            </a:pPr>
            <a:r>
              <a:rPr lang="en-GB" sz="1200">
                <a:solidFill>
                  <a:srgbClr val="000000"/>
                </a:solidFill>
                <a:latin typeface="+mn-lt"/>
                <a:ea typeface="+mn-ea"/>
              </a:rPr>
              <a:t>tblastn -query NP_002469.2-myoblast_determination_protein_1_Hs_protein.fa -subject Hs_genomic_fragment.fa</a:t>
            </a:r>
            <a:endParaRPr/>
          </a:p>
          <a:p>
            <a:pPr>
              <a:lnSpc>
                <a:spcPct val="100000"/>
              </a:lnSpc>
              <a:buFont typeface="StarSymbol"/>
              <a:buAutoNum type="arabicPeriod"/>
            </a:pPr>
            <a:r>
              <a:rPr lang="en-GB" sz="1200">
                <a:solidFill>
                  <a:srgbClr val="000000"/>
                </a:solidFill>
                <a:latin typeface="+mn-lt"/>
                <a:ea typeface="+mn-ea"/>
              </a:rPr>
              <a:t>Do blastp on nr, pull out orthologs of mouse and zebrafish</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Science/Mm_sequence.gi.txt</a:t>
            </a:r>
            <a:endParaRPr/>
          </a:p>
          <a:p>
            <a:pPr lvl="1">
              <a:lnSpc>
                <a:spcPct val="100000"/>
              </a:lnSpc>
              <a:buFont typeface="StarSymbol"/>
              <a:buAutoNum type="arabicPeriod"/>
            </a:pPr>
            <a:r>
              <a:rPr lang="en-GB" sz="1200">
                <a:solidFill>
                  <a:srgbClr val="000000"/>
                </a:solidFill>
                <a:latin typeface="+mn-lt"/>
                <a:ea typeface="+mn-ea"/>
              </a:rPr>
              <a:t>blastp -db Blast+/Database/nr -query Science/HsMYOD1_protein-test.fa -gilist Science/Dr_sequence.gi.txt</a:t>
            </a:r>
            <a:endParaRPr/>
          </a:p>
        </p:txBody>
      </p:sp>
      <p:sp>
        <p:nvSpPr>
          <p:cNvPr id="129" name="TextShape 2"/>
          <p:cNvSpPr txBox="1"/>
          <p:nvPr/>
        </p:nvSpPr>
        <p:spPr>
          <a:xfrm>
            <a:off x="3884760" y="8685360"/>
            <a:ext cx="2971440" cy="456840"/>
          </a:xfrm>
          <a:prstGeom prst="rect">
            <a:avLst/>
          </a:prstGeom>
        </p:spPr>
        <p:txBody>
          <a:bodyPr anchor="b"/>
          <a:lstStyle/>
          <a:p>
            <a:pPr algn="r">
              <a:lnSpc>
                <a:spcPct val="100000"/>
              </a:lnSpc>
            </a:pPr>
            <a:fld id="{30DC4121-3D1F-435D-91E7-EB7712E0DED7}" type="slidenum">
              <a:rPr lang="en-GB" sz="1200">
                <a:solidFill>
                  <a:srgbClr val="000000"/>
                </a:solidFill>
                <a:latin typeface="+mn-lt"/>
                <a:ea typeface="+mn-ea"/>
              </a:rPr>
              <a:t>45</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47</a:t>
            </a:fld>
            <a:endParaRPr lang="en-US"/>
          </a:p>
        </p:txBody>
      </p:sp>
    </p:spTree>
    <p:extLst>
      <p:ext uri="{BB962C8B-B14F-4D97-AF65-F5344CB8AC3E}">
        <p14:creationId xmlns:p14="http://schemas.microsoft.com/office/powerpoint/2010/main" val="927946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 human 9606 (47 Mb) @ http://string-</a:t>
            </a:r>
            <a:r>
              <a:rPr lang="en-US" dirty="0" err="1" smtClean="0"/>
              <a:t>db.org</a:t>
            </a:r>
            <a:r>
              <a:rPr lang="en-US" dirty="0" smtClean="0"/>
              <a:t>/download/protein.links.v10/9606.protein.links.v10.txt.gz</a:t>
            </a:r>
          </a:p>
          <a:p>
            <a:r>
              <a:rPr lang="en-US" dirty="0" smtClean="0"/>
              <a:t>STRING mouse 10090 (53.9 Mb) @ http://string-</a:t>
            </a:r>
            <a:r>
              <a:rPr lang="en-US" dirty="0" err="1" smtClean="0"/>
              <a:t>db.org</a:t>
            </a:r>
            <a:r>
              <a:rPr lang="en-US" dirty="0" smtClean="0"/>
              <a:t>/download/protein.links.v10/10090.protein.links.v10.txt.gz</a:t>
            </a:r>
          </a:p>
          <a:p>
            <a:r>
              <a:rPr lang="en-US" dirty="0" smtClean="0"/>
              <a:t>STRING zebrafish 7955 (87.4 Mb) @ http://string-</a:t>
            </a:r>
            <a:r>
              <a:rPr lang="en-US" dirty="0" err="1" smtClean="0"/>
              <a:t>db.org</a:t>
            </a:r>
            <a:r>
              <a:rPr lang="en-US" dirty="0" smtClean="0"/>
              <a:t>/download/protein.links.v10/7955.protein.links.v10.txt.gz</a:t>
            </a:r>
          </a:p>
          <a:p>
            <a:endParaRPr lang="en-US" dirty="0" smtClean="0"/>
          </a:p>
          <a:p>
            <a:pPr marL="228600" indent="-228600">
              <a:buAutoNum type="arabicPeriod"/>
            </a:pPr>
            <a:r>
              <a:rPr lang="en-US" dirty="0" smtClean="0"/>
              <a:t>Unzip files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48</a:t>
            </a:fld>
            <a:endParaRPr lang="en-US"/>
          </a:p>
        </p:txBody>
      </p:sp>
    </p:spTree>
    <p:extLst>
      <p:ext uri="{BB962C8B-B14F-4D97-AF65-F5344CB8AC3E}">
        <p14:creationId xmlns:p14="http://schemas.microsoft.com/office/powerpoint/2010/main" val="927946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49</a:t>
            </a:fld>
            <a:endParaRPr lang="en-US"/>
          </a:p>
        </p:txBody>
      </p:sp>
    </p:spTree>
    <p:extLst>
      <p:ext uri="{BB962C8B-B14F-4D97-AF65-F5344CB8AC3E}">
        <p14:creationId xmlns:p14="http://schemas.microsoft.com/office/powerpoint/2010/main" val="927946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50</a:t>
            </a:fld>
            <a:endParaRPr lang="en-US"/>
          </a:p>
        </p:txBody>
      </p:sp>
    </p:spTree>
    <p:extLst>
      <p:ext uri="{BB962C8B-B14F-4D97-AF65-F5344CB8AC3E}">
        <p14:creationId xmlns:p14="http://schemas.microsoft.com/office/powerpoint/2010/main" val="927946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51</a:t>
            </a:fld>
            <a:endParaRPr lang="en-US"/>
          </a:p>
        </p:txBody>
      </p:sp>
    </p:spTree>
    <p:extLst>
      <p:ext uri="{BB962C8B-B14F-4D97-AF65-F5344CB8AC3E}">
        <p14:creationId xmlns:p14="http://schemas.microsoft.com/office/powerpoint/2010/main" val="927946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52</a:t>
            </a:fld>
            <a:endParaRPr lang="en-US"/>
          </a:p>
        </p:txBody>
      </p:sp>
    </p:spTree>
    <p:extLst>
      <p:ext uri="{BB962C8B-B14F-4D97-AF65-F5344CB8AC3E}">
        <p14:creationId xmlns:p14="http://schemas.microsoft.com/office/powerpoint/2010/main" val="92794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23</a:t>
            </a:fld>
            <a:endParaRPr lang="en-US"/>
          </a:p>
        </p:txBody>
      </p:sp>
    </p:spTree>
    <p:extLst>
      <p:ext uri="{BB962C8B-B14F-4D97-AF65-F5344CB8AC3E}">
        <p14:creationId xmlns:p14="http://schemas.microsoft.com/office/powerpoint/2010/main" val="993085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dirty="0" smtClean="0"/>
              <a:t>Converted to tab delimited file: </a:t>
            </a:r>
          </a:p>
          <a:p>
            <a:pPr marL="685800" marR="0" lvl="1" indent="-228600" algn="l" defTabSz="457200" rtl="0" eaLnBrk="1" fontAlgn="auto" latinLnBrk="0" hangingPunct="1">
              <a:lnSpc>
                <a:spcPct val="100000"/>
              </a:lnSpc>
              <a:spcBef>
                <a:spcPts val="0"/>
              </a:spcBef>
              <a:spcAft>
                <a:spcPts val="0"/>
              </a:spcAft>
              <a:buClrTx/>
              <a:buSzTx/>
              <a:buFontTx/>
              <a:buAutoNum type="arabicPeriod"/>
              <a:tabLst/>
              <a:defRPr/>
            </a:pPr>
            <a:r>
              <a:rPr lang="tr-TR" dirty="0" smtClean="0"/>
              <a:t>tr ' ' '\t’ &lt; </a:t>
            </a:r>
            <a:r>
              <a:rPr lang="en-US" sz="1200" kern="1200" dirty="0" smtClean="0">
                <a:solidFill>
                  <a:schemeClr val="tx1"/>
                </a:solidFill>
                <a:latin typeface="+mn-lt"/>
                <a:ea typeface="+mn-ea"/>
                <a:cs typeface="+mn-cs"/>
              </a:rPr>
              <a:t>STRING/Hs_9606.protein.links.v10.txt &gt; STRING/Hs_9606.protein.links.v10_delimit.txt</a:t>
            </a:r>
          </a:p>
          <a:p>
            <a:pPr marL="6858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latin typeface="+mn-lt"/>
                <a:ea typeface="+mn-ea"/>
                <a:cs typeface="+mn-cs"/>
              </a:rPr>
              <a:t>for file in STRING/*.v10.txt ; do cat "$file" | </a:t>
            </a:r>
            <a:r>
              <a:rPr lang="en-US" sz="1200" kern="1200" dirty="0" err="1" smtClean="0">
                <a:solidFill>
                  <a:schemeClr val="tx1"/>
                </a:solidFill>
                <a:latin typeface="+mn-lt"/>
                <a:ea typeface="+mn-ea"/>
                <a:cs typeface="+mn-cs"/>
              </a:rPr>
              <a:t>tr</a:t>
            </a:r>
            <a:r>
              <a:rPr lang="en-US" sz="1200" kern="1200" dirty="0" smtClean="0">
                <a:solidFill>
                  <a:schemeClr val="tx1"/>
                </a:solidFill>
                <a:latin typeface="+mn-lt"/>
                <a:ea typeface="+mn-ea"/>
                <a:cs typeface="+mn-cs"/>
              </a:rPr>
              <a:t> ' ' '\t' &gt; STRING/"$(</a:t>
            </a:r>
            <a:r>
              <a:rPr lang="en-US" sz="1200" kern="1200" dirty="0" err="1" smtClean="0">
                <a:solidFill>
                  <a:schemeClr val="tx1"/>
                </a:solidFill>
                <a:latin typeface="+mn-lt"/>
                <a:ea typeface="+mn-ea"/>
                <a:cs typeface="+mn-cs"/>
              </a:rPr>
              <a:t>basename</a:t>
            </a:r>
            <a:r>
              <a:rPr lang="en-US" sz="1200" kern="1200" dirty="0" smtClean="0">
                <a:solidFill>
                  <a:schemeClr val="tx1"/>
                </a:solidFill>
                <a:latin typeface="+mn-lt"/>
                <a:ea typeface="+mn-ea"/>
                <a:cs typeface="+mn-cs"/>
              </a:rPr>
              <a:t> "$file" .txt)_</a:t>
            </a:r>
            <a:r>
              <a:rPr lang="en-US" sz="1200" kern="1200" dirty="0" err="1" smtClean="0">
                <a:solidFill>
                  <a:schemeClr val="tx1"/>
                </a:solidFill>
                <a:latin typeface="+mn-lt"/>
                <a:ea typeface="+mn-ea"/>
                <a:cs typeface="+mn-cs"/>
              </a:rPr>
              <a:t>delimit.txt</a:t>
            </a:r>
            <a:r>
              <a:rPr lang="en-US" sz="1200" kern="1200" dirty="0" smtClean="0">
                <a:solidFill>
                  <a:schemeClr val="tx1"/>
                </a:solidFill>
                <a:latin typeface="+mn-lt"/>
                <a:ea typeface="+mn-ea"/>
                <a:cs typeface="+mn-cs"/>
              </a:rPr>
              <a:t>" ; done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Dr_7955.protein.links.v10_delimit.txt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Hs_9606.protein.links.v10_delimit.txt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Mm_10090.protein.links.v10_delimit.txt</a:t>
            </a:r>
          </a:p>
          <a:p>
            <a:pPr marL="457200" marR="0" lvl="1"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dirty="0" err="1" smtClean="0"/>
              <a:t>Grep</a:t>
            </a:r>
            <a:r>
              <a:rPr lang="en-US" dirty="0" smtClean="0"/>
              <a:t> out all protein-protein interactions for </a:t>
            </a:r>
            <a:r>
              <a:rPr lang="en-US" dirty="0" err="1" smtClean="0"/>
              <a:t>Hs</a:t>
            </a:r>
            <a:r>
              <a:rPr lang="en-US" dirty="0" smtClean="0"/>
              <a:t>, Mm and </a:t>
            </a:r>
            <a:r>
              <a:rPr lang="en-US" dirty="0" err="1" smtClean="0"/>
              <a:t>Dr</a:t>
            </a:r>
            <a:r>
              <a:rPr lang="en-US" dirty="0" smtClean="0"/>
              <a:t> from</a:t>
            </a:r>
            <a:r>
              <a:rPr lang="en-US" baseline="0" dirty="0" smtClean="0"/>
              <a:t> STRING txt files </a:t>
            </a:r>
          </a:p>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53</a:t>
            </a:fld>
            <a:endParaRPr lang="en-US"/>
          </a:p>
        </p:txBody>
      </p:sp>
    </p:spTree>
    <p:extLst>
      <p:ext uri="{BB962C8B-B14F-4D97-AF65-F5344CB8AC3E}">
        <p14:creationId xmlns:p14="http://schemas.microsoft.com/office/powerpoint/2010/main" val="927946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Dr_7955.protein.links.v10_delimit.txt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Mm_10090.protein.links.v10_delimit.txt</a:t>
            </a:r>
          </a:p>
          <a:p>
            <a:pPr marL="457200" marR="0" lvl="1"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54</a:t>
            </a:fld>
            <a:endParaRPr lang="en-US"/>
          </a:p>
        </p:txBody>
      </p:sp>
    </p:spTree>
    <p:extLst>
      <p:ext uri="{BB962C8B-B14F-4D97-AF65-F5344CB8AC3E}">
        <p14:creationId xmlns:p14="http://schemas.microsoft.com/office/powerpoint/2010/main" val="927946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Filter according to score - only keeping those with a '</a:t>
            </a:r>
            <a:r>
              <a:rPr lang="en-US" baseline="0" dirty="0" err="1" smtClean="0"/>
              <a:t>combined_score</a:t>
            </a:r>
            <a:r>
              <a:rPr lang="en-US" baseline="0" dirty="0" smtClean="0"/>
              <a:t>’ (last column) ≥ 600: </a:t>
            </a:r>
          </a:p>
          <a:p>
            <a:pPr marL="6858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dirty="0" err="1" smtClean="0">
                <a:solidFill>
                  <a:schemeClr val="tx1"/>
                </a:solidFill>
                <a:latin typeface="+mn-lt"/>
                <a:ea typeface="+mn-ea"/>
                <a:cs typeface="+mn-cs"/>
              </a:rPr>
              <a:t>awk</a:t>
            </a:r>
            <a:r>
              <a:rPr lang="en-US" sz="1200" kern="1200" dirty="0" smtClean="0">
                <a:solidFill>
                  <a:schemeClr val="tx1"/>
                </a:solidFill>
                <a:latin typeface="+mn-lt"/>
                <a:ea typeface="+mn-ea"/>
                <a:cs typeface="+mn-cs"/>
              </a:rPr>
              <a:t> '(NR==1) || ($3 &gt; 599 )’ Hs_9606.protein.links.v10_delimit.txt &gt; Hs_9606.protein.links.v10_delimit_a.txt (can do separately for each file, explain)</a:t>
            </a:r>
            <a:r>
              <a:rPr lang="en-US" sz="1200" kern="1200" baseline="0" dirty="0" smtClean="0">
                <a:solidFill>
                  <a:schemeClr val="tx1"/>
                </a:solidFill>
                <a:latin typeface="+mn-lt"/>
                <a:ea typeface="+mn-ea"/>
                <a:cs typeface="+mn-cs"/>
              </a:rPr>
              <a:t> OR</a:t>
            </a:r>
            <a:endParaRPr lang="en-US" sz="1200" kern="1200" dirty="0" smtClean="0">
              <a:solidFill>
                <a:schemeClr val="tx1"/>
              </a:solidFill>
              <a:latin typeface="+mn-lt"/>
              <a:ea typeface="+mn-ea"/>
              <a:cs typeface="+mn-cs"/>
            </a:endParaRPr>
          </a:p>
          <a:p>
            <a:pPr marL="6858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latin typeface="+mn-lt"/>
                <a:ea typeface="+mn-ea"/>
                <a:cs typeface="+mn-cs"/>
              </a:rPr>
              <a:t>for file in *</a:t>
            </a:r>
            <a:r>
              <a:rPr lang="en-US" sz="1200" dirty="0" smtClean="0"/>
              <a:t>_myod1_STRING.txt</a:t>
            </a:r>
            <a:r>
              <a:rPr lang="en-US" sz="1200" kern="1200" dirty="0" smtClean="0">
                <a:solidFill>
                  <a:schemeClr val="tx1"/>
                </a:solidFill>
                <a:latin typeface="+mn-lt"/>
                <a:ea typeface="+mn-ea"/>
                <a:cs typeface="+mn-cs"/>
              </a:rPr>
              <a:t> ; do </a:t>
            </a:r>
            <a:r>
              <a:rPr lang="en-US" sz="1200" kern="1200" dirty="0" err="1" smtClean="0">
                <a:solidFill>
                  <a:schemeClr val="tx1"/>
                </a:solidFill>
                <a:latin typeface="+mn-lt"/>
                <a:ea typeface="+mn-ea"/>
                <a:cs typeface="+mn-cs"/>
              </a:rPr>
              <a:t>awk</a:t>
            </a:r>
            <a:r>
              <a:rPr lang="en-US" sz="1200" kern="1200" dirty="0" smtClean="0">
                <a:solidFill>
                  <a:schemeClr val="tx1"/>
                </a:solidFill>
                <a:latin typeface="+mn-lt"/>
                <a:ea typeface="+mn-ea"/>
                <a:cs typeface="+mn-cs"/>
              </a:rPr>
              <a:t> '(NR==1) || ($3 &gt; 599 )' "$file" &gt; "$(</a:t>
            </a:r>
            <a:r>
              <a:rPr lang="en-US" sz="1200" kern="1200" dirty="0" err="1" smtClean="0">
                <a:solidFill>
                  <a:schemeClr val="tx1"/>
                </a:solidFill>
                <a:latin typeface="+mn-lt"/>
                <a:ea typeface="+mn-ea"/>
                <a:cs typeface="+mn-cs"/>
              </a:rPr>
              <a:t>basename</a:t>
            </a:r>
            <a:r>
              <a:rPr lang="en-US" sz="1200" kern="1200" dirty="0" smtClean="0">
                <a:solidFill>
                  <a:schemeClr val="tx1"/>
                </a:solidFill>
                <a:latin typeface="+mn-lt"/>
                <a:ea typeface="+mn-ea"/>
                <a:cs typeface="+mn-cs"/>
              </a:rPr>
              <a:t> "$file" .txt) _</a:t>
            </a:r>
            <a:r>
              <a:rPr lang="en-US" sz="1200" kern="1200" dirty="0" err="1" smtClean="0">
                <a:solidFill>
                  <a:schemeClr val="tx1"/>
                </a:solidFill>
                <a:latin typeface="+mn-lt"/>
                <a:ea typeface="+mn-ea"/>
                <a:cs typeface="+mn-cs"/>
              </a:rPr>
              <a:t>a.txt</a:t>
            </a:r>
            <a:r>
              <a:rPr lang="en-US" sz="1200" kern="1200" dirty="0" smtClean="0">
                <a:solidFill>
                  <a:schemeClr val="tx1"/>
                </a:solidFill>
                <a:latin typeface="+mn-lt"/>
                <a:ea typeface="+mn-ea"/>
                <a:cs typeface="+mn-cs"/>
              </a:rPr>
              <a:t>"; done (explain each part of this code – advanced)</a:t>
            </a:r>
            <a:endParaRPr lang="en-US" dirty="0" smtClean="0"/>
          </a:p>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55</a:t>
            </a:fld>
            <a:endParaRPr lang="en-US"/>
          </a:p>
        </p:txBody>
      </p:sp>
    </p:spTree>
    <p:extLst>
      <p:ext uri="{BB962C8B-B14F-4D97-AF65-F5344CB8AC3E}">
        <p14:creationId xmlns:p14="http://schemas.microsoft.com/office/powerpoint/2010/main" val="92794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Filter according to score - only keeping those with a '</a:t>
            </a:r>
            <a:r>
              <a:rPr lang="en-US" baseline="0" dirty="0" err="1" smtClean="0"/>
              <a:t>combined_score</a:t>
            </a:r>
            <a:r>
              <a:rPr lang="en-US" baseline="0" dirty="0" smtClean="0"/>
              <a:t>’ (last column) ≥ 600: </a:t>
            </a:r>
          </a:p>
          <a:p>
            <a:pPr marL="685800" marR="0" lvl="1" indent="-228600" algn="l" defTabSz="457200" rtl="0" eaLnBrk="1" fontAlgn="auto" latinLnBrk="0" hangingPunct="1">
              <a:lnSpc>
                <a:spcPct val="100000"/>
              </a:lnSpc>
              <a:spcBef>
                <a:spcPts val="0"/>
              </a:spcBef>
              <a:spcAft>
                <a:spcPts val="0"/>
              </a:spcAft>
              <a:buClrTx/>
              <a:buSzTx/>
              <a:buFontTx/>
              <a:buAutoNum type="arabicPeriod"/>
              <a:tabLst/>
              <a:defRPr/>
            </a:pPr>
            <a:r>
              <a:rPr lang="pl-PL" dirty="0" err="1" smtClean="0"/>
              <a:t>awk</a:t>
            </a:r>
            <a:r>
              <a:rPr lang="pl-PL" dirty="0" smtClean="0"/>
              <a:t> '(NR==1) || ($3 &gt; 599)’ </a:t>
            </a:r>
            <a:r>
              <a:rPr lang="en-US" dirty="0" smtClean="0"/>
              <a:t>Hs_myod1_STRING.txt &gt; Hs_myod1_STRING-filtered.txt</a:t>
            </a:r>
            <a:r>
              <a:rPr lang="en-US" baseline="0" dirty="0" smtClean="0"/>
              <a:t> </a:t>
            </a:r>
            <a:r>
              <a:rPr lang="en-US" sz="1200" kern="1200" dirty="0" smtClean="0">
                <a:solidFill>
                  <a:schemeClr val="tx1"/>
                </a:solidFill>
                <a:latin typeface="+mn-lt"/>
                <a:ea typeface="+mn-ea"/>
                <a:cs typeface="+mn-cs"/>
              </a:rPr>
              <a:t>(can do separately for each file, explain)</a:t>
            </a:r>
            <a:r>
              <a:rPr lang="en-US" sz="1200" kern="1200" baseline="0" dirty="0" smtClean="0">
                <a:solidFill>
                  <a:schemeClr val="tx1"/>
                </a:solidFill>
                <a:latin typeface="+mn-lt"/>
                <a:ea typeface="+mn-ea"/>
                <a:cs typeface="+mn-cs"/>
              </a:rPr>
              <a:t> OR</a:t>
            </a:r>
            <a:endParaRPr lang="en-US" sz="1200" kern="1200" dirty="0" smtClean="0">
              <a:solidFill>
                <a:schemeClr val="tx1"/>
              </a:solidFill>
              <a:latin typeface="+mn-lt"/>
              <a:ea typeface="+mn-ea"/>
              <a:cs typeface="+mn-cs"/>
            </a:endParaRPr>
          </a:p>
          <a:p>
            <a:pPr marL="6858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latin typeface="+mn-lt"/>
                <a:ea typeface="+mn-ea"/>
                <a:cs typeface="+mn-cs"/>
              </a:rPr>
              <a:t>for file in *</a:t>
            </a:r>
            <a:r>
              <a:rPr lang="en-US" sz="1200" dirty="0" smtClean="0"/>
              <a:t>_myod1_STRING.txt</a:t>
            </a:r>
            <a:r>
              <a:rPr lang="en-US" sz="1200" kern="1200" dirty="0" smtClean="0">
                <a:solidFill>
                  <a:schemeClr val="tx1"/>
                </a:solidFill>
                <a:latin typeface="+mn-lt"/>
                <a:ea typeface="+mn-ea"/>
                <a:cs typeface="+mn-cs"/>
              </a:rPr>
              <a:t> ; do </a:t>
            </a:r>
            <a:r>
              <a:rPr lang="en-US" sz="1200" kern="1200" dirty="0" err="1" smtClean="0">
                <a:solidFill>
                  <a:schemeClr val="tx1"/>
                </a:solidFill>
                <a:latin typeface="+mn-lt"/>
                <a:ea typeface="+mn-ea"/>
                <a:cs typeface="+mn-cs"/>
              </a:rPr>
              <a:t>awk</a:t>
            </a:r>
            <a:r>
              <a:rPr lang="en-US" sz="1200" kern="1200" dirty="0" smtClean="0">
                <a:solidFill>
                  <a:schemeClr val="tx1"/>
                </a:solidFill>
                <a:latin typeface="+mn-lt"/>
                <a:ea typeface="+mn-ea"/>
                <a:cs typeface="+mn-cs"/>
              </a:rPr>
              <a:t> '(NR==1) || ($3 &gt; 599 )' "$file" &gt; "$(</a:t>
            </a:r>
            <a:r>
              <a:rPr lang="en-US" sz="1200" kern="1200" dirty="0" err="1" smtClean="0">
                <a:solidFill>
                  <a:schemeClr val="tx1"/>
                </a:solidFill>
                <a:latin typeface="+mn-lt"/>
                <a:ea typeface="+mn-ea"/>
                <a:cs typeface="+mn-cs"/>
              </a:rPr>
              <a:t>basename</a:t>
            </a:r>
            <a:r>
              <a:rPr lang="en-US" sz="1200" kern="1200" dirty="0" smtClean="0">
                <a:solidFill>
                  <a:schemeClr val="tx1"/>
                </a:solidFill>
                <a:latin typeface="+mn-lt"/>
                <a:ea typeface="+mn-ea"/>
                <a:cs typeface="+mn-cs"/>
              </a:rPr>
              <a:t> "$file" .txt) -</a:t>
            </a:r>
            <a:r>
              <a:rPr lang="en-US" sz="1200" kern="1200" dirty="0" err="1" smtClean="0">
                <a:solidFill>
                  <a:schemeClr val="tx1"/>
                </a:solidFill>
                <a:latin typeface="+mn-lt"/>
                <a:ea typeface="+mn-ea"/>
                <a:cs typeface="+mn-cs"/>
              </a:rPr>
              <a:t>filtered.txt</a:t>
            </a:r>
            <a:r>
              <a:rPr lang="en-US" sz="1200" kern="1200" dirty="0" smtClean="0">
                <a:solidFill>
                  <a:schemeClr val="tx1"/>
                </a:solidFill>
                <a:latin typeface="+mn-lt"/>
                <a:ea typeface="+mn-ea"/>
                <a:cs typeface="+mn-cs"/>
              </a:rPr>
              <a:t>"; done (explain each part of this code – advanced)</a:t>
            </a:r>
          </a:p>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endParaRPr lang="en-US" kern="1200" dirty="0" smtClean="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Single quotes protect everything between the opening and closing quotes. The shell does no interpretation of the quoted text, passing it on verbatim to the command. It is </a:t>
            </a:r>
            <a:r>
              <a:rPr lang="en-US" i="1" dirty="0" smtClean="0"/>
              <a:t>impossible</a:t>
            </a:r>
            <a:r>
              <a:rPr lang="en-US" dirty="0" smtClean="0"/>
              <a:t> to embed a single quote inside single-quoted text. Refer back to </a:t>
            </a:r>
            <a:r>
              <a:rPr lang="en-US" dirty="0" smtClean="0">
                <a:hlinkClick r:id="rId3"/>
              </a:rPr>
              <a:t>Comments</a:t>
            </a:r>
            <a:r>
              <a:rPr lang="en-US" dirty="0" smtClean="0"/>
              <a:t>, for an example of what happens if you try.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Double quotes protect most things between the opening and closing quotes. The shell does at least variable and command substitution on the quoted text. Different shells may do additional kinds of processing on double-quoted text. </a:t>
            </a:r>
          </a:p>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56</a:t>
            </a:fld>
            <a:endParaRPr lang="en-US"/>
          </a:p>
        </p:txBody>
      </p:sp>
    </p:spTree>
    <p:extLst>
      <p:ext uri="{BB962C8B-B14F-4D97-AF65-F5344CB8AC3E}">
        <p14:creationId xmlns:p14="http://schemas.microsoft.com/office/powerpoint/2010/main" val="927946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57</a:t>
            </a:fld>
            <a:endParaRPr lang="en-US"/>
          </a:p>
        </p:txBody>
      </p:sp>
    </p:spTree>
    <p:extLst>
      <p:ext uri="{BB962C8B-B14F-4D97-AF65-F5344CB8AC3E}">
        <p14:creationId xmlns:p14="http://schemas.microsoft.com/office/powerpoint/2010/main" val="92794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have sequenced</a:t>
            </a:r>
            <a:r>
              <a:rPr lang="en-US" baseline="0" dirty="0" smtClean="0"/>
              <a:t> fragment of DNA and assembled into a small </a:t>
            </a:r>
            <a:r>
              <a:rPr lang="en-US" baseline="0" dirty="0" err="1" smtClean="0"/>
              <a:t>contig</a:t>
            </a:r>
            <a:r>
              <a:rPr lang="en-US" baseline="0" dirty="0" smtClean="0"/>
              <a:t>. We now want to know what is in the </a:t>
            </a:r>
            <a:r>
              <a:rPr lang="en-US" baseline="0" dirty="0" err="1" smtClean="0"/>
              <a:t>contig</a:t>
            </a:r>
            <a:r>
              <a:rPr lang="en-US" baseline="0" dirty="0" smtClean="0"/>
              <a:t>. We turn to BLAST.</a:t>
            </a:r>
            <a:endParaRPr lang="en-US" dirty="0" smtClean="0"/>
          </a:p>
        </p:txBody>
      </p:sp>
      <p:sp>
        <p:nvSpPr>
          <p:cNvPr id="4" name="Slide Number Placeholder 3"/>
          <p:cNvSpPr>
            <a:spLocks noGrp="1"/>
          </p:cNvSpPr>
          <p:nvPr>
            <p:ph type="sldNum" sz="quarter" idx="10"/>
          </p:nvPr>
        </p:nvSpPr>
        <p:spPr/>
        <p:txBody>
          <a:bodyPr/>
          <a:lstStyle/>
          <a:p>
            <a:fld id="{4A84A3AA-38DB-1A47-A656-FA989FC4F8C0}" type="slidenum">
              <a:rPr lang="en-US" smtClean="0"/>
              <a:t>24</a:t>
            </a:fld>
            <a:endParaRPr lang="en-US"/>
          </a:p>
        </p:txBody>
      </p:sp>
    </p:spTree>
    <p:extLst>
      <p:ext uri="{BB962C8B-B14F-4D97-AF65-F5344CB8AC3E}">
        <p14:creationId xmlns:p14="http://schemas.microsoft.com/office/powerpoint/2010/main" val="99308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them to copy relevant files – wildcards etc.</a:t>
            </a:r>
          </a:p>
          <a:p>
            <a:endParaRPr lang="en-US" dirty="0" smtClean="0"/>
          </a:p>
          <a:p>
            <a:r>
              <a:rPr lang="en-US" dirty="0" smtClean="0"/>
              <a:t>In their directory will be</a:t>
            </a:r>
            <a:r>
              <a:rPr lang="en-US" baseline="0" dirty="0" smtClean="0"/>
              <a:t>:</a:t>
            </a:r>
          </a:p>
          <a:p>
            <a:r>
              <a:rPr lang="en-US" dirty="0" err="1" smtClean="0"/>
              <a:t>Hs_genomic_fragment.fa</a:t>
            </a:r>
            <a:endParaRPr lang="en-US" dirty="0" smtClean="0"/>
          </a:p>
          <a:p>
            <a:r>
              <a:rPr lang="en-US" dirty="0" err="1" smtClean="0"/>
              <a:t>Hs_sequence.gi.txt</a:t>
            </a:r>
            <a:endParaRPr lang="en-US" dirty="0" smtClean="0"/>
          </a:p>
          <a:p>
            <a:r>
              <a:rPr lang="en-US" dirty="0" err="1" smtClean="0"/>
              <a:t>Dr_sequence.gi.txt</a:t>
            </a:r>
            <a:endParaRPr lang="en-US" dirty="0" smtClean="0"/>
          </a:p>
          <a:p>
            <a:r>
              <a:rPr lang="en-US" dirty="0" err="1" smtClean="0"/>
              <a:t>Mm_sequence.gi.txt</a:t>
            </a:r>
            <a:endParaRPr lang="en-US" dirty="0" smtClean="0"/>
          </a:p>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25</a:t>
            </a:fld>
            <a:endParaRPr lang="en-US"/>
          </a:p>
        </p:txBody>
      </p:sp>
    </p:spTree>
    <p:extLst>
      <p:ext uri="{BB962C8B-B14F-4D97-AF65-F5344CB8AC3E}">
        <p14:creationId xmlns:p14="http://schemas.microsoft.com/office/powerpoint/2010/main" val="993085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them to copy relevant files – wildcards etc.</a:t>
            </a:r>
          </a:p>
          <a:p>
            <a:endParaRPr lang="en-US" dirty="0" smtClean="0"/>
          </a:p>
          <a:p>
            <a:r>
              <a:rPr lang="en-US" dirty="0" smtClean="0"/>
              <a:t>In their directory will be</a:t>
            </a:r>
            <a:r>
              <a:rPr lang="en-US" baseline="0" dirty="0" smtClean="0"/>
              <a:t>:</a:t>
            </a:r>
          </a:p>
          <a:p>
            <a:r>
              <a:rPr lang="en-US" dirty="0" err="1" smtClean="0"/>
              <a:t>Hs_genomic_fragment.fa</a:t>
            </a:r>
            <a:endParaRPr lang="en-US" dirty="0" smtClean="0"/>
          </a:p>
          <a:p>
            <a:r>
              <a:rPr lang="en-US" dirty="0" err="1" smtClean="0"/>
              <a:t>Hs_sequence.gi.txt</a:t>
            </a:r>
            <a:endParaRPr lang="en-US" dirty="0" smtClean="0"/>
          </a:p>
          <a:p>
            <a:r>
              <a:rPr lang="en-US" dirty="0" err="1" smtClean="0"/>
              <a:t>Dr_sequence.gi.txt</a:t>
            </a:r>
            <a:endParaRPr lang="en-US" dirty="0" smtClean="0"/>
          </a:p>
          <a:p>
            <a:r>
              <a:rPr lang="en-US" dirty="0" err="1" smtClean="0"/>
              <a:t>Mm_sequence.gi.txt</a:t>
            </a:r>
            <a:endParaRPr lang="en-US" dirty="0" smtClean="0"/>
          </a:p>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26</a:t>
            </a:fld>
            <a:endParaRPr lang="en-US"/>
          </a:p>
        </p:txBody>
      </p:sp>
    </p:spTree>
    <p:extLst>
      <p:ext uri="{BB962C8B-B14F-4D97-AF65-F5344CB8AC3E}">
        <p14:creationId xmlns:p14="http://schemas.microsoft.com/office/powerpoint/2010/main" val="993085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them to copy relevant files – wildcards etc.</a:t>
            </a:r>
          </a:p>
          <a:p>
            <a:endParaRPr lang="en-US" dirty="0" smtClean="0"/>
          </a:p>
          <a:p>
            <a:r>
              <a:rPr lang="en-US" dirty="0" smtClean="0"/>
              <a:t>In their directory will be</a:t>
            </a:r>
            <a:r>
              <a:rPr lang="en-US" baseline="0" dirty="0" smtClean="0"/>
              <a:t>:</a:t>
            </a:r>
          </a:p>
          <a:p>
            <a:r>
              <a:rPr lang="en-US" dirty="0" err="1" smtClean="0"/>
              <a:t>Hs_genomic_fragment.fa</a:t>
            </a:r>
            <a:endParaRPr lang="en-US" dirty="0" smtClean="0"/>
          </a:p>
          <a:p>
            <a:r>
              <a:rPr lang="en-US" dirty="0" err="1" smtClean="0"/>
              <a:t>Hs_sequence.gi.txt</a:t>
            </a:r>
            <a:endParaRPr lang="en-US" dirty="0" smtClean="0"/>
          </a:p>
          <a:p>
            <a:r>
              <a:rPr lang="en-US" dirty="0" err="1" smtClean="0"/>
              <a:t>Dr_sequence.gi.txt</a:t>
            </a:r>
            <a:endParaRPr lang="en-US" dirty="0" smtClean="0"/>
          </a:p>
          <a:p>
            <a:r>
              <a:rPr lang="en-US" dirty="0" err="1" smtClean="0"/>
              <a:t>Mm_sequence.gi.txt</a:t>
            </a:r>
            <a:endParaRPr lang="en-US" dirty="0" smtClean="0"/>
          </a:p>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27</a:t>
            </a:fld>
            <a:endParaRPr lang="en-US"/>
          </a:p>
        </p:txBody>
      </p:sp>
    </p:spTree>
    <p:extLst>
      <p:ext uri="{BB962C8B-B14F-4D97-AF65-F5344CB8AC3E}">
        <p14:creationId xmlns:p14="http://schemas.microsoft.com/office/powerpoint/2010/main" val="993085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4A3AA-38DB-1A47-A656-FA989FC4F8C0}" type="slidenum">
              <a:rPr lang="en-US" smtClean="0"/>
              <a:t>30</a:t>
            </a:fld>
            <a:endParaRPr lang="en-US"/>
          </a:p>
        </p:txBody>
      </p:sp>
    </p:spTree>
    <p:extLst>
      <p:ext uri="{BB962C8B-B14F-4D97-AF65-F5344CB8AC3E}">
        <p14:creationId xmlns:p14="http://schemas.microsoft.com/office/powerpoint/2010/main" val="2692285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with MYOD1</a:t>
            </a:r>
          </a:p>
          <a:p>
            <a:r>
              <a:rPr lang="en-US" dirty="0" smtClean="0"/>
              <a:t>http://</a:t>
            </a:r>
            <a:r>
              <a:rPr lang="en-US" dirty="0" err="1" smtClean="0"/>
              <a:t>www.ncbi.nlm.nih.gov</a:t>
            </a:r>
            <a:r>
              <a:rPr lang="en-US" dirty="0" smtClean="0"/>
              <a:t>/gene/4654</a:t>
            </a:r>
          </a:p>
          <a:p>
            <a:r>
              <a:rPr lang="en-US" dirty="0" smtClean="0"/>
              <a:t>3 exons – 1726nt, 320aa</a:t>
            </a:r>
          </a:p>
          <a:p>
            <a:endParaRPr lang="en-US" dirty="0" smtClean="0"/>
          </a:p>
          <a:p>
            <a:r>
              <a:rPr lang="en-US" dirty="0" smtClean="0"/>
              <a:t>Extracted nucleotide sequence (UCSC/</a:t>
            </a:r>
            <a:r>
              <a:rPr lang="en-US" dirty="0" err="1" smtClean="0"/>
              <a:t>Ensembl</a:t>
            </a:r>
            <a:r>
              <a:rPr lang="en-US" dirty="0" smtClean="0"/>
              <a:t>) - </a:t>
            </a:r>
            <a:r>
              <a:rPr lang="en-US" dirty="0" err="1" smtClean="0"/>
              <a:t>Hs_genomic_fragment.fa</a:t>
            </a:r>
            <a:endParaRPr lang="en-US" dirty="0" smtClean="0"/>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dirty="0" smtClean="0"/>
              <a:t>provide them with this &gt; </a:t>
            </a:r>
            <a:r>
              <a:rPr lang="en-US" dirty="0" err="1" smtClean="0"/>
              <a:t>blastx</a:t>
            </a:r>
            <a:r>
              <a:rPr lang="en-US" baseline="0" dirty="0" smtClean="0"/>
              <a:t> (translate </a:t>
            </a:r>
            <a:r>
              <a:rPr lang="en-US" baseline="0" dirty="0" err="1" smtClean="0"/>
              <a:t>nt</a:t>
            </a:r>
            <a:r>
              <a:rPr lang="en-US" baseline="0" dirty="0" smtClean="0"/>
              <a:t> to protein – nr database): </a:t>
            </a:r>
            <a:r>
              <a:rPr lang="en-US" sz="1200" kern="1200" dirty="0" err="1" smtClean="0">
                <a:solidFill>
                  <a:schemeClr val="tx1"/>
                </a:solidFill>
                <a:latin typeface="+mn-lt"/>
                <a:ea typeface="+mn-ea"/>
                <a:cs typeface="+mn-cs"/>
              </a:rPr>
              <a:t>blastx</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a:t>
            </a:r>
            <a:r>
              <a:rPr lang="en-US" sz="1200" kern="1200" dirty="0" smtClean="0">
                <a:solidFill>
                  <a:schemeClr val="tx1"/>
                </a:solidFill>
                <a:latin typeface="+mn-lt"/>
                <a:ea typeface="+mn-ea"/>
                <a:cs typeface="+mn-cs"/>
              </a:rPr>
              <a:t> Blast+/Database/nr -query Science/</a:t>
            </a:r>
            <a:r>
              <a:rPr lang="en-US" dirty="0" err="1" smtClean="0"/>
              <a:t>Hs_genomic_fragment.fa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gilist</a:t>
            </a:r>
            <a:r>
              <a:rPr lang="en-US" sz="1200" kern="1200" dirty="0" smtClean="0">
                <a:solidFill>
                  <a:schemeClr val="tx1"/>
                </a:solidFill>
                <a:latin typeface="+mn-lt"/>
                <a:ea typeface="+mn-ea"/>
                <a:cs typeface="+mn-cs"/>
              </a:rPr>
              <a:t> Science/</a:t>
            </a:r>
            <a:r>
              <a:rPr lang="en-US" sz="1200" kern="1200" dirty="0" err="1" smtClean="0">
                <a:solidFill>
                  <a:schemeClr val="tx1"/>
                </a:solidFill>
                <a:latin typeface="+mn-lt"/>
                <a:ea typeface="+mn-ea"/>
                <a:cs typeface="+mn-cs"/>
              </a:rPr>
              <a:t>sequence.gi.txt</a:t>
            </a:r>
            <a:r>
              <a:rPr lang="en-US" sz="1200" kern="1200" dirty="0" smtClean="0">
                <a:solidFill>
                  <a:schemeClr val="tx1"/>
                </a:solidFill>
                <a:latin typeface="+mn-lt"/>
                <a:ea typeface="+mn-ea"/>
                <a:cs typeface="+mn-cs"/>
              </a:rPr>
              <a:t> [this</a:t>
            </a:r>
            <a:r>
              <a:rPr lang="en-US" sz="1200" kern="1200" baseline="0" dirty="0" smtClean="0">
                <a:solidFill>
                  <a:schemeClr val="tx1"/>
                </a:solidFill>
                <a:latin typeface="+mn-lt"/>
                <a:ea typeface="+mn-ea"/>
                <a:cs typeface="+mn-cs"/>
              </a:rPr>
              <a:t> is human specific for quickness, explain!]</a:t>
            </a:r>
            <a:endParaRPr lang="en-US" sz="1200" kern="1200" dirty="0" smtClean="0">
              <a:solidFill>
                <a:schemeClr val="tx1"/>
              </a:solidFill>
              <a:latin typeface="+mn-lt"/>
              <a:ea typeface="+mn-ea"/>
              <a:cs typeface="+mn-cs"/>
            </a:endParaRPr>
          </a:p>
          <a:p>
            <a:pPr marL="228600" indent="-228600">
              <a:buAutoNum type="arabicPeriod"/>
            </a:pPr>
            <a:r>
              <a:rPr lang="en-US" baseline="0" dirty="0" smtClean="0"/>
              <a:t>View blast output, what is top hit? Go online and find function of gene &gt; record in readme file</a:t>
            </a:r>
          </a:p>
          <a:p>
            <a:pPr marL="228600" indent="-228600">
              <a:buAutoNum type="arabicPeriod"/>
            </a:pPr>
            <a:r>
              <a:rPr lang="en-US" baseline="0" dirty="0" smtClean="0"/>
              <a:t>extract myod1 homo protein (should be 100% match)</a:t>
            </a:r>
          </a:p>
          <a:p>
            <a:pPr marL="685800" lvl="1" indent="-228600">
              <a:buAutoNum type="arabicPeriod"/>
            </a:pPr>
            <a:r>
              <a:rPr lang="en-US" baseline="0" dirty="0" smtClean="0"/>
              <a:t> </a:t>
            </a:r>
            <a:r>
              <a:rPr lang="en-US" baseline="0" dirty="0" err="1" smtClean="0"/>
              <a:t>blastdbcmd</a:t>
            </a:r>
            <a:r>
              <a:rPr lang="en-US" baseline="0" dirty="0" smtClean="0"/>
              <a:t> -</a:t>
            </a:r>
            <a:r>
              <a:rPr lang="en-US" baseline="0" dirty="0" err="1" smtClean="0"/>
              <a:t>db</a:t>
            </a:r>
            <a:r>
              <a:rPr lang="en-US" baseline="0" dirty="0" smtClean="0"/>
              <a:t> Blast+/Database/nr -entry NP_002469.2 [or can us </a:t>
            </a:r>
            <a:r>
              <a:rPr lang="en-US" baseline="0" dirty="0" err="1" smtClean="0"/>
              <a:t>gi</a:t>
            </a:r>
            <a:r>
              <a:rPr lang="en-US" baseline="0" dirty="0" smtClean="0"/>
              <a:t> number] &gt; Science/</a:t>
            </a:r>
            <a:r>
              <a:rPr lang="en-US" dirty="0" smtClean="0"/>
              <a:t>NP_002469.2-myoblast_determination_protein_1_Hs_protein.fa [explain everything]</a:t>
            </a:r>
          </a:p>
          <a:p>
            <a:pPr marL="685800" lvl="1" indent="-228600">
              <a:buAutoNum type="arabicPeriod"/>
            </a:pPr>
            <a:r>
              <a:rPr lang="en-US" baseline="0" dirty="0" smtClean="0"/>
              <a:t>At this point also show how to obtain </a:t>
            </a:r>
            <a:r>
              <a:rPr lang="en-US" baseline="0" dirty="0" err="1" smtClean="0"/>
              <a:t>uniprot</a:t>
            </a:r>
            <a:r>
              <a:rPr lang="en-US" baseline="0" dirty="0" smtClean="0"/>
              <a:t> information of the protein from command line [need to look online for this]</a:t>
            </a:r>
          </a:p>
          <a:p>
            <a:pPr marL="228600" lvl="0" indent="-228600">
              <a:buAutoNum type="arabicPeriod"/>
            </a:pPr>
            <a:r>
              <a:rPr lang="en-US" baseline="0" dirty="0" smtClean="0"/>
              <a:t>Also show </a:t>
            </a:r>
            <a:r>
              <a:rPr lang="en-US" baseline="0" dirty="0" err="1" smtClean="0"/>
              <a:t>tblastn</a:t>
            </a:r>
            <a:r>
              <a:rPr lang="en-US" baseline="0" dirty="0" smtClean="0"/>
              <a:t> (</a:t>
            </a:r>
            <a:r>
              <a:rPr lang="en-US" sz="1200" kern="1200" dirty="0" smtClean="0">
                <a:solidFill>
                  <a:schemeClr val="tx1"/>
                </a:solidFill>
                <a:latin typeface="+mn-lt"/>
                <a:ea typeface="+mn-ea"/>
                <a:cs typeface="+mn-cs"/>
              </a:rPr>
              <a:t>BLAST-2-Sequences)</a:t>
            </a:r>
            <a:r>
              <a:rPr lang="en-US" baseline="0" dirty="0" smtClean="0"/>
              <a:t> – protein against </a:t>
            </a:r>
            <a:r>
              <a:rPr lang="en-US" baseline="0" dirty="0" err="1" smtClean="0"/>
              <a:t>nt</a:t>
            </a:r>
            <a:r>
              <a:rPr lang="en-US" baseline="0" dirty="0" smtClean="0"/>
              <a:t> (align two) &gt; now from this can someone see how many exons there are?</a:t>
            </a:r>
          </a:p>
          <a:p>
            <a:pPr marL="685800" lvl="1" indent="-228600">
              <a:buAutoNum type="arabicPeriod"/>
            </a:pPr>
            <a:r>
              <a:rPr lang="en-US" dirty="0" err="1" smtClean="0"/>
              <a:t>tblastn</a:t>
            </a:r>
            <a:r>
              <a:rPr lang="en-US" dirty="0" smtClean="0"/>
              <a:t> -query NP_002469.2-myoblast_determination_protein_1_Hs_protein.fa -subject </a:t>
            </a:r>
            <a:r>
              <a:rPr lang="en-US" dirty="0" err="1" smtClean="0"/>
              <a:t>Hs_genomic_fragment.fa</a:t>
            </a:r>
            <a:endParaRPr lang="en-US" dirty="0" smtClean="0"/>
          </a:p>
          <a:p>
            <a:pPr marL="228600" lvl="0" indent="-228600">
              <a:buAutoNum type="arabicPeriod"/>
            </a:pPr>
            <a:r>
              <a:rPr lang="en-US" baseline="0" dirty="0" smtClean="0"/>
              <a:t>Do </a:t>
            </a:r>
            <a:r>
              <a:rPr lang="en-US" baseline="0" dirty="0" err="1" smtClean="0"/>
              <a:t>blastp</a:t>
            </a:r>
            <a:r>
              <a:rPr lang="en-US" baseline="0" dirty="0" smtClean="0"/>
              <a:t> on nr, pull out orthologs of mouse and zebrafish</a:t>
            </a:r>
          </a:p>
          <a:p>
            <a:pPr marL="685800" lvl="1" indent="-228600">
              <a:buAutoNum type="arabicPeriod"/>
            </a:pPr>
            <a:r>
              <a:rPr lang="en-US" sz="1200" kern="1200" dirty="0" err="1" smtClean="0">
                <a:solidFill>
                  <a:schemeClr val="tx1"/>
                </a:solidFill>
                <a:latin typeface="+mn-lt"/>
                <a:ea typeface="+mn-ea"/>
                <a:cs typeface="+mn-cs"/>
              </a:rPr>
              <a:t>blastp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a:t>
            </a:r>
            <a:r>
              <a:rPr lang="en-US" sz="1200" kern="1200" dirty="0" smtClean="0">
                <a:solidFill>
                  <a:schemeClr val="tx1"/>
                </a:solidFill>
                <a:latin typeface="+mn-lt"/>
                <a:ea typeface="+mn-ea"/>
                <a:cs typeface="+mn-cs"/>
              </a:rPr>
              <a:t> Blast+/Database/nr -query Science/HsMYOD1_protein-test.fa -</a:t>
            </a:r>
            <a:r>
              <a:rPr lang="en-US" sz="1200" kern="1200" dirty="0" err="1" smtClean="0">
                <a:solidFill>
                  <a:schemeClr val="tx1"/>
                </a:solidFill>
                <a:latin typeface="+mn-lt"/>
                <a:ea typeface="+mn-ea"/>
                <a:cs typeface="+mn-cs"/>
              </a:rPr>
              <a:t>gilist</a:t>
            </a:r>
            <a:r>
              <a:rPr lang="en-US" sz="1200" kern="1200" dirty="0" smtClean="0">
                <a:solidFill>
                  <a:schemeClr val="tx1"/>
                </a:solidFill>
                <a:latin typeface="+mn-lt"/>
                <a:ea typeface="+mn-ea"/>
                <a:cs typeface="+mn-cs"/>
              </a:rPr>
              <a:t> Science/</a:t>
            </a:r>
            <a:r>
              <a:rPr lang="en-US" sz="1200" kern="1200" dirty="0" err="1" smtClean="0">
                <a:solidFill>
                  <a:schemeClr val="tx1"/>
                </a:solidFill>
                <a:latin typeface="+mn-lt"/>
                <a:ea typeface="+mn-ea"/>
                <a:cs typeface="+mn-cs"/>
              </a:rPr>
              <a:t>Mm_sequence.gi.txt</a:t>
            </a:r>
            <a:endParaRPr lang="en-US" sz="1200" kern="1200" dirty="0" smtClean="0">
              <a:solidFill>
                <a:schemeClr val="tx1"/>
              </a:solidFill>
              <a:latin typeface="+mn-lt"/>
              <a:ea typeface="+mn-ea"/>
              <a:cs typeface="+mn-cs"/>
            </a:endParaRPr>
          </a:p>
          <a:p>
            <a:pPr marL="685800" lvl="1" indent="-228600">
              <a:buAutoNum type="arabicPeriod"/>
            </a:pPr>
            <a:r>
              <a:rPr lang="en-US" baseline="0" dirty="0" err="1" smtClean="0"/>
              <a:t>blastp</a:t>
            </a:r>
            <a:r>
              <a:rPr lang="en-US" baseline="0" dirty="0" smtClean="0"/>
              <a:t> -</a:t>
            </a:r>
            <a:r>
              <a:rPr lang="en-US" baseline="0" dirty="0" err="1" smtClean="0"/>
              <a:t>db</a:t>
            </a:r>
            <a:r>
              <a:rPr lang="en-US" baseline="0" dirty="0" smtClean="0"/>
              <a:t> Blast+/Database/nr -query Science/HsMYOD1_protein-test.fa -</a:t>
            </a:r>
            <a:r>
              <a:rPr lang="en-US" baseline="0" dirty="0" err="1" smtClean="0"/>
              <a:t>gilist</a:t>
            </a:r>
            <a:r>
              <a:rPr lang="en-US" baseline="0" dirty="0" smtClean="0"/>
              <a:t> Science/</a:t>
            </a:r>
            <a:r>
              <a:rPr lang="en-US" baseline="0" dirty="0" err="1" smtClean="0"/>
              <a:t>Dr_sequence.gi.txt</a:t>
            </a:r>
            <a:endParaRPr lang="en-US" baseline="0" dirty="0" smtClean="0"/>
          </a:p>
        </p:txBody>
      </p:sp>
      <p:sp>
        <p:nvSpPr>
          <p:cNvPr id="4" name="Slide Number Placeholder 3"/>
          <p:cNvSpPr>
            <a:spLocks noGrp="1"/>
          </p:cNvSpPr>
          <p:nvPr>
            <p:ph type="sldNum" sz="quarter" idx="10"/>
          </p:nvPr>
        </p:nvSpPr>
        <p:spPr/>
        <p:txBody>
          <a:bodyPr/>
          <a:lstStyle/>
          <a:p>
            <a:fld id="{4A84A3AA-38DB-1A47-A656-FA989FC4F8C0}" type="slidenum">
              <a:rPr lang="en-US" smtClean="0"/>
              <a:t>31</a:t>
            </a:fld>
            <a:endParaRPr lang="en-US"/>
          </a:p>
        </p:txBody>
      </p:sp>
    </p:spTree>
    <p:extLst>
      <p:ext uri="{BB962C8B-B14F-4D97-AF65-F5344CB8AC3E}">
        <p14:creationId xmlns:p14="http://schemas.microsoft.com/office/powerpoint/2010/main" val="415517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B754D298-29AB-6D49-93D7-B48C7E9C36BD}" type="datetimeFigureOut">
              <a:rPr lang="en-US" smtClean="0"/>
              <a:t>29/07/16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4D636-65FA-3442-A3D4-48BEACFC3460}" type="slidenum">
              <a:rPr lang="en-US" smtClean="0"/>
              <a:t>‹#›</a:t>
            </a:fld>
            <a:endParaRPr lang="en-US"/>
          </a:p>
        </p:txBody>
      </p:sp>
    </p:spTree>
    <p:extLst>
      <p:ext uri="{BB962C8B-B14F-4D97-AF65-F5344CB8AC3E}">
        <p14:creationId xmlns:p14="http://schemas.microsoft.com/office/powerpoint/2010/main" val="380135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754D298-29AB-6D49-93D7-B48C7E9C36BD}" type="datetimeFigureOut">
              <a:rPr lang="en-US" smtClean="0"/>
              <a:t>29/07/16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4D636-65FA-3442-A3D4-48BEACFC3460}" type="slidenum">
              <a:rPr lang="en-US" smtClean="0"/>
              <a:t>‹#›</a:t>
            </a:fld>
            <a:endParaRPr lang="en-US"/>
          </a:p>
        </p:txBody>
      </p:sp>
    </p:spTree>
    <p:extLst>
      <p:ext uri="{BB962C8B-B14F-4D97-AF65-F5344CB8AC3E}">
        <p14:creationId xmlns:p14="http://schemas.microsoft.com/office/powerpoint/2010/main" val="3585165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754D298-29AB-6D49-93D7-B48C7E9C36BD}" type="datetimeFigureOut">
              <a:rPr lang="en-US" smtClean="0"/>
              <a:t>29/07/16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4D636-65FA-3442-A3D4-48BEACFC3460}" type="slidenum">
              <a:rPr lang="en-US" smtClean="0"/>
              <a:t>‹#›</a:t>
            </a:fld>
            <a:endParaRPr lang="en-US"/>
          </a:p>
        </p:txBody>
      </p:sp>
    </p:spTree>
    <p:extLst>
      <p:ext uri="{BB962C8B-B14F-4D97-AF65-F5344CB8AC3E}">
        <p14:creationId xmlns:p14="http://schemas.microsoft.com/office/powerpoint/2010/main" val="34024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754D298-29AB-6D49-93D7-B48C7E9C36BD}" type="datetimeFigureOut">
              <a:rPr lang="en-US" smtClean="0"/>
              <a:t>29/07/16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4D636-65FA-3442-A3D4-48BEACFC3460}" type="slidenum">
              <a:rPr lang="en-US" smtClean="0"/>
              <a:t>‹#›</a:t>
            </a:fld>
            <a:endParaRPr lang="en-US"/>
          </a:p>
        </p:txBody>
      </p:sp>
    </p:spTree>
    <p:extLst>
      <p:ext uri="{BB962C8B-B14F-4D97-AF65-F5344CB8AC3E}">
        <p14:creationId xmlns:p14="http://schemas.microsoft.com/office/powerpoint/2010/main" val="245348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754D298-29AB-6D49-93D7-B48C7E9C36BD}" type="datetimeFigureOut">
              <a:rPr lang="en-US" smtClean="0"/>
              <a:t>29/07/16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4D636-65FA-3442-A3D4-48BEACFC3460}" type="slidenum">
              <a:rPr lang="en-US" smtClean="0"/>
              <a:t>‹#›</a:t>
            </a:fld>
            <a:endParaRPr lang="en-US"/>
          </a:p>
        </p:txBody>
      </p:sp>
    </p:spTree>
    <p:extLst>
      <p:ext uri="{BB962C8B-B14F-4D97-AF65-F5344CB8AC3E}">
        <p14:creationId xmlns:p14="http://schemas.microsoft.com/office/powerpoint/2010/main" val="81913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B754D298-29AB-6D49-93D7-B48C7E9C36BD}" type="datetimeFigureOut">
              <a:rPr lang="en-US" smtClean="0"/>
              <a:t>29/07/16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4D636-65FA-3442-A3D4-48BEACFC3460}" type="slidenum">
              <a:rPr lang="en-US" smtClean="0"/>
              <a:t>‹#›</a:t>
            </a:fld>
            <a:endParaRPr lang="en-US"/>
          </a:p>
        </p:txBody>
      </p:sp>
    </p:spTree>
    <p:extLst>
      <p:ext uri="{BB962C8B-B14F-4D97-AF65-F5344CB8AC3E}">
        <p14:creationId xmlns:p14="http://schemas.microsoft.com/office/powerpoint/2010/main" val="1352381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B754D298-29AB-6D49-93D7-B48C7E9C36BD}" type="datetimeFigureOut">
              <a:rPr lang="en-US" smtClean="0"/>
              <a:t>29/07/16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4D636-65FA-3442-A3D4-48BEACFC3460}" type="slidenum">
              <a:rPr lang="en-US" smtClean="0"/>
              <a:t>‹#›</a:t>
            </a:fld>
            <a:endParaRPr lang="en-US"/>
          </a:p>
        </p:txBody>
      </p:sp>
    </p:spTree>
    <p:extLst>
      <p:ext uri="{BB962C8B-B14F-4D97-AF65-F5344CB8AC3E}">
        <p14:creationId xmlns:p14="http://schemas.microsoft.com/office/powerpoint/2010/main" val="1246642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B754D298-29AB-6D49-93D7-B48C7E9C36BD}" type="datetimeFigureOut">
              <a:rPr lang="en-US" smtClean="0"/>
              <a:t>29/07/16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4D636-65FA-3442-A3D4-48BEACFC3460}" type="slidenum">
              <a:rPr lang="en-US" smtClean="0"/>
              <a:t>‹#›</a:t>
            </a:fld>
            <a:endParaRPr lang="en-US"/>
          </a:p>
        </p:txBody>
      </p:sp>
    </p:spTree>
    <p:extLst>
      <p:ext uri="{BB962C8B-B14F-4D97-AF65-F5344CB8AC3E}">
        <p14:creationId xmlns:p14="http://schemas.microsoft.com/office/powerpoint/2010/main" val="47308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4D298-29AB-6D49-93D7-B48C7E9C36BD}" type="datetimeFigureOut">
              <a:rPr lang="en-US" smtClean="0"/>
              <a:t>29/07/16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44D636-65FA-3442-A3D4-48BEACFC3460}" type="slidenum">
              <a:rPr lang="en-US" smtClean="0"/>
              <a:t>‹#›</a:t>
            </a:fld>
            <a:endParaRPr lang="en-US"/>
          </a:p>
        </p:txBody>
      </p:sp>
    </p:spTree>
    <p:extLst>
      <p:ext uri="{BB962C8B-B14F-4D97-AF65-F5344CB8AC3E}">
        <p14:creationId xmlns:p14="http://schemas.microsoft.com/office/powerpoint/2010/main" val="229093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754D298-29AB-6D49-93D7-B48C7E9C36BD}" type="datetimeFigureOut">
              <a:rPr lang="en-US" smtClean="0"/>
              <a:t>29/07/16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4D636-65FA-3442-A3D4-48BEACFC3460}" type="slidenum">
              <a:rPr lang="en-US" smtClean="0"/>
              <a:t>‹#›</a:t>
            </a:fld>
            <a:endParaRPr lang="en-US"/>
          </a:p>
        </p:txBody>
      </p:sp>
    </p:spTree>
    <p:extLst>
      <p:ext uri="{BB962C8B-B14F-4D97-AF65-F5344CB8AC3E}">
        <p14:creationId xmlns:p14="http://schemas.microsoft.com/office/powerpoint/2010/main" val="77501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754D298-29AB-6D49-93D7-B48C7E9C36BD}" type="datetimeFigureOut">
              <a:rPr lang="en-US" smtClean="0"/>
              <a:t>29/07/16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4D636-65FA-3442-A3D4-48BEACFC3460}" type="slidenum">
              <a:rPr lang="en-US" smtClean="0"/>
              <a:t>‹#›</a:t>
            </a:fld>
            <a:endParaRPr lang="en-US"/>
          </a:p>
        </p:txBody>
      </p:sp>
    </p:spTree>
    <p:extLst>
      <p:ext uri="{BB962C8B-B14F-4D97-AF65-F5344CB8AC3E}">
        <p14:creationId xmlns:p14="http://schemas.microsoft.com/office/powerpoint/2010/main" val="10067028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4D298-29AB-6D49-93D7-B48C7E9C36BD}" type="datetimeFigureOut">
              <a:rPr lang="en-US" smtClean="0"/>
              <a:t>29/07/16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4D636-65FA-3442-A3D4-48BEACFC3460}" type="slidenum">
              <a:rPr lang="en-US" smtClean="0"/>
              <a:t>‹#›</a:t>
            </a:fld>
            <a:endParaRPr lang="en-US"/>
          </a:p>
        </p:txBody>
      </p:sp>
    </p:spTree>
    <p:extLst>
      <p:ext uri="{BB962C8B-B14F-4D97-AF65-F5344CB8AC3E}">
        <p14:creationId xmlns:p14="http://schemas.microsoft.com/office/powerpoint/2010/main" val="2750069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rgbClr val="0000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ncbi.nlm.nih.gov/books/NBK279690/pdf/Bookshelf_NBK279690.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tring-db.org/" TargetMode="External"/><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9.xml.rels><?xml version="1.0" encoding="UTF-8" standalone="yes"?>
<Relationships xmlns="http://schemas.openxmlformats.org/package/2006/relationships"><Relationship Id="rId3" Type="http://schemas.openxmlformats.org/officeDocument/2006/relationships/hyperlink" Target="http://www.ensembl.org/biomart/martview/fed1c6d531acfd2f170be64970110952" TargetMode="External"/><Relationship Id="rId4" Type="http://schemas.openxmlformats.org/officeDocument/2006/relationships/hyperlink" Target="https://bioconductor.org/packages/release/bioc/html/biomaRt.html"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www.ensembl.org/Homo_sapiens/Info/Index"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www.ensembl.org/Homo_sapiens/Info/Index" TargetMode="External"/><Relationship Id="rId4" Type="http://schemas.openxmlformats.org/officeDocument/2006/relationships/hyperlink" Target="http://asia.ensembl.org/Homo_sapiens/Transcript/ProteinSummary?db=core;g=ENSG00000129152;r=11:17719568-17722131;t=ENST00000250003" TargetMode="External"/><Relationship Id="rId5" Type="http://schemas.openxmlformats.org/officeDocument/2006/relationships/hyperlink" Target="http://asia.ensembl.org/Danio_rerio/Transcript/ProteinSummary?db=core;g=ENSDARG00000030110;r=25:30843777-30846017;t=ENSDART00000027661" TargetMode="External"/><Relationship Id="rId6" Type="http://schemas.openxmlformats.org/officeDocument/2006/relationships/hyperlink" Target="http://asia.ensembl.org/Mus_musculus/Transcript/ProteinSummary?db=core;g=ENSMUSG00000009471;r=7:46376474-46379099;t=ENSMUST00000072514" TargetMode="Externa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Summer School</a:t>
            </a:r>
            <a:endParaRPr lang="en-US" dirty="0"/>
          </a:p>
        </p:txBody>
      </p:sp>
      <p:sp>
        <p:nvSpPr>
          <p:cNvPr id="3" name="Subtitle 2"/>
          <p:cNvSpPr>
            <a:spLocks noGrp="1"/>
          </p:cNvSpPr>
          <p:nvPr>
            <p:ph type="subTitle" idx="1"/>
          </p:nvPr>
        </p:nvSpPr>
        <p:spPr>
          <a:xfrm>
            <a:off x="0" y="3886200"/>
            <a:ext cx="9144000" cy="1752600"/>
          </a:xfrm>
        </p:spPr>
        <p:txBody>
          <a:bodyPr>
            <a:normAutofit fontScale="85000" lnSpcReduction="20000"/>
          </a:bodyPr>
          <a:lstStyle/>
          <a:p>
            <a:r>
              <a:rPr lang="en-US" dirty="0" smtClean="0">
                <a:solidFill>
                  <a:schemeClr val="tx1"/>
                </a:solidFill>
              </a:rPr>
              <a:t>“Working in Command Line + </a:t>
            </a:r>
          </a:p>
          <a:p>
            <a:r>
              <a:rPr lang="en-US" dirty="0" smtClean="0">
                <a:solidFill>
                  <a:schemeClr val="tx1"/>
                </a:solidFill>
              </a:rPr>
              <a:t>Biological Problem Hunt”</a:t>
            </a:r>
          </a:p>
          <a:p>
            <a:endParaRPr lang="en-US" dirty="0" smtClean="0">
              <a:solidFill>
                <a:schemeClr val="tx1"/>
              </a:solidFill>
            </a:endParaRPr>
          </a:p>
          <a:p>
            <a:r>
              <a:rPr lang="en-US" dirty="0" smtClean="0">
                <a:solidFill>
                  <a:schemeClr val="tx1"/>
                </a:solidFill>
              </a:rPr>
              <a:t>Dr. Tarang K. Mehta and Dr. George </a:t>
            </a:r>
            <a:r>
              <a:rPr lang="en-US" dirty="0" err="1" smtClean="0">
                <a:solidFill>
                  <a:schemeClr val="tx1"/>
                </a:solidFill>
              </a:rPr>
              <a:t>Kettleborough</a:t>
            </a:r>
            <a:endParaRPr lang="en-US" dirty="0">
              <a:solidFill>
                <a:schemeClr val="tx1"/>
              </a:solidFill>
            </a:endParaRPr>
          </a:p>
        </p:txBody>
      </p:sp>
      <p:pic>
        <p:nvPicPr>
          <p:cNvPr id="4" name="Picture 3" descr="Earlham_Institute_double_line_PRINT_CMY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57" y="266772"/>
            <a:ext cx="1831344" cy="585889"/>
          </a:xfrm>
          <a:prstGeom prst="rect">
            <a:avLst/>
          </a:prstGeom>
        </p:spPr>
      </p:pic>
    </p:spTree>
    <p:extLst>
      <p:ext uri="{BB962C8B-B14F-4D97-AF65-F5344CB8AC3E}">
        <p14:creationId xmlns:p14="http://schemas.microsoft.com/office/powerpoint/2010/main" val="22140673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Terminal: History and why</a:t>
            </a:r>
            <a:endParaRPr lang="en-US" dirty="0"/>
          </a:p>
        </p:txBody>
      </p:sp>
      <p:sp>
        <p:nvSpPr>
          <p:cNvPr id="3" name="Content Placeholder 2"/>
          <p:cNvSpPr>
            <a:spLocks noGrp="1"/>
          </p:cNvSpPr>
          <p:nvPr>
            <p:ph idx="1"/>
          </p:nvPr>
        </p:nvSpPr>
        <p:spPr/>
        <p:txBody>
          <a:bodyPr/>
          <a:lstStyle/>
          <a:p>
            <a:r>
              <a:rPr lang="en-US" dirty="0"/>
              <a:t>When Unix was developed in the '80s, computers did not have graphical interfaces </a:t>
            </a:r>
            <a:endParaRPr lang="en-US" dirty="0" smtClean="0">
              <a:effectLst/>
            </a:endParaRPr>
          </a:p>
          <a:p>
            <a:r>
              <a:rPr lang="en-US" dirty="0"/>
              <a:t>Back then computer were mostly used for data analysis. </a:t>
            </a:r>
            <a:endParaRPr lang="en-US" dirty="0" smtClean="0">
              <a:effectLst/>
            </a:endParaRPr>
          </a:p>
        </p:txBody>
      </p:sp>
    </p:spTree>
    <p:extLst>
      <p:ext uri="{BB962C8B-B14F-4D97-AF65-F5344CB8AC3E}">
        <p14:creationId xmlns:p14="http://schemas.microsoft.com/office/powerpoint/2010/main" val="20699019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Terminal: why use it today?</a:t>
            </a:r>
            <a:endParaRPr lang="en-US" dirty="0"/>
          </a:p>
        </p:txBody>
      </p:sp>
      <p:sp>
        <p:nvSpPr>
          <p:cNvPr id="3" name="Content Placeholder 2"/>
          <p:cNvSpPr>
            <a:spLocks noGrp="1"/>
          </p:cNvSpPr>
          <p:nvPr>
            <p:ph idx="1"/>
          </p:nvPr>
        </p:nvSpPr>
        <p:spPr/>
        <p:txBody>
          <a:bodyPr/>
          <a:lstStyle/>
          <a:p>
            <a:r>
              <a:rPr lang="en-US" dirty="0"/>
              <a:t>A common problem in bioinformatics is to deal with big collections of text files </a:t>
            </a:r>
            <a:endParaRPr lang="en-US" dirty="0" smtClean="0">
              <a:effectLst/>
            </a:endParaRPr>
          </a:p>
          <a:p>
            <a:r>
              <a:rPr lang="en-US" dirty="0"/>
              <a:t>The terminal is a good instrument to manage big collections of text files. More than 30 years of experience. </a:t>
            </a:r>
            <a:endParaRPr lang="en-US" dirty="0" smtClean="0">
              <a:effectLst/>
            </a:endParaRPr>
          </a:p>
        </p:txBody>
      </p:sp>
    </p:spTree>
    <p:extLst>
      <p:ext uri="{BB962C8B-B14F-4D97-AF65-F5344CB8AC3E}">
        <p14:creationId xmlns:p14="http://schemas.microsoft.com/office/powerpoint/2010/main" val="27906294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Content Placeholder 2"/>
          <p:cNvSpPr>
            <a:spLocks noGrp="1"/>
          </p:cNvSpPr>
          <p:nvPr>
            <p:ph idx="1"/>
          </p:nvPr>
        </p:nvSpPr>
        <p:spPr/>
        <p:txBody>
          <a:bodyPr>
            <a:normAutofit lnSpcReduction="10000"/>
          </a:bodyPr>
          <a:lstStyle/>
          <a:p>
            <a:r>
              <a:rPr lang="en-US" dirty="0" smtClean="0"/>
              <a:t>Useful commands:</a:t>
            </a:r>
          </a:p>
          <a:p>
            <a:pPr lvl="1"/>
            <a:r>
              <a:rPr lang="en-US" i="1" dirty="0" err="1" smtClean="0"/>
              <a:t>ls</a:t>
            </a:r>
            <a:r>
              <a:rPr lang="en-US" dirty="0" smtClean="0"/>
              <a:t>: list files in current directory</a:t>
            </a:r>
          </a:p>
          <a:p>
            <a:pPr lvl="1"/>
            <a:r>
              <a:rPr lang="en-US" i="1" dirty="0" err="1" smtClean="0"/>
              <a:t>mkdir</a:t>
            </a:r>
            <a:r>
              <a:rPr lang="en-US" dirty="0" smtClean="0"/>
              <a:t>: make a directory</a:t>
            </a:r>
          </a:p>
          <a:p>
            <a:pPr lvl="1"/>
            <a:r>
              <a:rPr lang="en-US" i="1" dirty="0" err="1" smtClean="0"/>
              <a:t>cp</a:t>
            </a:r>
            <a:r>
              <a:rPr lang="en-US" dirty="0" smtClean="0"/>
              <a:t>: copy</a:t>
            </a:r>
          </a:p>
          <a:p>
            <a:pPr lvl="1"/>
            <a:r>
              <a:rPr lang="en-US" i="1" dirty="0" err="1" smtClean="0"/>
              <a:t>rm</a:t>
            </a:r>
            <a:r>
              <a:rPr lang="en-US" dirty="0" smtClean="0"/>
              <a:t>: remove</a:t>
            </a:r>
          </a:p>
          <a:p>
            <a:pPr lvl="1"/>
            <a:r>
              <a:rPr lang="en-US" i="1" dirty="0" smtClean="0"/>
              <a:t>cd</a:t>
            </a:r>
            <a:r>
              <a:rPr lang="en-US" dirty="0" smtClean="0"/>
              <a:t>: change directory</a:t>
            </a:r>
          </a:p>
          <a:p>
            <a:pPr lvl="1"/>
            <a:r>
              <a:rPr lang="en-US" i="1" dirty="0" smtClean="0"/>
              <a:t>man</a:t>
            </a:r>
            <a:r>
              <a:rPr lang="en-US" dirty="0" smtClean="0"/>
              <a:t> [command]: load manual for optional command parameters</a:t>
            </a:r>
          </a:p>
          <a:p>
            <a:r>
              <a:rPr lang="en-US" dirty="0" smtClean="0"/>
              <a:t>Can also get help from the internet!</a:t>
            </a:r>
          </a:p>
          <a:p>
            <a:pPr lvl="1"/>
            <a:endParaRPr lang="en-US" dirty="0"/>
          </a:p>
        </p:txBody>
      </p:sp>
    </p:spTree>
    <p:extLst>
      <p:ext uri="{BB962C8B-B14F-4D97-AF65-F5344CB8AC3E}">
        <p14:creationId xmlns:p14="http://schemas.microsoft.com/office/powerpoint/2010/main" val="33736698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1341"/>
            <a:ext cx="8229600" cy="1143000"/>
          </a:xfrm>
        </p:spPr>
        <p:txBody>
          <a:bodyPr>
            <a:normAutofit fontScale="90000"/>
          </a:bodyPr>
          <a:lstStyle/>
          <a:p>
            <a:r>
              <a:rPr lang="en-US" dirty="0" smtClean="0"/>
              <a:t>Command Line Familiarity Exercises</a:t>
            </a:r>
            <a:endParaRPr lang="en-US" dirty="0"/>
          </a:p>
        </p:txBody>
      </p:sp>
    </p:spTree>
    <p:extLst>
      <p:ext uri="{BB962C8B-B14F-4D97-AF65-F5344CB8AC3E}">
        <p14:creationId xmlns:p14="http://schemas.microsoft.com/office/powerpoint/2010/main" val="29731153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Exercises (refresh!)</a:t>
            </a:r>
            <a:endParaRPr lang="en-US" dirty="0"/>
          </a:p>
        </p:txBody>
      </p:sp>
      <p:sp>
        <p:nvSpPr>
          <p:cNvPr id="3" name="Content Placeholder 2"/>
          <p:cNvSpPr>
            <a:spLocks noGrp="1"/>
          </p:cNvSpPr>
          <p:nvPr>
            <p:ph idx="1"/>
          </p:nvPr>
        </p:nvSpPr>
        <p:spPr/>
        <p:txBody>
          <a:bodyPr>
            <a:normAutofit/>
          </a:bodyPr>
          <a:lstStyle/>
          <a:p>
            <a:pPr marL="536575" indent="-536575">
              <a:buFont typeface="+mj-lt"/>
              <a:buAutoNum type="arabicPeriod"/>
            </a:pPr>
            <a:r>
              <a:rPr lang="en-US" dirty="0"/>
              <a:t>Creating </a:t>
            </a:r>
            <a:r>
              <a:rPr lang="en-US" dirty="0" smtClean="0"/>
              <a:t>directories</a:t>
            </a:r>
          </a:p>
          <a:p>
            <a:pPr marL="536575" indent="-536575">
              <a:buFont typeface="+mj-lt"/>
              <a:buAutoNum type="arabicPeriod"/>
            </a:pPr>
            <a:r>
              <a:rPr lang="en-US" dirty="0"/>
              <a:t>Removing whole </a:t>
            </a:r>
            <a:r>
              <a:rPr lang="en-US" dirty="0" smtClean="0"/>
              <a:t>directories</a:t>
            </a:r>
            <a:endParaRPr lang="en-US" dirty="0"/>
          </a:p>
          <a:p>
            <a:pPr marL="536575" indent="-536575">
              <a:buFont typeface="+mj-lt"/>
              <a:buAutoNum type="arabicPeriod"/>
            </a:pPr>
            <a:r>
              <a:rPr lang="en-US" dirty="0"/>
              <a:t>Creating </a:t>
            </a:r>
            <a:r>
              <a:rPr lang="en-US" dirty="0" smtClean="0"/>
              <a:t>text files </a:t>
            </a:r>
          </a:p>
          <a:p>
            <a:pPr marL="536575" indent="-536575">
              <a:buFont typeface="+mj-lt"/>
              <a:buAutoNum type="arabicPeriod"/>
            </a:pPr>
            <a:r>
              <a:rPr lang="en-US" dirty="0"/>
              <a:t>Removing </a:t>
            </a:r>
            <a:r>
              <a:rPr lang="en-US" dirty="0" smtClean="0"/>
              <a:t>files</a:t>
            </a:r>
          </a:p>
          <a:p>
            <a:pPr marL="536575" indent="-536575">
              <a:buFont typeface="+mj-lt"/>
              <a:buAutoNum type="arabicPeriod"/>
            </a:pPr>
            <a:r>
              <a:rPr lang="en-US" dirty="0" smtClean="0"/>
              <a:t>Moving files </a:t>
            </a:r>
            <a:r>
              <a:rPr lang="en-US" dirty="0"/>
              <a:t>from one directory to another</a:t>
            </a:r>
          </a:p>
          <a:p>
            <a:pPr marL="536575" indent="-536575">
              <a:buFont typeface="+mj-lt"/>
              <a:buAutoNum type="arabicPeriod"/>
            </a:pPr>
            <a:r>
              <a:rPr lang="en-US" dirty="0"/>
              <a:t>Copying files from one directory to </a:t>
            </a:r>
            <a:r>
              <a:rPr lang="en-US" dirty="0" smtClean="0"/>
              <a:t>another</a:t>
            </a:r>
          </a:p>
          <a:p>
            <a:pPr marL="936625" lvl="1" indent="-536575"/>
            <a:r>
              <a:rPr lang="en-US" dirty="0" smtClean="0"/>
              <a:t>Copying the files required for the Mini-Project using wildcard</a:t>
            </a:r>
            <a:endParaRPr lang="en-US" dirty="0"/>
          </a:p>
        </p:txBody>
      </p:sp>
    </p:spTree>
    <p:extLst>
      <p:ext uri="{BB962C8B-B14F-4D97-AF65-F5344CB8AC3E}">
        <p14:creationId xmlns:p14="http://schemas.microsoft.com/office/powerpoint/2010/main" val="25926665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directories</a:t>
            </a:r>
            <a:endParaRPr lang="en-US" dirty="0"/>
          </a:p>
        </p:txBody>
      </p:sp>
      <p:sp>
        <p:nvSpPr>
          <p:cNvPr id="3" name="Content Placeholder 2"/>
          <p:cNvSpPr>
            <a:spLocks noGrp="1"/>
          </p:cNvSpPr>
          <p:nvPr>
            <p:ph idx="1"/>
          </p:nvPr>
        </p:nvSpPr>
        <p:spPr>
          <a:xfrm>
            <a:off x="457200" y="1600201"/>
            <a:ext cx="8229600" cy="1221890"/>
          </a:xfrm>
        </p:spPr>
        <p:txBody>
          <a:bodyPr/>
          <a:lstStyle/>
          <a:p>
            <a:r>
              <a:rPr lang="en-US" dirty="0" smtClean="0"/>
              <a:t>Create one directory with three directories inside of it all with names of your choosing</a:t>
            </a:r>
            <a:endParaRPr lang="en-US" dirty="0"/>
          </a:p>
        </p:txBody>
      </p:sp>
      <p:grpSp>
        <p:nvGrpSpPr>
          <p:cNvPr id="16" name="Group 15"/>
          <p:cNvGrpSpPr/>
          <p:nvPr/>
        </p:nvGrpSpPr>
        <p:grpSpPr>
          <a:xfrm>
            <a:off x="341700" y="2822091"/>
            <a:ext cx="8651738" cy="3909507"/>
            <a:chOff x="1759098" y="2822091"/>
            <a:chExt cx="8651738" cy="3909507"/>
          </a:xfrm>
        </p:grpSpPr>
        <p:grpSp>
          <p:nvGrpSpPr>
            <p:cNvPr id="14" name="Group 13"/>
            <p:cNvGrpSpPr/>
            <p:nvPr/>
          </p:nvGrpSpPr>
          <p:grpSpPr>
            <a:xfrm>
              <a:off x="1759098" y="2822091"/>
              <a:ext cx="8651738" cy="3909507"/>
              <a:chOff x="1759098" y="2822091"/>
              <a:chExt cx="8651738" cy="3909507"/>
            </a:xfrm>
          </p:grpSpPr>
          <p:grpSp>
            <p:nvGrpSpPr>
              <p:cNvPr id="10" name="Group 9"/>
              <p:cNvGrpSpPr/>
              <p:nvPr/>
            </p:nvGrpSpPr>
            <p:grpSpPr>
              <a:xfrm>
                <a:off x="1759098" y="4102188"/>
                <a:ext cx="8651738" cy="2629410"/>
                <a:chOff x="1759098" y="2822091"/>
                <a:chExt cx="8651738" cy="2629410"/>
              </a:xfrm>
            </p:grpSpPr>
            <p:cxnSp>
              <p:nvCxnSpPr>
                <p:cNvPr id="5" name="Straight Arrow Connector 4"/>
                <p:cNvCxnSpPr>
                  <a:stCxn id="3" idx="2"/>
                </p:cNvCxnSpPr>
                <p:nvPr/>
              </p:nvCxnSpPr>
              <p:spPr>
                <a:xfrm flipH="1">
                  <a:off x="3002029" y="2822091"/>
                  <a:ext cx="1569971" cy="16675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3" idx="2"/>
                </p:cNvCxnSpPr>
                <p:nvPr/>
              </p:nvCxnSpPr>
              <p:spPr>
                <a:xfrm>
                  <a:off x="4572000" y="2822091"/>
                  <a:ext cx="1688641" cy="16675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546768" y="4528171"/>
                  <a:ext cx="5864068" cy="369332"/>
                </a:xfrm>
                <a:prstGeom prst="rect">
                  <a:avLst/>
                </a:prstGeom>
                <a:noFill/>
              </p:spPr>
              <p:txBody>
                <a:bodyPr wrap="none" rtlCol="0">
                  <a:spAutoFit/>
                </a:bodyPr>
                <a:lstStyle/>
                <a:p>
                  <a:r>
                    <a:rPr lang="en-US" dirty="0" err="1" smtClean="0">
                      <a:latin typeface="Courier New"/>
                      <a:cs typeface="Courier New"/>
                    </a:rPr>
                    <a:t>mkdir</a:t>
                  </a:r>
                  <a:r>
                    <a:rPr lang="en-US" dirty="0" smtClean="0">
                      <a:latin typeface="Courier New"/>
                      <a:cs typeface="Courier New"/>
                    </a:rPr>
                    <a:t> [myfolder1] [myfolder2] [myfolder3]</a:t>
                  </a:r>
                  <a:endParaRPr lang="en-US" dirty="0">
                    <a:latin typeface="Courier New"/>
                    <a:cs typeface="Courier New"/>
                  </a:endParaRPr>
                </a:p>
              </p:txBody>
            </p:sp>
            <p:sp>
              <p:nvSpPr>
                <p:cNvPr id="9" name="TextBox 8"/>
                <p:cNvSpPr txBox="1"/>
                <p:nvPr/>
              </p:nvSpPr>
              <p:spPr>
                <a:xfrm>
                  <a:off x="1759098" y="4528171"/>
                  <a:ext cx="2539540" cy="923330"/>
                </a:xfrm>
                <a:prstGeom prst="rect">
                  <a:avLst/>
                </a:prstGeom>
                <a:noFill/>
              </p:spPr>
              <p:txBody>
                <a:bodyPr wrap="none" rtlCol="0">
                  <a:spAutoFit/>
                </a:bodyPr>
                <a:lstStyle/>
                <a:p>
                  <a:r>
                    <a:rPr lang="en-US" dirty="0" err="1" smtClean="0">
                      <a:latin typeface="Courier New"/>
                      <a:cs typeface="Courier New"/>
                    </a:rPr>
                    <a:t>mkdir</a:t>
                  </a:r>
                  <a:r>
                    <a:rPr lang="en-US" dirty="0" smtClean="0">
                      <a:latin typeface="Courier New"/>
                      <a:cs typeface="Courier New"/>
                    </a:rPr>
                    <a:t> [myfolder1] </a:t>
                  </a:r>
                </a:p>
                <a:p>
                  <a:r>
                    <a:rPr lang="en-US" dirty="0" err="1">
                      <a:latin typeface="Courier New"/>
                      <a:cs typeface="Courier New"/>
                    </a:rPr>
                    <a:t>m</a:t>
                  </a:r>
                  <a:r>
                    <a:rPr lang="en-US" dirty="0" err="1" smtClean="0">
                      <a:latin typeface="Courier New"/>
                      <a:cs typeface="Courier New"/>
                    </a:rPr>
                    <a:t>kdir</a:t>
                  </a:r>
                  <a:r>
                    <a:rPr lang="en-US" dirty="0" smtClean="0">
                      <a:latin typeface="Courier New"/>
                      <a:cs typeface="Courier New"/>
                    </a:rPr>
                    <a:t> [myfolder2]</a:t>
                  </a:r>
                </a:p>
                <a:p>
                  <a:r>
                    <a:rPr lang="en-US" dirty="0" err="1">
                      <a:latin typeface="Courier New"/>
                      <a:cs typeface="Courier New"/>
                    </a:rPr>
                    <a:t>mkdir</a:t>
                  </a:r>
                  <a:r>
                    <a:rPr lang="en-US" dirty="0">
                      <a:latin typeface="Courier New"/>
                      <a:cs typeface="Courier New"/>
                    </a:rPr>
                    <a:t> [</a:t>
                  </a:r>
                  <a:r>
                    <a:rPr lang="en-US" dirty="0" smtClean="0">
                      <a:latin typeface="Courier New"/>
                      <a:cs typeface="Courier New"/>
                    </a:rPr>
                    <a:t>myfolder3]</a:t>
                  </a:r>
                  <a:endParaRPr lang="en-US" dirty="0">
                    <a:latin typeface="Courier New"/>
                    <a:cs typeface="Courier New"/>
                  </a:endParaRPr>
                </a:p>
              </p:txBody>
            </p:sp>
          </p:grpSp>
          <p:cxnSp>
            <p:nvCxnSpPr>
              <p:cNvPr id="11" name="Straight Arrow Connector 10"/>
              <p:cNvCxnSpPr/>
              <p:nvPr/>
            </p:nvCxnSpPr>
            <p:spPr>
              <a:xfrm>
                <a:off x="4572000" y="2822091"/>
                <a:ext cx="0" cy="9107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110138" y="3732856"/>
                <a:ext cx="2955106" cy="369332"/>
              </a:xfrm>
              <a:prstGeom prst="rect">
                <a:avLst/>
              </a:prstGeom>
            </p:spPr>
            <p:txBody>
              <a:bodyPr wrap="none">
                <a:spAutoFit/>
              </a:bodyPr>
              <a:lstStyle/>
              <a:p>
                <a:r>
                  <a:rPr lang="en-US" dirty="0" err="1">
                    <a:latin typeface="Courier New"/>
                    <a:cs typeface="Courier New"/>
                  </a:rPr>
                  <a:t>mkdir</a:t>
                </a:r>
                <a:r>
                  <a:rPr lang="en-US" dirty="0">
                    <a:latin typeface="Courier New"/>
                    <a:cs typeface="Courier New"/>
                  </a:rPr>
                  <a:t> [</a:t>
                </a:r>
                <a:r>
                  <a:rPr lang="en-US" dirty="0" err="1" smtClean="0">
                    <a:latin typeface="Courier New"/>
                    <a:cs typeface="Courier New"/>
                  </a:rPr>
                  <a:t>mymainfolder</a:t>
                </a:r>
                <a:r>
                  <a:rPr lang="en-US" dirty="0" smtClean="0">
                    <a:latin typeface="Courier New"/>
                    <a:cs typeface="Courier New"/>
                  </a:rPr>
                  <a:t>]</a:t>
                </a:r>
                <a:endParaRPr lang="en-US" dirty="0">
                  <a:latin typeface="Courier New"/>
                  <a:cs typeface="Courier New"/>
                </a:endParaRPr>
              </a:p>
            </p:txBody>
          </p:sp>
        </p:grpSp>
        <p:sp>
          <p:nvSpPr>
            <p:cNvPr id="15" name="Rectangle 14"/>
            <p:cNvSpPr/>
            <p:nvPr/>
          </p:nvSpPr>
          <p:spPr>
            <a:xfrm>
              <a:off x="3356606" y="4716291"/>
              <a:ext cx="2539540" cy="369332"/>
            </a:xfrm>
            <a:prstGeom prst="rect">
              <a:avLst/>
            </a:prstGeom>
            <a:solidFill>
              <a:srgbClr val="FFFFFF"/>
            </a:solidFill>
          </p:spPr>
          <p:txBody>
            <a:bodyPr wrap="none">
              <a:spAutoFit/>
            </a:bodyPr>
            <a:lstStyle/>
            <a:p>
              <a:r>
                <a:rPr lang="en-US" dirty="0">
                  <a:latin typeface="Courier New"/>
                  <a:cs typeface="Courier New"/>
                </a:rPr>
                <a:t>c</a:t>
              </a:r>
              <a:r>
                <a:rPr lang="en-US" dirty="0" smtClean="0">
                  <a:latin typeface="Courier New"/>
                  <a:cs typeface="Courier New"/>
                </a:rPr>
                <a:t>d [</a:t>
              </a:r>
              <a:r>
                <a:rPr lang="en-US" dirty="0" err="1" smtClean="0">
                  <a:latin typeface="Courier New"/>
                  <a:cs typeface="Courier New"/>
                </a:rPr>
                <a:t>mymainfolder</a:t>
              </a:r>
              <a:r>
                <a:rPr lang="en-US" dirty="0" smtClean="0">
                  <a:latin typeface="Courier New"/>
                  <a:cs typeface="Courier New"/>
                </a:rPr>
                <a:t>]</a:t>
              </a:r>
              <a:endParaRPr lang="en-US" dirty="0">
                <a:latin typeface="Courier New"/>
                <a:cs typeface="Courier New"/>
              </a:endParaRPr>
            </a:p>
          </p:txBody>
        </p:sp>
      </p:grpSp>
    </p:spTree>
    <p:extLst>
      <p:ext uri="{BB962C8B-B14F-4D97-AF65-F5344CB8AC3E}">
        <p14:creationId xmlns:p14="http://schemas.microsoft.com/office/powerpoint/2010/main" val="40795591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whole directories</a:t>
            </a:r>
            <a:endParaRPr lang="en-US" dirty="0"/>
          </a:p>
        </p:txBody>
      </p:sp>
      <p:sp>
        <p:nvSpPr>
          <p:cNvPr id="3" name="Content Placeholder 2"/>
          <p:cNvSpPr>
            <a:spLocks noGrp="1"/>
          </p:cNvSpPr>
          <p:nvPr>
            <p:ph idx="1"/>
          </p:nvPr>
        </p:nvSpPr>
        <p:spPr>
          <a:xfrm>
            <a:off x="457200" y="1600201"/>
            <a:ext cx="8229600" cy="1221890"/>
          </a:xfrm>
        </p:spPr>
        <p:txBody>
          <a:bodyPr>
            <a:normAutofit fontScale="62500" lnSpcReduction="20000"/>
          </a:bodyPr>
          <a:lstStyle/>
          <a:p>
            <a:r>
              <a:rPr lang="en-US" dirty="0" smtClean="0"/>
              <a:t>Remove (delete) one of the three sub-directories you just created</a:t>
            </a:r>
          </a:p>
          <a:p>
            <a:r>
              <a:rPr lang="en-US" dirty="0" smtClean="0"/>
              <a:t>Note: If this directory had files in them then they would also be deleted</a:t>
            </a:r>
          </a:p>
          <a:p>
            <a:r>
              <a:rPr lang="en-US" dirty="0" smtClean="0"/>
              <a:t>Remember, you can ‘tab’ complete a file/folder name (saves you typing the whole name!) or ‘double tab’ to view all files in folder</a:t>
            </a:r>
            <a:endParaRPr lang="en-US" dirty="0"/>
          </a:p>
        </p:txBody>
      </p:sp>
      <p:grpSp>
        <p:nvGrpSpPr>
          <p:cNvPr id="6" name="Group 5"/>
          <p:cNvGrpSpPr/>
          <p:nvPr/>
        </p:nvGrpSpPr>
        <p:grpSpPr>
          <a:xfrm>
            <a:off x="457200" y="3257454"/>
            <a:ext cx="8229600" cy="3182834"/>
            <a:chOff x="457200" y="3282317"/>
            <a:chExt cx="8229600" cy="3182834"/>
          </a:xfrm>
        </p:grpSpPr>
        <p:cxnSp>
          <p:nvCxnSpPr>
            <p:cNvPr id="5" name="Straight Arrow Connector 4"/>
            <p:cNvCxnSpPr/>
            <p:nvPr/>
          </p:nvCxnSpPr>
          <p:spPr>
            <a:xfrm>
              <a:off x="4572000" y="3651649"/>
              <a:ext cx="0" cy="838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97814" y="4528171"/>
              <a:ext cx="2539540" cy="369332"/>
            </a:xfrm>
            <a:prstGeom prst="rect">
              <a:avLst/>
            </a:prstGeom>
            <a:noFill/>
          </p:spPr>
          <p:txBody>
            <a:bodyPr wrap="none" rtlCol="0">
              <a:spAutoFit/>
            </a:bodyPr>
            <a:lstStyle/>
            <a:p>
              <a:r>
                <a:rPr lang="en-US" dirty="0" err="1">
                  <a:latin typeface="Courier New"/>
                  <a:cs typeface="Courier New"/>
                </a:rPr>
                <a:t>r</a:t>
              </a:r>
              <a:r>
                <a:rPr lang="en-US" dirty="0" err="1" smtClean="0">
                  <a:latin typeface="Courier New"/>
                  <a:cs typeface="Courier New"/>
                </a:rPr>
                <a:t>m</a:t>
              </a:r>
              <a:r>
                <a:rPr lang="en-US" dirty="0" smtClean="0">
                  <a:latin typeface="Courier New"/>
                  <a:cs typeface="Courier New"/>
                </a:rPr>
                <a:t> –r [myfolder3] </a:t>
              </a:r>
              <a:endParaRPr lang="en-US" dirty="0">
                <a:latin typeface="Courier New"/>
                <a:cs typeface="Courier New"/>
              </a:endParaRPr>
            </a:p>
          </p:txBody>
        </p:sp>
        <p:sp>
          <p:nvSpPr>
            <p:cNvPr id="11" name="Content Placeholder 2"/>
            <p:cNvSpPr txBox="1">
              <a:spLocks/>
            </p:cNvSpPr>
            <p:nvPr/>
          </p:nvSpPr>
          <p:spPr>
            <a:xfrm>
              <a:off x="457200" y="4999536"/>
              <a:ext cx="8229600" cy="1465615"/>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-r option: </a:t>
              </a:r>
              <a:r>
                <a:rPr lang="en-US" dirty="0"/>
                <a:t>Attempt to remove the file hierarchy rooted in each file argument</a:t>
              </a:r>
              <a:r>
                <a:rPr lang="en-US" dirty="0" smtClean="0"/>
                <a:t>.</a:t>
              </a:r>
            </a:p>
            <a:p>
              <a:r>
                <a:rPr lang="en-US" dirty="0" smtClean="0"/>
                <a:t>type </a:t>
              </a:r>
              <a:r>
                <a:rPr lang="en-US" dirty="0" smtClean="0">
                  <a:latin typeface="Courier New"/>
                  <a:cs typeface="Courier New"/>
                </a:rPr>
                <a:t>man </a:t>
              </a:r>
              <a:r>
                <a:rPr lang="en-US" dirty="0" err="1" smtClean="0">
                  <a:latin typeface="Courier New"/>
                  <a:cs typeface="Courier New"/>
                </a:rPr>
                <a:t>rm</a:t>
              </a:r>
              <a:r>
                <a:rPr lang="en-US" dirty="0" smtClean="0">
                  <a:latin typeface="Courier New"/>
                  <a:cs typeface="Courier New"/>
                </a:rPr>
                <a:t> </a:t>
              </a:r>
              <a:r>
                <a:rPr lang="en-US" dirty="0" smtClean="0"/>
                <a:t>to see other options</a:t>
              </a:r>
            </a:p>
            <a:p>
              <a:pPr lvl="1"/>
              <a:r>
                <a:rPr lang="en-US" dirty="0" smtClean="0"/>
                <a:t>Note: if we type </a:t>
              </a:r>
              <a:r>
                <a:rPr lang="en-US" dirty="0" smtClean="0">
                  <a:latin typeface="Courier New"/>
                  <a:cs typeface="Courier New"/>
                </a:rPr>
                <a:t>man</a:t>
              </a:r>
              <a:r>
                <a:rPr lang="en-US" i="1" dirty="0" smtClean="0"/>
                <a:t> </a:t>
              </a:r>
              <a:r>
                <a:rPr lang="en-US" dirty="0" smtClean="0"/>
                <a:t>in front of any command e.g. </a:t>
              </a:r>
              <a:r>
                <a:rPr lang="en-US" dirty="0" smtClean="0">
                  <a:latin typeface="Courier New"/>
                  <a:cs typeface="Courier New"/>
                </a:rPr>
                <a:t>man </a:t>
              </a:r>
              <a:r>
                <a:rPr lang="en-US" dirty="0" err="1" smtClean="0">
                  <a:latin typeface="Courier New"/>
                  <a:cs typeface="Courier New"/>
                </a:rPr>
                <a:t>mkdir</a:t>
              </a:r>
              <a:r>
                <a:rPr lang="en-US" dirty="0" smtClean="0">
                  <a:latin typeface="Courier New"/>
                  <a:cs typeface="Courier New"/>
                </a:rPr>
                <a:t> </a:t>
              </a:r>
              <a:r>
                <a:rPr lang="en-US" dirty="0" smtClean="0"/>
                <a:t>then we can see all the options available for that command</a:t>
              </a:r>
              <a:endParaRPr lang="en-US" dirty="0"/>
            </a:p>
          </p:txBody>
        </p:sp>
        <p:sp>
          <p:nvSpPr>
            <p:cNvPr id="12" name="TextBox 11"/>
            <p:cNvSpPr txBox="1"/>
            <p:nvPr/>
          </p:nvSpPr>
          <p:spPr>
            <a:xfrm>
              <a:off x="3268509" y="3282317"/>
              <a:ext cx="2539540" cy="369332"/>
            </a:xfrm>
            <a:prstGeom prst="rect">
              <a:avLst/>
            </a:prstGeom>
            <a:noFill/>
          </p:spPr>
          <p:txBody>
            <a:bodyPr wrap="none" rtlCol="0">
              <a:spAutoFit/>
            </a:bodyPr>
            <a:lstStyle/>
            <a:p>
              <a:r>
                <a:rPr lang="en-US" dirty="0">
                  <a:latin typeface="Courier New"/>
                  <a:cs typeface="Courier New"/>
                </a:rPr>
                <a:t>c</a:t>
              </a:r>
              <a:r>
                <a:rPr lang="en-US" dirty="0" smtClean="0">
                  <a:latin typeface="Courier New"/>
                  <a:cs typeface="Courier New"/>
                </a:rPr>
                <a:t>d [</a:t>
              </a:r>
              <a:r>
                <a:rPr lang="en-US" dirty="0" err="1" smtClean="0">
                  <a:latin typeface="Courier New"/>
                  <a:cs typeface="Courier New"/>
                </a:rPr>
                <a:t>mymainfolder</a:t>
              </a:r>
              <a:r>
                <a:rPr lang="en-US" dirty="0" smtClean="0">
                  <a:latin typeface="Courier New"/>
                  <a:cs typeface="Courier New"/>
                </a:rPr>
                <a:t>] </a:t>
              </a:r>
              <a:endParaRPr lang="en-US" dirty="0">
                <a:latin typeface="Courier New"/>
                <a:cs typeface="Courier New"/>
              </a:endParaRPr>
            </a:p>
          </p:txBody>
        </p:sp>
      </p:grpSp>
    </p:spTree>
    <p:extLst>
      <p:ext uri="{BB962C8B-B14F-4D97-AF65-F5344CB8AC3E}">
        <p14:creationId xmlns:p14="http://schemas.microsoft.com/office/powerpoint/2010/main" val="18268786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text files</a:t>
            </a:r>
            <a:endParaRPr lang="en-US" dirty="0"/>
          </a:p>
        </p:txBody>
      </p:sp>
      <p:sp>
        <p:nvSpPr>
          <p:cNvPr id="3" name="Content Placeholder 2"/>
          <p:cNvSpPr>
            <a:spLocks noGrp="1"/>
          </p:cNvSpPr>
          <p:nvPr>
            <p:ph idx="1"/>
          </p:nvPr>
        </p:nvSpPr>
        <p:spPr>
          <a:xfrm>
            <a:off x="457200" y="1600200"/>
            <a:ext cx="8229600" cy="1914585"/>
          </a:xfrm>
        </p:spPr>
        <p:txBody>
          <a:bodyPr/>
          <a:lstStyle/>
          <a:p>
            <a:r>
              <a:rPr lang="en-US" dirty="0" smtClean="0"/>
              <a:t>Few text editors in the command line e.g. </a:t>
            </a:r>
            <a:r>
              <a:rPr lang="en-US" dirty="0" smtClean="0">
                <a:latin typeface="Courier New"/>
                <a:cs typeface="Courier New"/>
              </a:rPr>
              <a:t>vi </a:t>
            </a:r>
            <a:r>
              <a:rPr lang="en-US" dirty="0" smtClean="0">
                <a:cs typeface="Courier New"/>
              </a:rPr>
              <a:t>(vim)</a:t>
            </a:r>
            <a:r>
              <a:rPr lang="en-US" i="1" dirty="0" smtClean="0"/>
              <a:t> </a:t>
            </a:r>
            <a:r>
              <a:rPr lang="en-US" dirty="0" smtClean="0"/>
              <a:t>and </a:t>
            </a:r>
            <a:r>
              <a:rPr lang="en-US" dirty="0" err="1" smtClean="0">
                <a:latin typeface="Courier New"/>
                <a:cs typeface="Courier New"/>
              </a:rPr>
              <a:t>nano</a:t>
            </a:r>
            <a:endParaRPr lang="en-US" dirty="0" smtClean="0">
              <a:latin typeface="Courier New"/>
              <a:cs typeface="Courier New"/>
            </a:endParaRPr>
          </a:p>
          <a:p>
            <a:r>
              <a:rPr lang="en-US" dirty="0" err="1">
                <a:latin typeface="Courier New"/>
                <a:cs typeface="Courier New"/>
              </a:rPr>
              <a:t>n</a:t>
            </a:r>
            <a:r>
              <a:rPr lang="en-US" dirty="0" err="1" smtClean="0">
                <a:latin typeface="Courier New"/>
                <a:cs typeface="Courier New"/>
              </a:rPr>
              <a:t>ano</a:t>
            </a:r>
            <a:r>
              <a:rPr lang="en-US" i="1" dirty="0" smtClean="0"/>
              <a:t> </a:t>
            </a:r>
            <a:r>
              <a:rPr lang="en-US" dirty="0" smtClean="0"/>
              <a:t>is simpler to use</a:t>
            </a:r>
            <a:endParaRPr lang="en-US" dirty="0"/>
          </a:p>
        </p:txBody>
      </p:sp>
    </p:spTree>
    <p:extLst>
      <p:ext uri="{BB962C8B-B14F-4D97-AF65-F5344CB8AC3E}">
        <p14:creationId xmlns:p14="http://schemas.microsoft.com/office/powerpoint/2010/main" val="13777585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text files</a:t>
            </a:r>
            <a:endParaRPr lang="en-US" dirty="0"/>
          </a:p>
        </p:txBody>
      </p:sp>
      <p:sp>
        <p:nvSpPr>
          <p:cNvPr id="4" name="Content Placeholder 2"/>
          <p:cNvSpPr txBox="1">
            <a:spLocks/>
          </p:cNvSpPr>
          <p:nvPr/>
        </p:nvSpPr>
        <p:spPr>
          <a:xfrm>
            <a:off x="457200" y="1417638"/>
            <a:ext cx="8229600" cy="518861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Change directory to one of your two created sub-directories</a:t>
            </a:r>
          </a:p>
          <a:p>
            <a:pPr marL="514350" indent="-514350">
              <a:buFont typeface="+mj-lt"/>
              <a:buAutoNum type="arabicPeriod"/>
            </a:pPr>
            <a:r>
              <a:rPr lang="en-US" sz="2800" dirty="0" err="1" smtClean="0">
                <a:latin typeface="Courier New"/>
                <a:cs typeface="Courier New"/>
              </a:rPr>
              <a:t>nano</a:t>
            </a:r>
            <a:r>
              <a:rPr lang="en-US" sz="2800" dirty="0" smtClean="0">
                <a:latin typeface="Courier New"/>
                <a:cs typeface="Courier New"/>
              </a:rPr>
              <a:t> readme1.txt </a:t>
            </a:r>
            <a:r>
              <a:rPr lang="en-US" dirty="0" smtClean="0"/>
              <a:t>&gt; </a:t>
            </a:r>
          </a:p>
          <a:p>
            <a:pPr marL="514350" indent="-514350">
              <a:buFont typeface="+mj-lt"/>
              <a:buAutoNum type="arabicPeriod"/>
            </a:pPr>
            <a:r>
              <a:rPr lang="en-US" dirty="0" smtClean="0"/>
              <a:t>Type anything</a:t>
            </a:r>
          </a:p>
          <a:p>
            <a:pPr marL="514350" indent="-514350">
              <a:buFont typeface="+mj-lt"/>
              <a:buAutoNum type="arabicPeriod"/>
            </a:pPr>
            <a:r>
              <a:rPr lang="en-US" dirty="0" smtClean="0"/>
              <a:t>ctrl + o &gt; enter</a:t>
            </a:r>
          </a:p>
          <a:p>
            <a:pPr marL="514350" indent="-514350">
              <a:buFont typeface="+mj-lt"/>
              <a:buAutoNum type="arabicPeriod"/>
            </a:pPr>
            <a:r>
              <a:rPr lang="en-US" dirty="0"/>
              <a:t>c</a:t>
            </a:r>
            <a:r>
              <a:rPr lang="en-US" dirty="0" smtClean="0"/>
              <a:t>trl + x &gt; exit</a:t>
            </a:r>
          </a:p>
          <a:p>
            <a:pPr marL="514350" indent="-514350">
              <a:buFont typeface="+mj-lt"/>
              <a:buAutoNum type="arabicPeriod"/>
            </a:pPr>
            <a:r>
              <a:rPr lang="en-US" dirty="0" smtClean="0"/>
              <a:t>Create another file called </a:t>
            </a:r>
            <a:r>
              <a:rPr lang="en-US" i="1" dirty="0" smtClean="0"/>
              <a:t>readme2.txt</a:t>
            </a:r>
            <a:r>
              <a:rPr lang="en-US" dirty="0" smtClean="0"/>
              <a:t> with random contents</a:t>
            </a:r>
            <a:endParaRPr lang="en-US" dirty="0"/>
          </a:p>
        </p:txBody>
      </p:sp>
      <p:pic>
        <p:nvPicPr>
          <p:cNvPr id="6" name="Picture 5" descr="Screen Shot 2016-07-27 at 17.38.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8437" y="2122763"/>
            <a:ext cx="4028363" cy="2624685"/>
          </a:xfrm>
          <a:prstGeom prst="rect">
            <a:avLst/>
          </a:prstGeom>
        </p:spPr>
      </p:pic>
    </p:spTree>
    <p:extLst>
      <p:ext uri="{BB962C8B-B14F-4D97-AF65-F5344CB8AC3E}">
        <p14:creationId xmlns:p14="http://schemas.microsoft.com/office/powerpoint/2010/main" val="222366287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Copying files</a:t>
            </a:r>
            <a:endParaRPr lang="en-US" dirty="0"/>
          </a:p>
        </p:txBody>
      </p:sp>
      <p:sp>
        <p:nvSpPr>
          <p:cNvPr id="3" name="Content Placeholder 2"/>
          <p:cNvSpPr>
            <a:spLocks noGrp="1"/>
          </p:cNvSpPr>
          <p:nvPr>
            <p:ph idx="1"/>
          </p:nvPr>
        </p:nvSpPr>
        <p:spPr>
          <a:xfrm>
            <a:off x="457200" y="1600199"/>
            <a:ext cx="8229600" cy="4826469"/>
          </a:xfrm>
        </p:spPr>
        <p:txBody>
          <a:bodyPr>
            <a:normAutofit/>
          </a:bodyPr>
          <a:lstStyle/>
          <a:p>
            <a:r>
              <a:rPr lang="en-US" dirty="0" smtClean="0"/>
              <a:t>Copy readme2.txt file to one of your other subdirectories</a:t>
            </a:r>
          </a:p>
        </p:txBody>
      </p:sp>
      <p:sp>
        <p:nvSpPr>
          <p:cNvPr id="4" name="Rectangle 3"/>
          <p:cNvSpPr/>
          <p:nvPr/>
        </p:nvSpPr>
        <p:spPr>
          <a:xfrm>
            <a:off x="1081759" y="3572192"/>
            <a:ext cx="6898173" cy="523220"/>
          </a:xfrm>
          <a:prstGeom prst="rect">
            <a:avLst/>
          </a:prstGeom>
          <a:ln>
            <a:solidFill>
              <a:srgbClr val="3366FF"/>
            </a:solidFill>
          </a:ln>
        </p:spPr>
        <p:txBody>
          <a:bodyPr wrap="square">
            <a:spAutoFit/>
          </a:bodyPr>
          <a:lstStyle/>
          <a:p>
            <a:pPr algn="ctr"/>
            <a:r>
              <a:rPr lang="en-US" sz="2800" dirty="0" err="1">
                <a:latin typeface="Courier New"/>
                <a:cs typeface="Courier New"/>
              </a:rPr>
              <a:t>cp</a:t>
            </a:r>
            <a:r>
              <a:rPr lang="en-US" sz="2800" dirty="0">
                <a:latin typeface="Courier New"/>
                <a:cs typeface="Courier New"/>
              </a:rPr>
              <a:t> readme2.txt ../[myfolder2]</a:t>
            </a:r>
          </a:p>
        </p:txBody>
      </p:sp>
    </p:spTree>
    <p:extLst>
      <p:ext uri="{BB962C8B-B14F-4D97-AF65-F5344CB8AC3E}">
        <p14:creationId xmlns:p14="http://schemas.microsoft.com/office/powerpoint/2010/main" val="38569016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FF"/>
                </a:solidFill>
              </a:rPr>
              <a:t>Schedule</a:t>
            </a:r>
            <a:endParaRPr lang="en-US" dirty="0">
              <a:solidFill>
                <a:srgbClr val="0000FF"/>
              </a:solidFill>
            </a:endParaRPr>
          </a:p>
        </p:txBody>
      </p:sp>
      <p:sp>
        <p:nvSpPr>
          <p:cNvPr id="3" name="Content Placeholder 2"/>
          <p:cNvSpPr>
            <a:spLocks noGrp="1"/>
          </p:cNvSpPr>
          <p:nvPr>
            <p:ph idx="1"/>
          </p:nvPr>
        </p:nvSpPr>
        <p:spPr/>
        <p:txBody>
          <a:bodyPr>
            <a:normAutofit/>
          </a:bodyPr>
          <a:lstStyle/>
          <a:p>
            <a:r>
              <a:rPr lang="en-US" sz="2800" dirty="0" smtClean="0"/>
              <a:t>9.00-9.15am: Bioinformatics/Unix</a:t>
            </a:r>
            <a:r>
              <a:rPr lang="en-US" sz="2800" dirty="0"/>
              <a:t>/</a:t>
            </a:r>
            <a:r>
              <a:rPr lang="en-US" sz="2800" dirty="0" smtClean="0"/>
              <a:t>Linux Intro</a:t>
            </a:r>
          </a:p>
          <a:p>
            <a:r>
              <a:rPr lang="en-US" sz="2800" dirty="0" smtClean="0"/>
              <a:t>9.15-9.30am: Terminal/Command Line Intro</a:t>
            </a:r>
          </a:p>
          <a:p>
            <a:r>
              <a:rPr lang="en-US" sz="2800" dirty="0" smtClean="0"/>
              <a:t>9.30-10.15am: Command Line Familiarity </a:t>
            </a:r>
          </a:p>
          <a:p>
            <a:r>
              <a:rPr lang="en-US" sz="2800" dirty="0" smtClean="0"/>
              <a:t>10.15-10.30am: Mini Project Intro</a:t>
            </a:r>
          </a:p>
          <a:p>
            <a:r>
              <a:rPr lang="en-US" sz="2800" dirty="0" smtClean="0"/>
              <a:t>10.30-11.00am: </a:t>
            </a:r>
            <a:r>
              <a:rPr lang="en-US" sz="2800" i="1" dirty="0" smtClean="0"/>
              <a:t>BREAK</a:t>
            </a:r>
          </a:p>
          <a:p>
            <a:r>
              <a:rPr lang="en-US" sz="2800" dirty="0" smtClean="0"/>
              <a:t>11.00-12.30pm: Biological Problem Hunt</a:t>
            </a:r>
            <a:endParaRPr lang="en-US" sz="2800" dirty="0"/>
          </a:p>
        </p:txBody>
      </p:sp>
    </p:spTree>
    <p:extLst>
      <p:ext uri="{BB962C8B-B14F-4D97-AF65-F5344CB8AC3E}">
        <p14:creationId xmlns:p14="http://schemas.microsoft.com/office/powerpoint/2010/main" val="36831803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Moving files</a:t>
            </a:r>
            <a:endParaRPr lang="en-US" dirty="0"/>
          </a:p>
        </p:txBody>
      </p:sp>
      <p:sp>
        <p:nvSpPr>
          <p:cNvPr id="3" name="Content Placeholder 2"/>
          <p:cNvSpPr>
            <a:spLocks noGrp="1"/>
          </p:cNvSpPr>
          <p:nvPr>
            <p:ph idx="1"/>
          </p:nvPr>
        </p:nvSpPr>
        <p:spPr>
          <a:xfrm>
            <a:off x="457200" y="1600199"/>
            <a:ext cx="8229600" cy="1623265"/>
          </a:xfrm>
        </p:spPr>
        <p:txBody>
          <a:bodyPr>
            <a:normAutofit/>
          </a:bodyPr>
          <a:lstStyle/>
          <a:p>
            <a:r>
              <a:rPr lang="en-US" dirty="0" smtClean="0"/>
              <a:t>Move the readme2.txt file in your working directory to the main folder (up one level)</a:t>
            </a:r>
          </a:p>
        </p:txBody>
      </p:sp>
      <p:sp>
        <p:nvSpPr>
          <p:cNvPr id="5" name="Rectangle 4"/>
          <p:cNvSpPr/>
          <p:nvPr/>
        </p:nvSpPr>
        <p:spPr>
          <a:xfrm>
            <a:off x="1771612" y="4055674"/>
            <a:ext cx="5600776" cy="523220"/>
          </a:xfrm>
          <a:prstGeom prst="rect">
            <a:avLst/>
          </a:prstGeom>
          <a:ln>
            <a:solidFill>
              <a:srgbClr val="3366FF"/>
            </a:solidFill>
          </a:ln>
        </p:spPr>
        <p:txBody>
          <a:bodyPr wrap="square">
            <a:spAutoFit/>
          </a:bodyPr>
          <a:lstStyle/>
          <a:p>
            <a:pPr algn="ctr"/>
            <a:r>
              <a:rPr lang="en-US" sz="2800" dirty="0">
                <a:latin typeface="Courier New"/>
                <a:cs typeface="Courier New"/>
              </a:rPr>
              <a:t>mv readme2.txt ../</a:t>
            </a:r>
          </a:p>
        </p:txBody>
      </p:sp>
    </p:spTree>
    <p:extLst>
      <p:ext uri="{BB962C8B-B14F-4D97-AF65-F5344CB8AC3E}">
        <p14:creationId xmlns:p14="http://schemas.microsoft.com/office/powerpoint/2010/main" val="30961941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files</a:t>
            </a:r>
            <a:endParaRPr lang="en-US" dirty="0"/>
          </a:p>
        </p:txBody>
      </p:sp>
      <p:sp>
        <p:nvSpPr>
          <p:cNvPr id="3" name="Content Placeholder 2"/>
          <p:cNvSpPr>
            <a:spLocks noGrp="1"/>
          </p:cNvSpPr>
          <p:nvPr>
            <p:ph idx="1"/>
          </p:nvPr>
        </p:nvSpPr>
        <p:spPr>
          <a:xfrm>
            <a:off x="457200" y="1600200"/>
            <a:ext cx="8229600" cy="1330222"/>
          </a:xfrm>
        </p:spPr>
        <p:txBody>
          <a:bodyPr>
            <a:normAutofit/>
          </a:bodyPr>
          <a:lstStyle/>
          <a:p>
            <a:r>
              <a:rPr lang="en-US" dirty="0" smtClean="0"/>
              <a:t>Delete the copied readme2.txt file in your other subdirectory</a:t>
            </a:r>
          </a:p>
        </p:txBody>
      </p:sp>
      <p:sp>
        <p:nvSpPr>
          <p:cNvPr id="5" name="Rectangle 4"/>
          <p:cNvSpPr/>
          <p:nvPr/>
        </p:nvSpPr>
        <p:spPr>
          <a:xfrm>
            <a:off x="1050404" y="4055674"/>
            <a:ext cx="6804108" cy="523220"/>
          </a:xfrm>
          <a:prstGeom prst="rect">
            <a:avLst/>
          </a:prstGeom>
          <a:ln>
            <a:solidFill>
              <a:srgbClr val="3366FF"/>
            </a:solidFill>
          </a:ln>
        </p:spPr>
        <p:txBody>
          <a:bodyPr wrap="square">
            <a:spAutoFit/>
          </a:bodyPr>
          <a:lstStyle/>
          <a:p>
            <a:pPr algn="ctr"/>
            <a:r>
              <a:rPr lang="en-US" sz="2800" dirty="0" err="1">
                <a:latin typeface="Courier New"/>
                <a:cs typeface="Courier New"/>
              </a:rPr>
              <a:t>rm</a:t>
            </a:r>
            <a:r>
              <a:rPr lang="en-US" sz="2800" dirty="0">
                <a:latin typeface="Courier New"/>
                <a:cs typeface="Courier New"/>
              </a:rPr>
              <a:t> [myfolder2]/readme2.txt</a:t>
            </a:r>
          </a:p>
        </p:txBody>
      </p:sp>
    </p:spTree>
    <p:extLst>
      <p:ext uri="{BB962C8B-B14F-4D97-AF65-F5344CB8AC3E}">
        <p14:creationId xmlns:p14="http://schemas.microsoft.com/office/powerpoint/2010/main" val="8474861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Mini-Project: Biological Problem Hunt</a:t>
            </a:r>
            <a:endParaRPr lang="en-US" dirty="0"/>
          </a:p>
        </p:txBody>
      </p:sp>
      <p:sp>
        <p:nvSpPr>
          <p:cNvPr id="3" name="Content Placeholder 2"/>
          <p:cNvSpPr>
            <a:spLocks noGrp="1"/>
          </p:cNvSpPr>
          <p:nvPr>
            <p:ph idx="1"/>
          </p:nvPr>
        </p:nvSpPr>
        <p:spPr/>
        <p:txBody>
          <a:bodyPr/>
          <a:lstStyle/>
          <a:p>
            <a:r>
              <a:rPr lang="en-US" dirty="0" smtClean="0"/>
              <a:t>Good practice to create notes of command line steps</a:t>
            </a:r>
          </a:p>
          <a:p>
            <a:r>
              <a:rPr lang="en-US" dirty="0" smtClean="0"/>
              <a:t>This can include your terminal scripts</a:t>
            </a:r>
          </a:p>
          <a:p>
            <a:r>
              <a:rPr lang="en-US" dirty="0" smtClean="0"/>
              <a:t>You can make notes in your Readme file (the one that should be in the [</a:t>
            </a:r>
            <a:r>
              <a:rPr lang="en-US" dirty="0" err="1" smtClean="0"/>
              <a:t>mymainfolder</a:t>
            </a:r>
            <a:r>
              <a:rPr lang="en-US" dirty="0" smtClean="0"/>
              <a:t>] you created)</a:t>
            </a:r>
          </a:p>
          <a:p>
            <a:r>
              <a:rPr lang="en-US" dirty="0" smtClean="0"/>
              <a:t>Maybe make notes from now on …..</a:t>
            </a:r>
            <a:endParaRPr lang="en-US" dirty="0"/>
          </a:p>
        </p:txBody>
      </p:sp>
    </p:spTree>
    <p:extLst>
      <p:ext uri="{BB962C8B-B14F-4D97-AF65-F5344CB8AC3E}">
        <p14:creationId xmlns:p14="http://schemas.microsoft.com/office/powerpoint/2010/main" val="6115340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Mini-Project: Biological Problem Hunt</a:t>
            </a:r>
            <a:endParaRPr lang="en-US" dirty="0"/>
          </a:p>
        </p:txBody>
      </p:sp>
      <p:grpSp>
        <p:nvGrpSpPr>
          <p:cNvPr id="22" name="Group 21"/>
          <p:cNvGrpSpPr/>
          <p:nvPr/>
        </p:nvGrpSpPr>
        <p:grpSpPr>
          <a:xfrm>
            <a:off x="10816756" y="2415615"/>
            <a:ext cx="6383964" cy="2811880"/>
            <a:chOff x="6841164" y="2415615"/>
            <a:chExt cx="6383964" cy="2811880"/>
          </a:xfrm>
        </p:grpSpPr>
        <p:sp>
          <p:nvSpPr>
            <p:cNvPr id="5" name="TextBox 7"/>
            <p:cNvSpPr txBox="1">
              <a:spLocks noChangeArrowheads="1"/>
            </p:cNvSpPr>
            <p:nvPr/>
          </p:nvSpPr>
          <p:spPr bwMode="auto">
            <a:xfrm>
              <a:off x="6841164" y="2415615"/>
              <a:ext cx="4657002" cy="584776"/>
            </a:xfrm>
            <a:prstGeom prst="rect">
              <a:avLst/>
            </a:prstGeom>
            <a:noFill/>
            <a:ln w="9525">
              <a:noFill/>
              <a:miter lim="800000"/>
              <a:headEnd/>
              <a:tailEnd/>
            </a:ln>
          </p:spPr>
          <p:txBody>
            <a:bodyPr wrap="square">
              <a:spAutoFit/>
            </a:bodyPr>
            <a:lstStyle/>
            <a:p>
              <a:pPr algn="ctr"/>
              <a:r>
                <a:rPr lang="en-US" sz="1600" dirty="0" smtClean="0">
                  <a:latin typeface="Arial" pitchFamily="34" charset="0"/>
                  <a:cs typeface="Arial" pitchFamily="34" charset="0"/>
                </a:rPr>
                <a:t>Probe BAC libraries using a known gene of interest</a:t>
              </a:r>
              <a:endParaRPr lang="en-US" sz="1600" dirty="0">
                <a:latin typeface="Arial" pitchFamily="34" charset="0"/>
                <a:cs typeface="Arial" pitchFamily="34" charset="0"/>
              </a:endParaRPr>
            </a:p>
          </p:txBody>
        </p:sp>
        <p:sp>
          <p:nvSpPr>
            <p:cNvPr id="6" name="TextBox 8"/>
            <p:cNvSpPr txBox="1">
              <a:spLocks noChangeArrowheads="1"/>
            </p:cNvSpPr>
            <p:nvPr/>
          </p:nvSpPr>
          <p:spPr bwMode="auto">
            <a:xfrm>
              <a:off x="8249976" y="4057095"/>
              <a:ext cx="1861708" cy="338554"/>
            </a:xfrm>
            <a:prstGeom prst="rect">
              <a:avLst/>
            </a:prstGeom>
            <a:noFill/>
            <a:ln w="9525">
              <a:noFill/>
              <a:miter lim="800000"/>
              <a:headEnd/>
              <a:tailEnd/>
            </a:ln>
          </p:spPr>
          <p:txBody>
            <a:bodyPr wrap="none">
              <a:spAutoFit/>
            </a:bodyPr>
            <a:lstStyle/>
            <a:p>
              <a:pPr algn="ctr"/>
              <a:r>
                <a:rPr lang="en-US" sz="1600" dirty="0" smtClean="0">
                  <a:latin typeface="Arial" pitchFamily="34" charset="0"/>
                  <a:cs typeface="Arial" pitchFamily="34" charset="0"/>
                </a:rPr>
                <a:t>Shotgun approach</a:t>
              </a:r>
              <a:endParaRPr lang="en-US" sz="1600" dirty="0">
                <a:latin typeface="Arial" pitchFamily="34" charset="0"/>
                <a:cs typeface="Arial" pitchFamily="34" charset="0"/>
              </a:endParaRPr>
            </a:p>
          </p:txBody>
        </p:sp>
        <p:sp>
          <p:nvSpPr>
            <p:cNvPr id="8" name="TextBox 11"/>
            <p:cNvSpPr txBox="1">
              <a:spLocks noChangeArrowheads="1"/>
            </p:cNvSpPr>
            <p:nvPr/>
          </p:nvSpPr>
          <p:spPr bwMode="auto">
            <a:xfrm>
              <a:off x="7609929" y="4888941"/>
              <a:ext cx="3206827" cy="338554"/>
            </a:xfrm>
            <a:prstGeom prst="rect">
              <a:avLst/>
            </a:prstGeom>
            <a:noFill/>
            <a:ln w="9525">
              <a:noFill/>
              <a:miter lim="800000"/>
              <a:headEnd/>
              <a:tailEnd/>
            </a:ln>
          </p:spPr>
          <p:txBody>
            <a:bodyPr wrap="none">
              <a:spAutoFit/>
            </a:bodyPr>
            <a:lstStyle/>
            <a:p>
              <a:r>
                <a:rPr lang="en-US" sz="1600" dirty="0" smtClean="0">
                  <a:latin typeface="Arial" pitchFamily="34" charset="0"/>
                  <a:cs typeface="Arial" pitchFamily="34" charset="0"/>
                </a:rPr>
                <a:t>Assemble fragments into </a:t>
              </a:r>
              <a:r>
                <a:rPr lang="en-US" sz="1600" dirty="0" err="1" smtClean="0">
                  <a:latin typeface="Arial" pitchFamily="34" charset="0"/>
                  <a:cs typeface="Arial" pitchFamily="34" charset="0"/>
                </a:rPr>
                <a:t>contigs</a:t>
              </a:r>
              <a:endParaRPr lang="en-US" sz="1600" dirty="0">
                <a:latin typeface="Arial" pitchFamily="34" charset="0"/>
                <a:cs typeface="Arial" pitchFamily="34" charset="0"/>
              </a:endParaRPr>
            </a:p>
          </p:txBody>
        </p:sp>
        <p:sp>
          <p:nvSpPr>
            <p:cNvPr id="12" name="Rectangle 11"/>
            <p:cNvSpPr/>
            <p:nvPr/>
          </p:nvSpPr>
          <p:spPr>
            <a:xfrm>
              <a:off x="6886213" y="3293852"/>
              <a:ext cx="4572000" cy="338554"/>
            </a:xfrm>
            <a:prstGeom prst="rect">
              <a:avLst/>
            </a:prstGeom>
          </p:spPr>
          <p:txBody>
            <a:bodyPr>
              <a:spAutoFit/>
            </a:bodyPr>
            <a:lstStyle/>
            <a:p>
              <a:pPr algn="ctr"/>
              <a:r>
                <a:rPr lang="en-US" sz="1600" dirty="0" smtClean="0">
                  <a:latin typeface="Arial" pitchFamily="34" charset="0"/>
                  <a:cs typeface="Arial" pitchFamily="34" charset="0"/>
                </a:rPr>
                <a:t>Sequence positive clones</a:t>
              </a:r>
              <a:endParaRPr lang="en-US" sz="1600" dirty="0">
                <a:latin typeface="Arial" pitchFamily="34" charset="0"/>
                <a:cs typeface="Arial" pitchFamily="34" charset="0"/>
              </a:endParaRPr>
            </a:p>
          </p:txBody>
        </p:sp>
        <p:cxnSp>
          <p:nvCxnSpPr>
            <p:cNvPr id="13" name="Straight Arrow Connector 12"/>
            <p:cNvCxnSpPr>
              <a:stCxn id="5" idx="2"/>
              <a:endCxn id="12" idx="0"/>
            </p:cNvCxnSpPr>
            <p:nvPr/>
          </p:nvCxnSpPr>
          <p:spPr>
            <a:xfrm>
              <a:off x="9169665" y="3000391"/>
              <a:ext cx="2548" cy="29346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pic>
          <p:nvPicPr>
            <p:cNvPr id="14" name="Picture 2"/>
            <p:cNvPicPr>
              <a:picLocks noChangeAspect="1" noChangeArrowheads="1"/>
            </p:cNvPicPr>
            <p:nvPr/>
          </p:nvPicPr>
          <p:blipFill>
            <a:blip r:embed="rId3" cstate="print"/>
            <a:srcRect/>
            <a:stretch>
              <a:fillRect/>
            </a:stretch>
          </p:blipFill>
          <p:spPr bwMode="auto">
            <a:xfrm>
              <a:off x="11276364" y="2415615"/>
              <a:ext cx="1948764" cy="1805615"/>
            </a:xfrm>
            <a:prstGeom prst="rect">
              <a:avLst/>
            </a:prstGeom>
            <a:noFill/>
            <a:ln w="9525">
              <a:noFill/>
              <a:miter lim="800000"/>
              <a:headEnd/>
              <a:tailEnd/>
            </a:ln>
          </p:spPr>
        </p:pic>
        <p:cxnSp>
          <p:nvCxnSpPr>
            <p:cNvPr id="18" name="Straight Arrow Connector 17"/>
            <p:cNvCxnSpPr/>
            <p:nvPr/>
          </p:nvCxnSpPr>
          <p:spPr>
            <a:xfrm>
              <a:off x="9169665" y="3632406"/>
              <a:ext cx="0" cy="424689"/>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0" name="Straight Arrow Connector 19"/>
            <p:cNvCxnSpPr/>
            <p:nvPr/>
          </p:nvCxnSpPr>
          <p:spPr>
            <a:xfrm>
              <a:off x="9169665" y="4464252"/>
              <a:ext cx="0" cy="424689"/>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pic>
        <p:nvPicPr>
          <p:cNvPr id="24" name="Picture 23"/>
          <p:cNvPicPr>
            <a:picLocks noChangeAspect="1"/>
          </p:cNvPicPr>
          <p:nvPr/>
        </p:nvPicPr>
        <p:blipFill rotWithShape="1">
          <a:blip r:embed="rId4"/>
          <a:srcRect t="4927" b="65696"/>
          <a:stretch/>
        </p:blipFill>
        <p:spPr>
          <a:xfrm>
            <a:off x="1921700" y="3164742"/>
            <a:ext cx="5225685" cy="987439"/>
          </a:xfrm>
          <a:prstGeom prst="rect">
            <a:avLst/>
          </a:prstGeom>
        </p:spPr>
      </p:pic>
      <p:grpSp>
        <p:nvGrpSpPr>
          <p:cNvPr id="49" name="Group 48"/>
          <p:cNvGrpSpPr/>
          <p:nvPr/>
        </p:nvGrpSpPr>
        <p:grpSpPr>
          <a:xfrm>
            <a:off x="3713870" y="1502562"/>
            <a:ext cx="1723549" cy="1282419"/>
            <a:chOff x="3713870" y="1502562"/>
            <a:chExt cx="1723549" cy="1282419"/>
          </a:xfrm>
        </p:grpSpPr>
        <p:pic>
          <p:nvPicPr>
            <p:cNvPr id="26" name="Picture 25"/>
            <p:cNvPicPr>
              <a:picLocks noChangeAspect="1"/>
            </p:cNvPicPr>
            <p:nvPr/>
          </p:nvPicPr>
          <p:blipFill>
            <a:blip r:embed="rId5"/>
            <a:stretch>
              <a:fillRect/>
            </a:stretch>
          </p:blipFill>
          <p:spPr>
            <a:xfrm>
              <a:off x="4084810" y="1810339"/>
              <a:ext cx="976498" cy="974642"/>
            </a:xfrm>
            <a:prstGeom prst="rect">
              <a:avLst/>
            </a:prstGeom>
          </p:spPr>
        </p:pic>
        <p:sp>
          <p:nvSpPr>
            <p:cNvPr id="30" name="TextBox 29"/>
            <p:cNvSpPr txBox="1"/>
            <p:nvPr/>
          </p:nvSpPr>
          <p:spPr>
            <a:xfrm>
              <a:off x="3713870" y="1502562"/>
              <a:ext cx="1723549" cy="307777"/>
            </a:xfrm>
            <a:prstGeom prst="rect">
              <a:avLst/>
            </a:prstGeom>
            <a:noFill/>
          </p:spPr>
          <p:txBody>
            <a:bodyPr wrap="none" rtlCol="0">
              <a:spAutoFit/>
            </a:bodyPr>
            <a:lstStyle/>
            <a:p>
              <a:r>
                <a:rPr lang="en-US" sz="1400" b="1" dirty="0" smtClean="0"/>
                <a:t>Organism of interest</a:t>
              </a:r>
              <a:endParaRPr lang="en-US" sz="1400" b="1" dirty="0"/>
            </a:p>
          </p:txBody>
        </p:sp>
      </p:grpSp>
      <p:pic>
        <p:nvPicPr>
          <p:cNvPr id="31" name="Picture 30"/>
          <p:cNvPicPr>
            <a:picLocks noChangeAspect="1"/>
          </p:cNvPicPr>
          <p:nvPr/>
        </p:nvPicPr>
        <p:blipFill rotWithShape="1">
          <a:blip r:embed="rId4"/>
          <a:srcRect t="80437" b="1"/>
          <a:stretch/>
        </p:blipFill>
        <p:spPr>
          <a:xfrm>
            <a:off x="1921700" y="6180507"/>
            <a:ext cx="5225685" cy="657581"/>
          </a:xfrm>
          <a:prstGeom prst="rect">
            <a:avLst/>
          </a:prstGeom>
        </p:spPr>
      </p:pic>
      <p:grpSp>
        <p:nvGrpSpPr>
          <p:cNvPr id="33" name="Group 32"/>
          <p:cNvGrpSpPr/>
          <p:nvPr/>
        </p:nvGrpSpPr>
        <p:grpSpPr>
          <a:xfrm>
            <a:off x="1921700" y="4420300"/>
            <a:ext cx="5225685" cy="1665038"/>
            <a:chOff x="1155231" y="4126602"/>
            <a:chExt cx="5225685" cy="1665038"/>
          </a:xfrm>
        </p:grpSpPr>
        <p:pic>
          <p:nvPicPr>
            <p:cNvPr id="27" name="Picture 26"/>
            <p:cNvPicPr>
              <a:picLocks noChangeAspect="1"/>
            </p:cNvPicPr>
            <p:nvPr/>
          </p:nvPicPr>
          <p:blipFill rotWithShape="1">
            <a:blip r:embed="rId4"/>
            <a:srcRect t="34820" b="19820"/>
            <a:stretch/>
          </p:blipFill>
          <p:spPr>
            <a:xfrm>
              <a:off x="1155231" y="4126602"/>
              <a:ext cx="5225685" cy="1524677"/>
            </a:xfrm>
            <a:prstGeom prst="rect">
              <a:avLst/>
            </a:prstGeom>
          </p:spPr>
        </p:pic>
        <p:sp>
          <p:nvSpPr>
            <p:cNvPr id="32" name="Rectangle 31"/>
            <p:cNvSpPr/>
            <p:nvPr/>
          </p:nvSpPr>
          <p:spPr>
            <a:xfrm>
              <a:off x="4463039" y="5510918"/>
              <a:ext cx="565289" cy="28072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1921700" y="2085074"/>
            <a:ext cx="5225685" cy="1125323"/>
            <a:chOff x="1921700" y="2085074"/>
            <a:chExt cx="5225685" cy="1125323"/>
          </a:xfrm>
        </p:grpSpPr>
        <p:grpSp>
          <p:nvGrpSpPr>
            <p:cNvPr id="29" name="Group 28"/>
            <p:cNvGrpSpPr/>
            <p:nvPr/>
          </p:nvGrpSpPr>
          <p:grpSpPr>
            <a:xfrm>
              <a:off x="1921700" y="2849957"/>
              <a:ext cx="5225685" cy="360440"/>
              <a:chOff x="1964266" y="2335897"/>
              <a:chExt cx="5225685" cy="360440"/>
            </a:xfrm>
          </p:grpSpPr>
          <p:pic>
            <p:nvPicPr>
              <p:cNvPr id="23" name="Picture 22"/>
              <p:cNvPicPr>
                <a:picLocks noChangeAspect="1"/>
              </p:cNvPicPr>
              <p:nvPr/>
            </p:nvPicPr>
            <p:blipFill rotWithShape="1">
              <a:blip r:embed="rId4"/>
              <a:srcRect t="-2" b="95259"/>
              <a:stretch/>
            </p:blipFill>
            <p:spPr>
              <a:xfrm>
                <a:off x="1964266" y="2335897"/>
                <a:ext cx="5225685" cy="159436"/>
              </a:xfrm>
              <a:prstGeom prst="rect">
                <a:avLst/>
              </a:prstGeom>
            </p:spPr>
          </p:pic>
          <p:sp>
            <p:nvSpPr>
              <p:cNvPr id="28" name="Rectangle 27"/>
              <p:cNvSpPr/>
              <p:nvPr/>
            </p:nvSpPr>
            <p:spPr>
              <a:xfrm>
                <a:off x="4326230" y="2415615"/>
                <a:ext cx="565289" cy="28072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TextBox 41"/>
            <p:cNvSpPr txBox="1"/>
            <p:nvPr/>
          </p:nvSpPr>
          <p:spPr>
            <a:xfrm>
              <a:off x="2799821" y="2300199"/>
              <a:ext cx="518091" cy="230832"/>
            </a:xfrm>
            <a:prstGeom prst="rect">
              <a:avLst/>
            </a:prstGeom>
            <a:noFill/>
          </p:spPr>
          <p:txBody>
            <a:bodyPr wrap="none" rtlCol="0">
              <a:spAutoFit/>
            </a:bodyPr>
            <a:lstStyle/>
            <a:p>
              <a:r>
                <a:rPr lang="en-US" sz="900" b="1" dirty="0" smtClean="0"/>
                <a:t>Extract</a:t>
              </a:r>
              <a:endParaRPr lang="en-US" sz="900" b="1" dirty="0"/>
            </a:p>
          </p:txBody>
        </p:sp>
        <p:cxnSp>
          <p:nvCxnSpPr>
            <p:cNvPr id="44" name="Elbow Connector 43"/>
            <p:cNvCxnSpPr/>
            <p:nvPr/>
          </p:nvCxnSpPr>
          <p:spPr>
            <a:xfrm rot="5400000">
              <a:off x="3336761" y="2129073"/>
              <a:ext cx="754216" cy="666217"/>
            </a:xfrm>
            <a:prstGeom prst="bentConnector3">
              <a:avLst>
                <a:gd name="adj1" fmla="val 1235"/>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8311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700" fill="hold"/>
                                        <p:tgtEl>
                                          <p:spTgt spid="24"/>
                                        </p:tgtEl>
                                        <p:attrNameLst>
                                          <p:attrName>ppt_x</p:attrName>
                                        </p:attrNameLst>
                                      </p:cBhvr>
                                      <p:tavLst>
                                        <p:tav tm="0">
                                          <p:val>
                                            <p:strVal val="#ppt_x"/>
                                          </p:val>
                                        </p:tav>
                                        <p:tav tm="100000">
                                          <p:val>
                                            <p:strVal val="#ppt_x"/>
                                          </p:val>
                                        </p:tav>
                                      </p:tavLst>
                                    </p:anim>
                                    <p:anim calcmode="lin" valueType="num">
                                      <p:cBhvr additive="base">
                                        <p:cTn id="8" dur="17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1700" fill="hold"/>
                                        <p:tgtEl>
                                          <p:spTgt spid="49"/>
                                        </p:tgtEl>
                                        <p:attrNameLst>
                                          <p:attrName>ppt_x</p:attrName>
                                        </p:attrNameLst>
                                      </p:cBhvr>
                                      <p:tavLst>
                                        <p:tav tm="0">
                                          <p:val>
                                            <p:strVal val="#ppt_x"/>
                                          </p:val>
                                        </p:tav>
                                        <p:tav tm="100000">
                                          <p:val>
                                            <p:strVal val="#ppt_x"/>
                                          </p:val>
                                        </p:tav>
                                      </p:tavLst>
                                    </p:anim>
                                    <p:anim calcmode="lin" valueType="num">
                                      <p:cBhvr additive="base">
                                        <p:cTn id="12" dur="1700" fill="hold"/>
                                        <p:tgtEl>
                                          <p:spTgt spid="49"/>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1700" fill="hold"/>
                                        <p:tgtEl>
                                          <p:spTgt spid="31"/>
                                        </p:tgtEl>
                                        <p:attrNameLst>
                                          <p:attrName>ppt_x</p:attrName>
                                        </p:attrNameLst>
                                      </p:cBhvr>
                                      <p:tavLst>
                                        <p:tav tm="0">
                                          <p:val>
                                            <p:strVal val="#ppt_x"/>
                                          </p:val>
                                        </p:tav>
                                        <p:tav tm="100000">
                                          <p:val>
                                            <p:strVal val="#ppt_x"/>
                                          </p:val>
                                        </p:tav>
                                      </p:tavLst>
                                    </p:anim>
                                    <p:anim calcmode="lin" valueType="num">
                                      <p:cBhvr additive="base">
                                        <p:cTn id="16" dur="1700" fill="hold"/>
                                        <p:tgtEl>
                                          <p:spTgt spid="31"/>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1700" fill="hold"/>
                                        <p:tgtEl>
                                          <p:spTgt spid="33"/>
                                        </p:tgtEl>
                                        <p:attrNameLst>
                                          <p:attrName>ppt_x</p:attrName>
                                        </p:attrNameLst>
                                      </p:cBhvr>
                                      <p:tavLst>
                                        <p:tav tm="0">
                                          <p:val>
                                            <p:strVal val="#ppt_x"/>
                                          </p:val>
                                        </p:tav>
                                        <p:tav tm="100000">
                                          <p:val>
                                            <p:strVal val="#ppt_x"/>
                                          </p:val>
                                        </p:tav>
                                      </p:tavLst>
                                    </p:anim>
                                    <p:anim calcmode="lin" valueType="num">
                                      <p:cBhvr additive="base">
                                        <p:cTn id="20" dur="1700" fill="hold"/>
                                        <p:tgtEl>
                                          <p:spTgt spid="33"/>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1700" fill="hold"/>
                                        <p:tgtEl>
                                          <p:spTgt spid="50"/>
                                        </p:tgtEl>
                                        <p:attrNameLst>
                                          <p:attrName>ppt_x</p:attrName>
                                        </p:attrNameLst>
                                      </p:cBhvr>
                                      <p:tavLst>
                                        <p:tav tm="0">
                                          <p:val>
                                            <p:strVal val="#ppt_x"/>
                                          </p:val>
                                        </p:tav>
                                        <p:tav tm="100000">
                                          <p:val>
                                            <p:strVal val="#ppt_x"/>
                                          </p:val>
                                        </p:tav>
                                      </p:tavLst>
                                    </p:anim>
                                    <p:anim calcmode="lin" valueType="num">
                                      <p:cBhvr additive="base">
                                        <p:cTn id="24" dur="17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Mini-Project: Biological Problem Hunt</a:t>
            </a:r>
            <a:endParaRPr lang="en-US" dirty="0"/>
          </a:p>
        </p:txBody>
      </p:sp>
      <p:grpSp>
        <p:nvGrpSpPr>
          <p:cNvPr id="3" name="Group 2"/>
          <p:cNvGrpSpPr/>
          <p:nvPr/>
        </p:nvGrpSpPr>
        <p:grpSpPr>
          <a:xfrm>
            <a:off x="4544787" y="2145439"/>
            <a:ext cx="1723549" cy="1282419"/>
            <a:chOff x="3713870" y="1502562"/>
            <a:chExt cx="1723549" cy="1282419"/>
          </a:xfrm>
        </p:grpSpPr>
        <p:pic>
          <p:nvPicPr>
            <p:cNvPr id="26" name="Picture 25"/>
            <p:cNvPicPr>
              <a:picLocks noChangeAspect="1"/>
            </p:cNvPicPr>
            <p:nvPr/>
          </p:nvPicPr>
          <p:blipFill>
            <a:blip r:embed="rId3"/>
            <a:stretch>
              <a:fillRect/>
            </a:stretch>
          </p:blipFill>
          <p:spPr>
            <a:xfrm>
              <a:off x="4084810" y="1810339"/>
              <a:ext cx="976498" cy="974642"/>
            </a:xfrm>
            <a:prstGeom prst="rect">
              <a:avLst/>
            </a:prstGeom>
          </p:spPr>
        </p:pic>
        <p:sp>
          <p:nvSpPr>
            <p:cNvPr id="30" name="TextBox 29"/>
            <p:cNvSpPr txBox="1"/>
            <p:nvPr/>
          </p:nvSpPr>
          <p:spPr>
            <a:xfrm>
              <a:off x="3713870" y="1502562"/>
              <a:ext cx="1723549" cy="307777"/>
            </a:xfrm>
            <a:prstGeom prst="rect">
              <a:avLst/>
            </a:prstGeom>
            <a:noFill/>
          </p:spPr>
          <p:txBody>
            <a:bodyPr wrap="none" rtlCol="0">
              <a:spAutoFit/>
            </a:bodyPr>
            <a:lstStyle/>
            <a:p>
              <a:r>
                <a:rPr lang="en-US" sz="1400" b="1" dirty="0" smtClean="0"/>
                <a:t>Organism of interest</a:t>
              </a:r>
              <a:endParaRPr lang="en-US" sz="1400" b="1" dirty="0"/>
            </a:p>
          </p:txBody>
        </p:sp>
      </p:grpSp>
      <p:pic>
        <p:nvPicPr>
          <p:cNvPr id="31" name="Picture 30"/>
          <p:cNvPicPr>
            <a:picLocks noChangeAspect="1"/>
          </p:cNvPicPr>
          <p:nvPr/>
        </p:nvPicPr>
        <p:blipFill rotWithShape="1">
          <a:blip r:embed="rId4"/>
          <a:srcRect t="80437" b="1"/>
          <a:stretch/>
        </p:blipFill>
        <p:spPr>
          <a:xfrm>
            <a:off x="1793291" y="3540388"/>
            <a:ext cx="5225685" cy="657581"/>
          </a:xfrm>
          <a:prstGeom prst="rect">
            <a:avLst/>
          </a:prstGeom>
        </p:spPr>
      </p:pic>
      <p:grpSp>
        <p:nvGrpSpPr>
          <p:cNvPr id="15" name="Group 14"/>
          <p:cNvGrpSpPr/>
          <p:nvPr/>
        </p:nvGrpSpPr>
        <p:grpSpPr>
          <a:xfrm>
            <a:off x="2808862" y="3987537"/>
            <a:ext cx="4352557" cy="1792019"/>
            <a:chOff x="1977945" y="3344660"/>
            <a:chExt cx="4352557" cy="1792019"/>
          </a:xfrm>
        </p:grpSpPr>
        <p:sp>
          <p:nvSpPr>
            <p:cNvPr id="4" name="Rounded Rectangle 3"/>
            <p:cNvSpPr/>
            <p:nvPr/>
          </p:nvSpPr>
          <p:spPr>
            <a:xfrm>
              <a:off x="1977945" y="3344660"/>
              <a:ext cx="2216230" cy="106565"/>
            </a:xfrm>
            <a:prstGeom prst="roundRect">
              <a:avLst/>
            </a:prstGeom>
            <a:noFill/>
            <a:ln w="127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Elbow Connector 8"/>
            <p:cNvCxnSpPr/>
            <p:nvPr/>
          </p:nvCxnSpPr>
          <p:spPr>
            <a:xfrm rot="16200000" flipH="1">
              <a:off x="2824529" y="3631254"/>
              <a:ext cx="1269956" cy="909898"/>
            </a:xfrm>
            <a:prstGeom prst="bentConnector3">
              <a:avLst>
                <a:gd name="adj1" fmla="val 100746"/>
              </a:avLst>
            </a:prstGeom>
            <a:ln w="127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914456" y="4305682"/>
              <a:ext cx="2416046" cy="830997"/>
            </a:xfrm>
            <a:prstGeom prst="rect">
              <a:avLst/>
            </a:prstGeom>
            <a:noFill/>
          </p:spPr>
          <p:txBody>
            <a:bodyPr wrap="none" rtlCol="0">
              <a:spAutoFit/>
            </a:bodyPr>
            <a:lstStyle/>
            <a:p>
              <a:r>
                <a:rPr lang="en-US" sz="1200" b="1" dirty="0" smtClean="0">
                  <a:solidFill>
                    <a:srgbClr val="FF0000"/>
                  </a:solidFill>
                </a:rPr>
                <a:t>Determine protein-coding regions</a:t>
              </a:r>
            </a:p>
            <a:p>
              <a:pPr marL="285750" indent="-285750">
                <a:buFont typeface="Arial"/>
                <a:buChar char="•"/>
              </a:pPr>
              <a:r>
                <a:rPr lang="en-US" sz="1200" dirty="0" smtClean="0">
                  <a:solidFill>
                    <a:srgbClr val="FF0000"/>
                  </a:solidFill>
                </a:rPr>
                <a:t>Annotate genes</a:t>
              </a:r>
            </a:p>
            <a:p>
              <a:pPr marL="285750" indent="-285750">
                <a:buFont typeface="Arial"/>
                <a:buChar char="•"/>
              </a:pPr>
              <a:r>
                <a:rPr lang="en-US" sz="1200" dirty="0" smtClean="0">
                  <a:solidFill>
                    <a:srgbClr val="FF0000"/>
                  </a:solidFill>
                </a:rPr>
                <a:t>Study protein-coding sequence</a:t>
              </a:r>
            </a:p>
            <a:p>
              <a:pPr marL="285750" indent="-285750">
                <a:buFont typeface="Arial"/>
                <a:buChar char="•"/>
              </a:pPr>
              <a:r>
                <a:rPr lang="en-US" sz="1200" dirty="0" smtClean="0">
                  <a:solidFill>
                    <a:srgbClr val="FF0000"/>
                  </a:solidFill>
                </a:rPr>
                <a:t>Identify non-coding regions</a:t>
              </a:r>
              <a:endParaRPr lang="en-US" sz="1200" dirty="0">
                <a:solidFill>
                  <a:srgbClr val="FF0000"/>
                </a:solidFill>
              </a:endParaRPr>
            </a:p>
          </p:txBody>
        </p:sp>
      </p:grpSp>
    </p:spTree>
    <p:extLst>
      <p:ext uri="{BB962C8B-B14F-4D97-AF65-F5344CB8AC3E}">
        <p14:creationId xmlns:p14="http://schemas.microsoft.com/office/powerpoint/2010/main" val="32182606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1000" fill="hold"/>
                                        <p:tgtEl>
                                          <p:spTgt spid="31"/>
                                        </p:tgtEl>
                                        <p:attrNameLst>
                                          <p:attrName>ppt_x</p:attrName>
                                        </p:attrNameLst>
                                      </p:cBhvr>
                                      <p:tavLst>
                                        <p:tav tm="0">
                                          <p:val>
                                            <p:strVal val="#ppt_x"/>
                                          </p:val>
                                        </p:tav>
                                        <p:tav tm="100000">
                                          <p:val>
                                            <p:strVal val="#ppt_x"/>
                                          </p:val>
                                        </p:tav>
                                      </p:tavLst>
                                    </p:anim>
                                    <p:anim calcmode="lin" valueType="num">
                                      <p:cBhvr additive="base">
                                        <p:cTn id="12" dur="10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Mini-Project: Preparatory steps</a:t>
            </a:r>
            <a:endParaRPr lang="en-US" dirty="0"/>
          </a:p>
        </p:txBody>
      </p:sp>
      <p:sp>
        <p:nvSpPr>
          <p:cNvPr id="3" name="Content Placeholder 2"/>
          <p:cNvSpPr>
            <a:spLocks noGrp="1"/>
          </p:cNvSpPr>
          <p:nvPr>
            <p:ph idx="1"/>
          </p:nvPr>
        </p:nvSpPr>
        <p:spPr>
          <a:xfrm>
            <a:off x="457200" y="1600200"/>
            <a:ext cx="8229600" cy="4525963"/>
          </a:xfrm>
        </p:spPr>
        <p:txBody>
          <a:bodyPr/>
          <a:lstStyle/>
          <a:p>
            <a:r>
              <a:rPr lang="en-US" dirty="0" smtClean="0"/>
              <a:t>Change to [</a:t>
            </a:r>
            <a:r>
              <a:rPr lang="en-US" dirty="0" err="1" smtClean="0"/>
              <a:t>mymainfolder</a:t>
            </a:r>
            <a:r>
              <a:rPr lang="en-US" dirty="0" smtClean="0"/>
              <a:t>] directory</a:t>
            </a:r>
          </a:p>
          <a:p>
            <a:r>
              <a:rPr lang="en-US" dirty="0" smtClean="0"/>
              <a:t>Now we will copy the files we need for the mini-project</a:t>
            </a:r>
          </a:p>
        </p:txBody>
      </p:sp>
    </p:spTree>
    <p:extLst>
      <p:ext uri="{BB962C8B-B14F-4D97-AF65-F5344CB8AC3E}">
        <p14:creationId xmlns:p14="http://schemas.microsoft.com/office/powerpoint/2010/main" val="129811069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Mini-Project: Preparatory steps</a:t>
            </a:r>
            <a:endParaRPr lang="en-US" dirty="0"/>
          </a:p>
        </p:txBody>
      </p:sp>
      <p:sp>
        <p:nvSpPr>
          <p:cNvPr id="3" name="Content Placeholder 2"/>
          <p:cNvSpPr>
            <a:spLocks noGrp="1"/>
          </p:cNvSpPr>
          <p:nvPr>
            <p:ph idx="1"/>
          </p:nvPr>
        </p:nvSpPr>
        <p:spPr>
          <a:xfrm>
            <a:off x="457200" y="1600200"/>
            <a:ext cx="8229600" cy="4525963"/>
          </a:xfrm>
        </p:spPr>
        <p:txBody>
          <a:bodyPr/>
          <a:lstStyle/>
          <a:p>
            <a:pPr marL="571500" indent="-514350">
              <a:buFont typeface="+mj-lt"/>
              <a:buAutoNum type="arabicPeriod"/>
            </a:pPr>
            <a:r>
              <a:rPr lang="en-US" dirty="0" smtClean="0"/>
              <a:t>Copy ‘</a:t>
            </a:r>
            <a:r>
              <a:rPr lang="en-US" dirty="0" err="1" smtClean="0"/>
              <a:t>Hs_genomic_fragment.fa</a:t>
            </a:r>
            <a:r>
              <a:rPr lang="en-US" dirty="0" smtClean="0"/>
              <a:t>’ file from Science folder in ‘Home’ directory (Clue: </a:t>
            </a:r>
            <a:r>
              <a:rPr lang="en-US" dirty="0" smtClean="0">
                <a:latin typeface="Courier New"/>
                <a:cs typeface="Courier New"/>
              </a:rPr>
              <a:t>~/Science</a:t>
            </a:r>
            <a:r>
              <a:rPr lang="en-US" dirty="0" smtClean="0"/>
              <a:t>) to your current directory [</a:t>
            </a:r>
            <a:r>
              <a:rPr lang="en-US" dirty="0" err="1" smtClean="0"/>
              <a:t>mymainfolder</a:t>
            </a:r>
            <a:r>
              <a:rPr lang="en-US" dirty="0" smtClean="0"/>
              <a:t>]</a:t>
            </a:r>
          </a:p>
          <a:p>
            <a:pPr marL="571500" indent="-514350">
              <a:buFont typeface="+mj-lt"/>
              <a:buAutoNum type="arabicPeriod"/>
            </a:pPr>
            <a:r>
              <a:rPr lang="en-US" dirty="0"/>
              <a:t>Y</a:t>
            </a:r>
            <a:r>
              <a:rPr lang="en-US" dirty="0" smtClean="0"/>
              <a:t>ou can define/point to copy to your current working directory by using ‘.’ at the end: </a:t>
            </a:r>
          </a:p>
        </p:txBody>
      </p:sp>
      <p:sp>
        <p:nvSpPr>
          <p:cNvPr id="4" name="Rectangle 3"/>
          <p:cNvSpPr/>
          <p:nvPr/>
        </p:nvSpPr>
        <p:spPr>
          <a:xfrm>
            <a:off x="1113114" y="5122649"/>
            <a:ext cx="6898174" cy="523220"/>
          </a:xfrm>
          <a:prstGeom prst="rect">
            <a:avLst/>
          </a:prstGeom>
          <a:ln>
            <a:solidFill>
              <a:srgbClr val="3366FF"/>
            </a:solidFill>
          </a:ln>
        </p:spPr>
        <p:txBody>
          <a:bodyPr wrap="square">
            <a:spAutoFit/>
          </a:bodyPr>
          <a:lstStyle/>
          <a:p>
            <a:pPr algn="ctr"/>
            <a:r>
              <a:rPr lang="en-US" sz="2800" dirty="0" err="1">
                <a:latin typeface="Courier New"/>
                <a:cs typeface="Courier New"/>
              </a:rPr>
              <a:t>cp</a:t>
            </a:r>
            <a:r>
              <a:rPr lang="en-US" sz="2800" dirty="0">
                <a:latin typeface="Courier New"/>
                <a:cs typeface="Courier New"/>
              </a:rPr>
              <a:t> </a:t>
            </a:r>
            <a:r>
              <a:rPr lang="en-US" sz="2800" dirty="0" smtClean="0">
                <a:latin typeface="Courier New"/>
                <a:cs typeface="Courier New"/>
              </a:rPr>
              <a:t>[file location]/[filename] .</a:t>
            </a:r>
            <a:endParaRPr lang="en-US" sz="2800" dirty="0">
              <a:latin typeface="Courier New"/>
              <a:cs typeface="Courier New"/>
            </a:endParaRPr>
          </a:p>
        </p:txBody>
      </p:sp>
    </p:spTree>
    <p:extLst>
      <p:ext uri="{BB962C8B-B14F-4D97-AF65-F5344CB8AC3E}">
        <p14:creationId xmlns:p14="http://schemas.microsoft.com/office/powerpoint/2010/main" val="23304270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Mini-Project: Preparatory steps</a:t>
            </a:r>
            <a:endParaRPr lang="en-US" dirty="0"/>
          </a:p>
        </p:txBody>
      </p:sp>
      <p:sp>
        <p:nvSpPr>
          <p:cNvPr id="3" name="Content Placeholder 2"/>
          <p:cNvSpPr>
            <a:spLocks noGrp="1"/>
          </p:cNvSpPr>
          <p:nvPr>
            <p:ph idx="1"/>
          </p:nvPr>
        </p:nvSpPr>
        <p:spPr>
          <a:xfrm>
            <a:off x="457200" y="1600200"/>
            <a:ext cx="8229600" cy="2696095"/>
          </a:xfrm>
        </p:spPr>
        <p:txBody>
          <a:bodyPr>
            <a:normAutofit fontScale="70000" lnSpcReduction="20000"/>
          </a:bodyPr>
          <a:lstStyle/>
          <a:p>
            <a:pPr marL="571500" indent="-514350">
              <a:buFont typeface="+mj-lt"/>
              <a:buAutoNum type="arabicPeriod"/>
            </a:pPr>
            <a:r>
              <a:rPr lang="en-US" dirty="0" smtClean="0"/>
              <a:t>Copy several similarly named files using a wildcard.</a:t>
            </a:r>
          </a:p>
          <a:p>
            <a:pPr marL="571500" indent="-514350">
              <a:buFont typeface="+mj-lt"/>
              <a:buAutoNum type="arabicPeriod"/>
            </a:pPr>
            <a:r>
              <a:rPr lang="en-US" dirty="0" smtClean="0"/>
              <a:t>We have three files in the ~/Science folder with a similar name:</a:t>
            </a:r>
          </a:p>
          <a:p>
            <a:pPr lvl="1"/>
            <a:r>
              <a:rPr lang="en-US" dirty="0" err="1" smtClean="0"/>
              <a:t>Hs_sequence.gi.txt</a:t>
            </a:r>
            <a:endParaRPr lang="en-US" dirty="0" smtClean="0"/>
          </a:p>
          <a:p>
            <a:pPr lvl="1"/>
            <a:r>
              <a:rPr lang="en-US" dirty="0" err="1" smtClean="0"/>
              <a:t>Dr_sequence.gi.txt</a:t>
            </a:r>
            <a:endParaRPr lang="en-US" dirty="0" smtClean="0"/>
          </a:p>
          <a:p>
            <a:pPr lvl="1"/>
            <a:r>
              <a:rPr lang="en-US" dirty="0" err="1" smtClean="0"/>
              <a:t>Mm_sequence.gi.txt</a:t>
            </a:r>
            <a:endParaRPr lang="en-US" dirty="0" smtClean="0"/>
          </a:p>
          <a:p>
            <a:pPr marL="514350" indent="-514350">
              <a:buFont typeface="+mj-lt"/>
              <a:buAutoNum type="arabicPeriod"/>
            </a:pPr>
            <a:r>
              <a:rPr lang="en-US" dirty="0" smtClean="0"/>
              <a:t>We can copy all three to our working directory using the wildcard ‘*’ command in one of several ways (here are a few options):</a:t>
            </a:r>
            <a:endParaRPr lang="en-US" dirty="0"/>
          </a:p>
          <a:p>
            <a:pPr marL="971550" lvl="1" indent="-514350">
              <a:buFont typeface="+mj-lt"/>
              <a:buAutoNum type="arabicPeriod"/>
            </a:pPr>
            <a:endParaRPr lang="en-US" dirty="0" smtClean="0"/>
          </a:p>
        </p:txBody>
      </p:sp>
      <p:sp>
        <p:nvSpPr>
          <p:cNvPr id="4" name="Rectangle 3"/>
          <p:cNvSpPr/>
          <p:nvPr/>
        </p:nvSpPr>
        <p:spPr>
          <a:xfrm>
            <a:off x="783883" y="4296295"/>
            <a:ext cx="7368504" cy="2246769"/>
          </a:xfrm>
          <a:prstGeom prst="rect">
            <a:avLst/>
          </a:prstGeom>
          <a:ln>
            <a:solidFill>
              <a:srgbClr val="3366FF"/>
            </a:solidFill>
          </a:ln>
        </p:spPr>
        <p:txBody>
          <a:bodyPr wrap="square">
            <a:spAutoFit/>
          </a:bodyPr>
          <a:lstStyle/>
          <a:p>
            <a:pPr algn="ctr"/>
            <a:r>
              <a:rPr lang="en-US" sz="2800" dirty="0" err="1">
                <a:latin typeface="Courier New"/>
                <a:cs typeface="Courier New"/>
              </a:rPr>
              <a:t>c</a:t>
            </a:r>
            <a:r>
              <a:rPr lang="en-US" sz="2800" dirty="0" err="1" smtClean="0">
                <a:latin typeface="Courier New"/>
                <a:cs typeface="Courier New"/>
              </a:rPr>
              <a:t>p</a:t>
            </a:r>
            <a:r>
              <a:rPr lang="en-US" sz="2800" dirty="0" smtClean="0">
                <a:latin typeface="Courier New"/>
                <a:cs typeface="Courier New"/>
              </a:rPr>
              <a:t> ~/Science/*_</a:t>
            </a:r>
            <a:r>
              <a:rPr lang="en-US" sz="2800" dirty="0" err="1" smtClean="0">
                <a:latin typeface="Courier New"/>
                <a:cs typeface="Courier New"/>
              </a:rPr>
              <a:t>sequence.gi.txt</a:t>
            </a:r>
            <a:r>
              <a:rPr lang="en-US" sz="2800" dirty="0" smtClean="0">
                <a:latin typeface="Courier New"/>
                <a:cs typeface="Courier New"/>
              </a:rPr>
              <a:t> .</a:t>
            </a:r>
          </a:p>
          <a:p>
            <a:pPr algn="ctr"/>
            <a:r>
              <a:rPr lang="en-US" sz="2800" dirty="0" smtClean="0">
                <a:latin typeface="Courier New"/>
                <a:cs typeface="Courier New"/>
              </a:rPr>
              <a:t>OR</a:t>
            </a:r>
          </a:p>
          <a:p>
            <a:pPr algn="ctr"/>
            <a:r>
              <a:rPr lang="en-US" sz="2800" dirty="0" err="1">
                <a:latin typeface="Courier New"/>
                <a:cs typeface="Courier New"/>
              </a:rPr>
              <a:t>cp</a:t>
            </a:r>
            <a:r>
              <a:rPr lang="en-US" sz="2800" dirty="0">
                <a:latin typeface="Courier New"/>
                <a:cs typeface="Courier New"/>
              </a:rPr>
              <a:t> ~/Science/</a:t>
            </a:r>
            <a:r>
              <a:rPr lang="en-US" sz="2800" dirty="0" smtClean="0">
                <a:latin typeface="Courier New"/>
                <a:cs typeface="Courier New"/>
              </a:rPr>
              <a:t>*.</a:t>
            </a:r>
            <a:r>
              <a:rPr lang="en-US" sz="2800" dirty="0" err="1" smtClean="0">
                <a:latin typeface="Courier New"/>
                <a:cs typeface="Courier New"/>
              </a:rPr>
              <a:t>gi.txt</a:t>
            </a:r>
            <a:r>
              <a:rPr lang="en-US" sz="2800" dirty="0" smtClean="0">
                <a:latin typeface="Courier New"/>
                <a:cs typeface="Courier New"/>
              </a:rPr>
              <a:t> .</a:t>
            </a:r>
          </a:p>
          <a:p>
            <a:pPr algn="ctr"/>
            <a:r>
              <a:rPr lang="en-US" sz="2800" dirty="0" smtClean="0">
                <a:latin typeface="Courier New"/>
                <a:cs typeface="Courier New"/>
              </a:rPr>
              <a:t>OR</a:t>
            </a:r>
          </a:p>
          <a:p>
            <a:pPr algn="ctr"/>
            <a:r>
              <a:rPr lang="en-US" sz="2800" dirty="0" err="1">
                <a:latin typeface="Courier New"/>
                <a:cs typeface="Courier New"/>
              </a:rPr>
              <a:t>cp</a:t>
            </a:r>
            <a:r>
              <a:rPr lang="en-US" sz="2800" dirty="0">
                <a:latin typeface="Courier New"/>
                <a:cs typeface="Courier New"/>
              </a:rPr>
              <a:t> ~/Science/</a:t>
            </a:r>
            <a:r>
              <a:rPr lang="en-US" sz="2800" dirty="0" smtClean="0">
                <a:latin typeface="Courier New"/>
                <a:cs typeface="Courier New"/>
              </a:rPr>
              <a:t>*</a:t>
            </a:r>
            <a:r>
              <a:rPr lang="en-US" sz="2800" dirty="0" err="1" smtClean="0">
                <a:latin typeface="Courier New"/>
                <a:cs typeface="Courier New"/>
              </a:rPr>
              <a:t>i.txt</a:t>
            </a:r>
            <a:r>
              <a:rPr lang="en-US" sz="2800" dirty="0" smtClean="0">
                <a:latin typeface="Courier New"/>
                <a:cs typeface="Courier New"/>
              </a:rPr>
              <a:t> .</a:t>
            </a:r>
            <a:endParaRPr lang="en-US" sz="2800" dirty="0">
              <a:latin typeface="Courier New"/>
              <a:cs typeface="Courier New"/>
            </a:endParaRPr>
          </a:p>
        </p:txBody>
      </p:sp>
    </p:spTree>
    <p:extLst>
      <p:ext uri="{BB962C8B-B14F-4D97-AF65-F5344CB8AC3E}">
        <p14:creationId xmlns:p14="http://schemas.microsoft.com/office/powerpoint/2010/main" val="38663309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3664"/>
            <a:ext cx="8229600" cy="1143000"/>
          </a:xfrm>
        </p:spPr>
        <p:txBody>
          <a:bodyPr/>
          <a:lstStyle/>
          <a:p>
            <a:r>
              <a:rPr lang="en-US" dirty="0" smtClean="0"/>
              <a:t>BREAK</a:t>
            </a:r>
            <a:endParaRPr lang="en-US" dirty="0"/>
          </a:p>
        </p:txBody>
      </p:sp>
    </p:spTree>
    <p:extLst>
      <p:ext uri="{BB962C8B-B14F-4D97-AF65-F5344CB8AC3E}">
        <p14:creationId xmlns:p14="http://schemas.microsoft.com/office/powerpoint/2010/main" val="276603788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9511"/>
            <a:ext cx="8229600" cy="1143000"/>
          </a:xfrm>
        </p:spPr>
        <p:txBody>
          <a:bodyPr>
            <a:normAutofit fontScale="90000"/>
          </a:bodyPr>
          <a:lstStyle/>
          <a:p>
            <a:r>
              <a:rPr lang="en-US" dirty="0"/>
              <a:t>Mini-Project: Biological Problem Hunt</a:t>
            </a:r>
          </a:p>
        </p:txBody>
      </p:sp>
      <p:grpSp>
        <p:nvGrpSpPr>
          <p:cNvPr id="3" name="Group 2"/>
          <p:cNvGrpSpPr/>
          <p:nvPr/>
        </p:nvGrpSpPr>
        <p:grpSpPr>
          <a:xfrm>
            <a:off x="4544787" y="2145439"/>
            <a:ext cx="1723549" cy="1282419"/>
            <a:chOff x="3713870" y="1502562"/>
            <a:chExt cx="1723549" cy="1282419"/>
          </a:xfrm>
        </p:grpSpPr>
        <p:pic>
          <p:nvPicPr>
            <p:cNvPr id="4" name="Picture 3"/>
            <p:cNvPicPr>
              <a:picLocks noChangeAspect="1"/>
            </p:cNvPicPr>
            <p:nvPr/>
          </p:nvPicPr>
          <p:blipFill>
            <a:blip r:embed="rId2"/>
            <a:stretch>
              <a:fillRect/>
            </a:stretch>
          </p:blipFill>
          <p:spPr>
            <a:xfrm>
              <a:off x="4084810" y="1810339"/>
              <a:ext cx="976498" cy="974642"/>
            </a:xfrm>
            <a:prstGeom prst="rect">
              <a:avLst/>
            </a:prstGeom>
          </p:spPr>
        </p:pic>
        <p:sp>
          <p:nvSpPr>
            <p:cNvPr id="5" name="TextBox 4"/>
            <p:cNvSpPr txBox="1"/>
            <p:nvPr/>
          </p:nvSpPr>
          <p:spPr>
            <a:xfrm>
              <a:off x="3713870" y="1502562"/>
              <a:ext cx="1723549" cy="307777"/>
            </a:xfrm>
            <a:prstGeom prst="rect">
              <a:avLst/>
            </a:prstGeom>
            <a:noFill/>
          </p:spPr>
          <p:txBody>
            <a:bodyPr wrap="none" rtlCol="0">
              <a:spAutoFit/>
            </a:bodyPr>
            <a:lstStyle/>
            <a:p>
              <a:r>
                <a:rPr lang="en-US" sz="1400" b="1" dirty="0" smtClean="0"/>
                <a:t>Organism of interest</a:t>
              </a:r>
              <a:endParaRPr lang="en-US" sz="1400" b="1" dirty="0"/>
            </a:p>
          </p:txBody>
        </p:sp>
      </p:grpSp>
      <p:pic>
        <p:nvPicPr>
          <p:cNvPr id="6" name="Picture 5"/>
          <p:cNvPicPr>
            <a:picLocks noChangeAspect="1"/>
          </p:cNvPicPr>
          <p:nvPr/>
        </p:nvPicPr>
        <p:blipFill rotWithShape="1">
          <a:blip r:embed="rId3"/>
          <a:srcRect t="80437" b="1"/>
          <a:stretch/>
        </p:blipFill>
        <p:spPr>
          <a:xfrm>
            <a:off x="1793291" y="3540388"/>
            <a:ext cx="5225685" cy="657581"/>
          </a:xfrm>
          <a:prstGeom prst="rect">
            <a:avLst/>
          </a:prstGeom>
        </p:spPr>
      </p:pic>
      <p:grpSp>
        <p:nvGrpSpPr>
          <p:cNvPr id="7" name="Group 6"/>
          <p:cNvGrpSpPr/>
          <p:nvPr/>
        </p:nvGrpSpPr>
        <p:grpSpPr>
          <a:xfrm>
            <a:off x="2808862" y="3987537"/>
            <a:ext cx="2335103" cy="1607353"/>
            <a:chOff x="1977945" y="3344660"/>
            <a:chExt cx="2335103" cy="1607353"/>
          </a:xfrm>
        </p:grpSpPr>
        <p:sp>
          <p:nvSpPr>
            <p:cNvPr id="8" name="Rounded Rectangle 7"/>
            <p:cNvSpPr/>
            <p:nvPr/>
          </p:nvSpPr>
          <p:spPr>
            <a:xfrm>
              <a:off x="1977945" y="3344660"/>
              <a:ext cx="2216230" cy="106565"/>
            </a:xfrm>
            <a:prstGeom prst="roundRect">
              <a:avLst/>
            </a:prstGeom>
            <a:noFill/>
            <a:ln w="127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Elbow Connector 8"/>
            <p:cNvCxnSpPr/>
            <p:nvPr/>
          </p:nvCxnSpPr>
          <p:spPr>
            <a:xfrm rot="16200000" flipH="1">
              <a:off x="2824529" y="3631254"/>
              <a:ext cx="1269956" cy="909898"/>
            </a:xfrm>
            <a:prstGeom prst="bentConnector3">
              <a:avLst>
                <a:gd name="adj1" fmla="val 100746"/>
              </a:avLst>
            </a:prstGeom>
            <a:ln w="127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914456" y="4305682"/>
              <a:ext cx="398592" cy="646331"/>
            </a:xfrm>
            <a:prstGeom prst="rect">
              <a:avLst/>
            </a:prstGeom>
            <a:noFill/>
          </p:spPr>
          <p:txBody>
            <a:bodyPr wrap="none" rtlCol="0">
              <a:spAutoFit/>
            </a:bodyPr>
            <a:lstStyle/>
            <a:p>
              <a:r>
                <a:rPr lang="en-US" sz="3600" dirty="0" smtClean="0">
                  <a:solidFill>
                    <a:srgbClr val="FF0000"/>
                  </a:solidFill>
                </a:rPr>
                <a:t>?</a:t>
              </a:r>
              <a:endParaRPr lang="en-US" sz="3600" dirty="0">
                <a:solidFill>
                  <a:srgbClr val="FF0000"/>
                </a:solidFill>
              </a:endParaRPr>
            </a:p>
          </p:txBody>
        </p:sp>
      </p:grpSp>
    </p:spTree>
    <p:extLst>
      <p:ext uri="{BB962C8B-B14F-4D97-AF65-F5344CB8AC3E}">
        <p14:creationId xmlns:p14="http://schemas.microsoft.com/office/powerpoint/2010/main" val="30114898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2336800"/>
            <a:ext cx="9144000" cy="2180492"/>
          </a:xfrm>
          <a:prstGeom prst="rect">
            <a:avLst/>
          </a:prstGeom>
        </p:spPr>
      </p:pic>
    </p:spTree>
    <p:extLst>
      <p:ext uri="{BB962C8B-B14F-4D97-AF65-F5344CB8AC3E}">
        <p14:creationId xmlns:p14="http://schemas.microsoft.com/office/powerpoint/2010/main" val="398507173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Mini-Project summary</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XX</a:t>
            </a:r>
          </a:p>
          <a:p>
            <a:pPr marL="514350" indent="-514350">
              <a:buFont typeface="+mj-lt"/>
              <a:buAutoNum type="arabicPeriod"/>
            </a:pPr>
            <a:r>
              <a:rPr lang="en-US" dirty="0" smtClean="0"/>
              <a:t>XX</a:t>
            </a:r>
          </a:p>
          <a:p>
            <a:pPr marL="514350" indent="-514350">
              <a:buFont typeface="+mj-lt"/>
              <a:buAutoNum type="arabicPeriod"/>
            </a:pPr>
            <a:r>
              <a:rPr lang="en-US" smtClean="0"/>
              <a:t>XX</a:t>
            </a:r>
            <a:endParaRPr lang="en-US" dirty="0"/>
          </a:p>
        </p:txBody>
      </p:sp>
    </p:spTree>
    <p:extLst>
      <p:ext uri="{BB962C8B-B14F-4D97-AF65-F5344CB8AC3E}">
        <p14:creationId xmlns:p14="http://schemas.microsoft.com/office/powerpoint/2010/main" val="3073366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Mini-Project: Part 1</a:t>
            </a:r>
            <a:endParaRPr lang="en-US" dirty="0"/>
          </a:p>
        </p:txBody>
      </p:sp>
      <p:sp>
        <p:nvSpPr>
          <p:cNvPr id="3" name="Content Placeholder 2"/>
          <p:cNvSpPr>
            <a:spLocks noGrp="1"/>
          </p:cNvSpPr>
          <p:nvPr>
            <p:ph idx="1"/>
          </p:nvPr>
        </p:nvSpPr>
        <p:spPr/>
        <p:txBody>
          <a:bodyPr/>
          <a:lstStyle/>
          <a:p>
            <a:r>
              <a:rPr lang="en-US" dirty="0" smtClean="0"/>
              <a:t>Command line BLAST </a:t>
            </a:r>
            <a:r>
              <a:rPr lang="en-US" dirty="0"/>
              <a:t>manual found here: </a:t>
            </a:r>
            <a:r>
              <a:rPr lang="en-US" dirty="0">
                <a:hlinkClick r:id="rId3"/>
              </a:rPr>
              <a:t>http://www.ncbi.nlm.nih.gov/books/NBK279690/pdf/Bookshelf_NBK279690.</a:t>
            </a:r>
            <a:r>
              <a:rPr lang="en-US" dirty="0" smtClean="0">
                <a:hlinkClick r:id="rId3"/>
              </a:rPr>
              <a:t>pdf</a:t>
            </a:r>
            <a:endParaRPr lang="en-US" dirty="0"/>
          </a:p>
          <a:p>
            <a:r>
              <a:rPr lang="en-US" dirty="0" smtClean="0"/>
              <a:t>Get them to view BLAST options</a:t>
            </a:r>
          </a:p>
          <a:p>
            <a:pPr lvl="1"/>
            <a:r>
              <a:rPr lang="en-US" dirty="0" smtClean="0"/>
              <a:t>E.g. </a:t>
            </a:r>
            <a:r>
              <a:rPr lang="en-US" dirty="0" err="1" smtClean="0"/>
              <a:t>blastx</a:t>
            </a:r>
            <a:r>
              <a:rPr lang="en-US" dirty="0" smtClean="0"/>
              <a:t> –help</a:t>
            </a:r>
          </a:p>
          <a:p>
            <a:pPr lvl="1"/>
            <a:r>
              <a:rPr lang="en-US" dirty="0" err="1" smtClean="0"/>
              <a:t>gilist</a:t>
            </a:r>
            <a:r>
              <a:rPr lang="en-US" dirty="0" smtClean="0"/>
              <a:t> intro</a:t>
            </a:r>
          </a:p>
        </p:txBody>
      </p:sp>
    </p:spTree>
    <p:extLst>
      <p:ext uri="{BB962C8B-B14F-4D97-AF65-F5344CB8AC3E}">
        <p14:creationId xmlns:p14="http://schemas.microsoft.com/office/powerpoint/2010/main" val="34954614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3366FF"/>
                </a:solidFill>
                <a:latin typeface="Calibri"/>
              </a:rPr>
              <a:t>Mini-Project summary</a:t>
            </a:r>
            <a:endParaRPr dirty="0">
              <a:solidFill>
                <a:srgbClr val="3366FF"/>
              </a:solidFill>
            </a:endParaRPr>
          </a:p>
        </p:txBody>
      </p:sp>
      <p:sp>
        <p:nvSpPr>
          <p:cNvPr id="52" name="TextShape 2"/>
          <p:cNvSpPr txBox="1"/>
          <p:nvPr/>
        </p:nvSpPr>
        <p:spPr>
          <a:xfrm>
            <a:off x="457200" y="1600200"/>
            <a:ext cx="8229240" cy="4525560"/>
          </a:xfrm>
          <a:prstGeom prst="rect">
            <a:avLst/>
          </a:prstGeom>
        </p:spPr>
        <p:txBody>
          <a:bodyPr/>
          <a:lstStyle/>
          <a:p>
            <a:pPr marL="627063" indent="-533400">
              <a:lnSpc>
                <a:spcPct val="100000"/>
              </a:lnSpc>
              <a:buFont typeface="Calibri"/>
              <a:buAutoNum type="arabicPeriod"/>
            </a:pPr>
            <a:r>
              <a:rPr lang="en-US" sz="3200" dirty="0">
                <a:solidFill>
                  <a:srgbClr val="000000"/>
                </a:solidFill>
                <a:latin typeface="Calibri"/>
              </a:rPr>
              <a:t>Find protein in NR database</a:t>
            </a:r>
            <a:endParaRPr dirty="0"/>
          </a:p>
          <a:p>
            <a:pPr marL="627063" indent="-533400">
              <a:lnSpc>
                <a:spcPct val="100000"/>
              </a:lnSpc>
              <a:buFont typeface="Calibri"/>
              <a:buAutoNum type="arabicPeriod"/>
            </a:pPr>
            <a:r>
              <a:rPr lang="en-US" sz="3200" dirty="0">
                <a:solidFill>
                  <a:srgbClr val="000000"/>
                </a:solidFill>
                <a:latin typeface="Calibri"/>
              </a:rPr>
              <a:t>Retrieve protein sequence</a:t>
            </a:r>
            <a:endParaRPr dirty="0"/>
          </a:p>
          <a:p>
            <a:pPr marL="627063" indent="-533400">
              <a:lnSpc>
                <a:spcPct val="100000"/>
              </a:lnSpc>
              <a:buFont typeface="Calibri"/>
              <a:buAutoNum type="arabicPeriod"/>
            </a:pPr>
            <a:r>
              <a:rPr lang="en-US" sz="3200" dirty="0">
                <a:solidFill>
                  <a:srgbClr val="000000"/>
                </a:solidFill>
                <a:latin typeface="Calibri"/>
              </a:rPr>
              <a:t>Align genomic sequence to protein sequence</a:t>
            </a:r>
            <a:endParaRPr dirty="0"/>
          </a:p>
          <a:p>
            <a:pPr marL="627063" indent="-533400">
              <a:lnSpc>
                <a:spcPct val="100000"/>
              </a:lnSpc>
              <a:buFont typeface="Calibri"/>
              <a:buAutoNum type="arabicPeriod"/>
            </a:pPr>
            <a:r>
              <a:rPr lang="en-US" sz="3200" dirty="0">
                <a:solidFill>
                  <a:srgbClr val="000000"/>
                </a:solidFill>
                <a:latin typeface="Calibri"/>
              </a:rPr>
              <a:t>Find orthologs in other vertebrates</a:t>
            </a:r>
            <a:endParaRPr dirty="0"/>
          </a:p>
        </p:txBody>
      </p:sp>
    </p:spTree>
    <p:extLst>
      <p:ext uri="{BB962C8B-B14F-4D97-AF65-F5344CB8AC3E}">
        <p14:creationId xmlns:p14="http://schemas.microsoft.com/office/powerpoint/2010/main" val="324197695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3366FF"/>
                </a:solidFill>
                <a:latin typeface="Calibri"/>
              </a:rPr>
              <a:t>I/O redirection</a:t>
            </a:r>
            <a:endParaRPr dirty="0">
              <a:solidFill>
                <a:srgbClr val="3366FF"/>
              </a:solidFill>
            </a:endParaRPr>
          </a:p>
        </p:txBody>
      </p:sp>
      <p:sp>
        <p:nvSpPr>
          <p:cNvPr id="54" name="TextShape 2"/>
          <p:cNvSpPr txBox="1"/>
          <p:nvPr/>
        </p:nvSpPr>
        <p:spPr>
          <a:xfrm>
            <a:off x="457200" y="1600200"/>
            <a:ext cx="8229240" cy="4525560"/>
          </a:xfrm>
          <a:prstGeom prst="rect">
            <a:avLst/>
          </a:prstGeom>
        </p:spPr>
        <p:txBody>
          <a:bodyPr/>
          <a:lstStyle/>
          <a:p>
            <a:pPr marL="266700" indent="-266700">
              <a:lnSpc>
                <a:spcPct val="100000"/>
              </a:lnSpc>
              <a:buFont typeface="Arial"/>
              <a:buChar char="•"/>
            </a:pPr>
            <a:r>
              <a:rPr lang="en-US" sz="2800" dirty="0">
                <a:solidFill>
                  <a:srgbClr val="000000"/>
                </a:solidFill>
                <a:latin typeface="Calibri"/>
              </a:rPr>
              <a:t>In Unix, programs have three default files open: </a:t>
            </a:r>
            <a:r>
              <a:rPr lang="en-US" sz="2800" dirty="0" err="1">
                <a:solidFill>
                  <a:srgbClr val="000000"/>
                </a:solidFill>
                <a:latin typeface="Calibri"/>
              </a:rPr>
              <a:t>stdout</a:t>
            </a:r>
            <a:r>
              <a:rPr lang="en-US" sz="2800" dirty="0">
                <a:solidFill>
                  <a:srgbClr val="000000"/>
                </a:solidFill>
                <a:latin typeface="Calibri"/>
              </a:rPr>
              <a:t>, </a:t>
            </a:r>
            <a:r>
              <a:rPr lang="en-US" sz="2800" dirty="0" err="1">
                <a:solidFill>
                  <a:srgbClr val="000000"/>
                </a:solidFill>
                <a:latin typeface="Calibri"/>
              </a:rPr>
              <a:t>stderr</a:t>
            </a:r>
            <a:r>
              <a:rPr lang="en-US" sz="2800" dirty="0">
                <a:solidFill>
                  <a:srgbClr val="000000"/>
                </a:solidFill>
                <a:latin typeface="Calibri"/>
              </a:rPr>
              <a:t> and </a:t>
            </a:r>
            <a:r>
              <a:rPr lang="en-US" sz="2800" dirty="0" err="1">
                <a:solidFill>
                  <a:srgbClr val="000000"/>
                </a:solidFill>
                <a:latin typeface="Calibri"/>
              </a:rPr>
              <a:t>stdin</a:t>
            </a:r>
            <a:r>
              <a:rPr lang="en-US" sz="2800" dirty="0">
                <a:solidFill>
                  <a:srgbClr val="000000"/>
                </a:solidFill>
                <a:latin typeface="Calibri"/>
              </a:rPr>
              <a:t>.</a:t>
            </a:r>
            <a:endParaRPr dirty="0"/>
          </a:p>
          <a:p>
            <a:pPr marL="266700" indent="-266700">
              <a:lnSpc>
                <a:spcPct val="100000"/>
              </a:lnSpc>
              <a:buFont typeface="Arial"/>
              <a:buChar char="•"/>
            </a:pPr>
            <a:r>
              <a:rPr lang="en-US" sz="2800" dirty="0">
                <a:solidFill>
                  <a:srgbClr val="000000"/>
                </a:solidFill>
                <a:latin typeface="Calibri"/>
              </a:rPr>
              <a:t>These are usually connected to the screen (terminal) and keyboard, but we can redirect them to other files.</a:t>
            </a:r>
            <a:endParaRPr dirty="0"/>
          </a:p>
        </p:txBody>
      </p:sp>
    </p:spTree>
    <p:extLst>
      <p:ext uri="{BB962C8B-B14F-4D97-AF65-F5344CB8AC3E}">
        <p14:creationId xmlns:p14="http://schemas.microsoft.com/office/powerpoint/2010/main" val="163315081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3366FF"/>
                </a:solidFill>
                <a:latin typeface="Calibri"/>
              </a:rPr>
              <a:t>I/O redirection</a:t>
            </a:r>
            <a:endParaRPr dirty="0">
              <a:solidFill>
                <a:srgbClr val="3366FF"/>
              </a:solidFill>
            </a:endParaRPr>
          </a:p>
        </p:txBody>
      </p:sp>
      <p:sp>
        <p:nvSpPr>
          <p:cNvPr id="56" name="TextShape 2"/>
          <p:cNvSpPr txBox="1"/>
          <p:nvPr/>
        </p:nvSpPr>
        <p:spPr>
          <a:xfrm>
            <a:off x="508680" y="1606264"/>
            <a:ext cx="8229240" cy="847800"/>
          </a:xfrm>
          <a:prstGeom prst="rect">
            <a:avLst/>
          </a:prstGeom>
        </p:spPr>
        <p:txBody>
          <a:bodyPr/>
          <a:lstStyle/>
          <a:p>
            <a:pPr marL="360363" indent="-360363">
              <a:lnSpc>
                <a:spcPct val="100000"/>
              </a:lnSpc>
              <a:buFont typeface="Arial"/>
              <a:buChar char="•"/>
            </a:pPr>
            <a:r>
              <a:rPr lang="en-US" sz="2800" dirty="0">
                <a:solidFill>
                  <a:srgbClr val="000000"/>
                </a:solidFill>
                <a:latin typeface="Calibri"/>
              </a:rPr>
              <a:t>Redirecting standard output:</a:t>
            </a:r>
            <a:endParaRPr dirty="0"/>
          </a:p>
        </p:txBody>
      </p:sp>
      <p:sp>
        <p:nvSpPr>
          <p:cNvPr id="57" name="TextShape 3"/>
          <p:cNvSpPr txBox="1"/>
          <p:nvPr/>
        </p:nvSpPr>
        <p:spPr>
          <a:xfrm>
            <a:off x="1152000" y="2736000"/>
            <a:ext cx="6984000" cy="436320"/>
          </a:xfrm>
          <a:prstGeom prst="rect">
            <a:avLst/>
          </a:prstGeom>
        </p:spPr>
        <p:txBody>
          <a:bodyPr lIns="90000" tIns="45000" rIns="90000" bIns="45000"/>
          <a:lstStyle/>
          <a:p>
            <a:r>
              <a:rPr lang="en-GB" sz="2400">
                <a:latin typeface="Courier New"/>
              </a:rPr>
              <a:t>echo “hello, world.” &gt; hello.txt</a:t>
            </a:r>
            <a:endParaRPr/>
          </a:p>
        </p:txBody>
      </p:sp>
      <p:sp>
        <p:nvSpPr>
          <p:cNvPr id="58" name="TextShape 4"/>
          <p:cNvSpPr txBox="1"/>
          <p:nvPr/>
        </p:nvSpPr>
        <p:spPr>
          <a:xfrm>
            <a:off x="508680" y="4023000"/>
            <a:ext cx="8229240" cy="847800"/>
          </a:xfrm>
          <a:prstGeom prst="rect">
            <a:avLst/>
          </a:prstGeom>
        </p:spPr>
        <p:txBody>
          <a:bodyPr/>
          <a:lstStyle/>
          <a:p>
            <a:pPr marL="360363" indent="-360363">
              <a:lnSpc>
                <a:spcPct val="100000"/>
              </a:lnSpc>
              <a:buFont typeface="Arial"/>
              <a:buChar char="•"/>
            </a:pPr>
            <a:r>
              <a:rPr lang="en-US" sz="2800" dirty="0">
                <a:solidFill>
                  <a:srgbClr val="000000"/>
                </a:solidFill>
                <a:latin typeface="Calibri"/>
              </a:rPr>
              <a:t>Here we redirect standard output into a file called </a:t>
            </a:r>
            <a:r>
              <a:rPr lang="en-US" sz="2800" dirty="0" err="1">
                <a:solidFill>
                  <a:srgbClr val="000000"/>
                </a:solidFill>
                <a:latin typeface="Calibri"/>
              </a:rPr>
              <a:t>hello.txt</a:t>
            </a:r>
            <a:endParaRPr dirty="0"/>
          </a:p>
          <a:p>
            <a:pPr marL="360363" indent="-360363">
              <a:lnSpc>
                <a:spcPct val="100000"/>
              </a:lnSpc>
              <a:buFont typeface="Arial"/>
              <a:buChar char="•"/>
            </a:pPr>
            <a:r>
              <a:rPr lang="en-US" sz="2800" dirty="0">
                <a:solidFill>
                  <a:srgbClr val="000000"/>
                </a:solidFill>
                <a:latin typeface="Calibri"/>
              </a:rPr>
              <a:t>The file will be created if it does not exist.</a:t>
            </a:r>
            <a:endParaRPr dirty="0"/>
          </a:p>
          <a:p>
            <a:pPr marL="360363" indent="-360363">
              <a:lnSpc>
                <a:spcPct val="100000"/>
              </a:lnSpc>
              <a:buFont typeface="Arial"/>
              <a:buChar char="•"/>
            </a:pPr>
            <a:r>
              <a:rPr lang="en-US" sz="2800" dirty="0">
                <a:solidFill>
                  <a:srgbClr val="000000"/>
                </a:solidFill>
                <a:latin typeface="Calibri"/>
              </a:rPr>
              <a:t>The file will be overwritten if it does exist.</a:t>
            </a:r>
            <a:endParaRPr dirty="0"/>
          </a:p>
        </p:txBody>
      </p:sp>
    </p:spTree>
    <p:extLst>
      <p:ext uri="{BB962C8B-B14F-4D97-AF65-F5344CB8AC3E}">
        <p14:creationId xmlns:p14="http://schemas.microsoft.com/office/powerpoint/2010/main" val="144781544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3366FF"/>
                </a:solidFill>
                <a:latin typeface="Calibri"/>
              </a:rPr>
              <a:t>I/O redirection</a:t>
            </a:r>
            <a:endParaRPr dirty="0">
              <a:solidFill>
                <a:srgbClr val="3366FF"/>
              </a:solidFill>
            </a:endParaRPr>
          </a:p>
        </p:txBody>
      </p:sp>
      <p:sp>
        <p:nvSpPr>
          <p:cNvPr id="60" name="TextShape 2"/>
          <p:cNvSpPr txBox="1"/>
          <p:nvPr/>
        </p:nvSpPr>
        <p:spPr>
          <a:xfrm>
            <a:off x="457200" y="1600200"/>
            <a:ext cx="8229240" cy="847800"/>
          </a:xfrm>
          <a:prstGeom prst="rect">
            <a:avLst/>
          </a:prstGeom>
        </p:spPr>
        <p:txBody>
          <a:bodyPr/>
          <a:lstStyle/>
          <a:p>
            <a:pPr marL="266700" indent="-266700">
              <a:lnSpc>
                <a:spcPct val="100000"/>
              </a:lnSpc>
              <a:buFont typeface="Arial"/>
              <a:buChar char="•"/>
            </a:pPr>
            <a:r>
              <a:rPr lang="en-US" sz="2800" dirty="0">
                <a:solidFill>
                  <a:srgbClr val="000000"/>
                </a:solidFill>
                <a:latin typeface="Calibri"/>
              </a:rPr>
              <a:t>Redirecting standard input:</a:t>
            </a:r>
            <a:endParaRPr dirty="0"/>
          </a:p>
        </p:txBody>
      </p:sp>
      <p:sp>
        <p:nvSpPr>
          <p:cNvPr id="61" name="TextShape 3"/>
          <p:cNvSpPr txBox="1"/>
          <p:nvPr/>
        </p:nvSpPr>
        <p:spPr>
          <a:xfrm>
            <a:off x="1152000" y="2736000"/>
            <a:ext cx="6984000" cy="436320"/>
          </a:xfrm>
          <a:prstGeom prst="rect">
            <a:avLst/>
          </a:prstGeom>
        </p:spPr>
        <p:txBody>
          <a:bodyPr lIns="90000" tIns="45000" rIns="90000" bIns="45000"/>
          <a:lstStyle/>
          <a:p>
            <a:r>
              <a:rPr lang="en-GB" sz="2400">
                <a:latin typeface="Courier New"/>
              </a:rPr>
              <a:t>tr “.” “!” &lt; hello.txt</a:t>
            </a:r>
            <a:endParaRPr/>
          </a:p>
        </p:txBody>
      </p:sp>
      <p:sp>
        <p:nvSpPr>
          <p:cNvPr id="62" name="TextShape 4"/>
          <p:cNvSpPr txBox="1"/>
          <p:nvPr/>
        </p:nvSpPr>
        <p:spPr>
          <a:xfrm>
            <a:off x="504000" y="3544200"/>
            <a:ext cx="8229240" cy="847800"/>
          </a:xfrm>
          <a:prstGeom prst="rect">
            <a:avLst/>
          </a:prstGeom>
        </p:spPr>
        <p:txBody>
          <a:bodyPr/>
          <a:lstStyle/>
          <a:p>
            <a:pPr marL="266700" indent="-266700">
              <a:lnSpc>
                <a:spcPct val="100000"/>
              </a:lnSpc>
              <a:buFont typeface="Arial"/>
              <a:buChar char="•"/>
            </a:pPr>
            <a:r>
              <a:rPr lang="en-US" sz="2800" dirty="0">
                <a:solidFill>
                  <a:srgbClr val="000000"/>
                </a:solidFill>
                <a:latin typeface="Calibri"/>
              </a:rPr>
              <a:t>Here we connect a file to standard input.</a:t>
            </a:r>
            <a:endParaRPr dirty="0"/>
          </a:p>
          <a:p>
            <a:pPr marL="266700" indent="-266700">
              <a:lnSpc>
                <a:spcPct val="100000"/>
              </a:lnSpc>
              <a:buFont typeface="Arial"/>
              <a:buChar char="•"/>
            </a:pPr>
            <a:r>
              <a:rPr lang="en-US" sz="2800" dirty="0">
                <a:solidFill>
                  <a:srgbClr val="000000"/>
                </a:solidFill>
                <a:latin typeface="Calibri"/>
              </a:rPr>
              <a:t>We can also redirect standard output:</a:t>
            </a:r>
            <a:endParaRPr dirty="0"/>
          </a:p>
        </p:txBody>
      </p:sp>
      <p:sp>
        <p:nvSpPr>
          <p:cNvPr id="63" name="TextShape 5"/>
          <p:cNvSpPr txBox="1"/>
          <p:nvPr/>
        </p:nvSpPr>
        <p:spPr>
          <a:xfrm>
            <a:off x="1152000" y="5179680"/>
            <a:ext cx="6984000" cy="436320"/>
          </a:xfrm>
          <a:prstGeom prst="rect">
            <a:avLst/>
          </a:prstGeom>
        </p:spPr>
        <p:txBody>
          <a:bodyPr lIns="90000" tIns="45000" rIns="90000" bIns="45000"/>
          <a:lstStyle/>
          <a:p>
            <a:r>
              <a:rPr lang="en-GB" sz="2400">
                <a:latin typeface="Courier New"/>
              </a:rPr>
              <a:t>tr “.” “!” &lt; hello.txt &gt; hello2.txt</a:t>
            </a:r>
            <a:endParaRPr/>
          </a:p>
        </p:txBody>
      </p:sp>
    </p:spTree>
    <p:extLst>
      <p:ext uri="{BB962C8B-B14F-4D97-AF65-F5344CB8AC3E}">
        <p14:creationId xmlns:p14="http://schemas.microsoft.com/office/powerpoint/2010/main" val="3757481494"/>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3366FF"/>
                </a:solidFill>
                <a:latin typeface="Calibri"/>
              </a:rPr>
              <a:t>I/O redirection</a:t>
            </a:r>
            <a:endParaRPr dirty="0">
              <a:solidFill>
                <a:srgbClr val="3366FF"/>
              </a:solidFill>
            </a:endParaRPr>
          </a:p>
        </p:txBody>
      </p:sp>
      <p:sp>
        <p:nvSpPr>
          <p:cNvPr id="65" name="TextShape 2"/>
          <p:cNvSpPr txBox="1"/>
          <p:nvPr/>
        </p:nvSpPr>
        <p:spPr>
          <a:xfrm>
            <a:off x="457200" y="1600200"/>
            <a:ext cx="8229240" cy="847800"/>
          </a:xfrm>
          <a:prstGeom prst="rect">
            <a:avLst/>
          </a:prstGeom>
        </p:spPr>
        <p:txBody>
          <a:bodyPr/>
          <a:lstStyle/>
          <a:p>
            <a:pPr marL="266700" indent="-266700">
              <a:lnSpc>
                <a:spcPct val="100000"/>
              </a:lnSpc>
              <a:buFont typeface="Arial"/>
              <a:buChar char="•"/>
            </a:pPr>
            <a:r>
              <a:rPr lang="en-US" sz="2800" dirty="0">
                <a:solidFill>
                  <a:srgbClr val="000000"/>
                </a:solidFill>
                <a:latin typeface="Calibri"/>
              </a:rPr>
              <a:t>Connecting standard output of one program to the standard input of another is called a </a:t>
            </a:r>
            <a:r>
              <a:rPr lang="en-US" sz="2800" b="1" dirty="0">
                <a:solidFill>
                  <a:srgbClr val="000000"/>
                </a:solidFill>
                <a:latin typeface="Calibri"/>
              </a:rPr>
              <a:t>pipe</a:t>
            </a:r>
            <a:r>
              <a:rPr lang="en-US" sz="2800" dirty="0">
                <a:solidFill>
                  <a:srgbClr val="000000"/>
                </a:solidFill>
                <a:latin typeface="Calibri"/>
              </a:rPr>
              <a:t>.</a:t>
            </a:r>
            <a:endParaRPr dirty="0"/>
          </a:p>
        </p:txBody>
      </p:sp>
      <p:sp>
        <p:nvSpPr>
          <p:cNvPr id="66" name="TextShape 3"/>
          <p:cNvSpPr txBox="1"/>
          <p:nvPr/>
        </p:nvSpPr>
        <p:spPr>
          <a:xfrm>
            <a:off x="1152000" y="3312000"/>
            <a:ext cx="6984000" cy="436320"/>
          </a:xfrm>
          <a:prstGeom prst="rect">
            <a:avLst/>
          </a:prstGeom>
        </p:spPr>
        <p:txBody>
          <a:bodyPr lIns="90000" tIns="45000" rIns="90000" bIns="45000"/>
          <a:lstStyle/>
          <a:p>
            <a:r>
              <a:rPr lang="en-GB" sz="2400">
                <a:latin typeface="Courier New"/>
              </a:rPr>
              <a:t>tr “.” “!” &lt; hello.txt | less</a:t>
            </a:r>
            <a:endParaRPr/>
          </a:p>
        </p:txBody>
      </p:sp>
      <p:sp>
        <p:nvSpPr>
          <p:cNvPr id="67" name="TextShape 4"/>
          <p:cNvSpPr txBox="1"/>
          <p:nvPr/>
        </p:nvSpPr>
        <p:spPr>
          <a:xfrm>
            <a:off x="457200" y="4330652"/>
            <a:ext cx="8229240" cy="847800"/>
          </a:xfrm>
          <a:prstGeom prst="rect">
            <a:avLst/>
          </a:prstGeom>
        </p:spPr>
        <p:txBody>
          <a:bodyPr/>
          <a:lstStyle/>
          <a:p>
            <a:pPr marL="266700" indent="-266700">
              <a:lnSpc>
                <a:spcPct val="100000"/>
              </a:lnSpc>
              <a:buFont typeface="Arial"/>
              <a:buChar char="•"/>
            </a:pPr>
            <a:r>
              <a:rPr lang="en-US" sz="2800" dirty="0">
                <a:solidFill>
                  <a:srgbClr val="000000"/>
                </a:solidFill>
                <a:latin typeface="Calibri"/>
              </a:rPr>
              <a:t>Here we connect standard output of </a:t>
            </a:r>
            <a:r>
              <a:rPr lang="en-US" sz="2800" dirty="0" err="1">
                <a:solidFill>
                  <a:srgbClr val="000000"/>
                </a:solidFill>
                <a:latin typeface="Calibri"/>
              </a:rPr>
              <a:t>tr</a:t>
            </a:r>
            <a:r>
              <a:rPr lang="en-US" sz="2800" dirty="0">
                <a:solidFill>
                  <a:srgbClr val="000000"/>
                </a:solidFill>
                <a:latin typeface="Calibri"/>
              </a:rPr>
              <a:t> to the standard input of less.</a:t>
            </a:r>
            <a:endParaRPr dirty="0"/>
          </a:p>
        </p:txBody>
      </p:sp>
    </p:spTree>
    <p:extLst>
      <p:ext uri="{BB962C8B-B14F-4D97-AF65-F5344CB8AC3E}">
        <p14:creationId xmlns:p14="http://schemas.microsoft.com/office/powerpoint/2010/main" val="210997447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3366FF"/>
                </a:solidFill>
                <a:latin typeface="Calibri"/>
              </a:rPr>
              <a:t>I/O redirection</a:t>
            </a:r>
            <a:endParaRPr dirty="0">
              <a:solidFill>
                <a:srgbClr val="3366FF"/>
              </a:solidFill>
            </a:endParaRPr>
          </a:p>
        </p:txBody>
      </p:sp>
      <p:sp>
        <p:nvSpPr>
          <p:cNvPr id="69" name="TextShape 2"/>
          <p:cNvSpPr txBox="1"/>
          <p:nvPr/>
        </p:nvSpPr>
        <p:spPr>
          <a:xfrm>
            <a:off x="457200" y="1600200"/>
            <a:ext cx="8229240" cy="847800"/>
          </a:xfrm>
          <a:prstGeom prst="rect">
            <a:avLst/>
          </a:prstGeom>
        </p:spPr>
        <p:txBody>
          <a:bodyPr/>
          <a:lstStyle/>
          <a:p>
            <a:pPr marL="266700" indent="-266700">
              <a:lnSpc>
                <a:spcPct val="100000"/>
              </a:lnSpc>
              <a:buFont typeface="Arial"/>
              <a:buChar char="•"/>
            </a:pPr>
            <a:r>
              <a:rPr lang="en-US" sz="2800" dirty="0">
                <a:solidFill>
                  <a:srgbClr val="000000"/>
                </a:solidFill>
                <a:latin typeface="Calibri"/>
              </a:rPr>
              <a:t>It is possible to form long pipelines:</a:t>
            </a:r>
            <a:endParaRPr dirty="0"/>
          </a:p>
        </p:txBody>
      </p:sp>
      <p:sp>
        <p:nvSpPr>
          <p:cNvPr id="70" name="TextShape 3"/>
          <p:cNvSpPr txBox="1"/>
          <p:nvPr/>
        </p:nvSpPr>
        <p:spPr>
          <a:xfrm>
            <a:off x="504000" y="4048200"/>
            <a:ext cx="8229240" cy="847800"/>
          </a:xfrm>
          <a:prstGeom prst="rect">
            <a:avLst/>
          </a:prstGeom>
        </p:spPr>
        <p:txBody>
          <a:bodyPr/>
          <a:lstStyle/>
          <a:p>
            <a:pPr marL="266700" indent="-266700">
              <a:lnSpc>
                <a:spcPct val="100000"/>
              </a:lnSpc>
              <a:buFont typeface="Arial"/>
              <a:buChar char="•"/>
            </a:pPr>
            <a:r>
              <a:rPr lang="en-US" sz="2800" dirty="0">
                <a:solidFill>
                  <a:srgbClr val="000000"/>
                </a:solidFill>
                <a:latin typeface="Calibri"/>
              </a:rPr>
              <a:t>Here we connect the output of </a:t>
            </a:r>
            <a:r>
              <a:rPr lang="en-US" sz="2800" dirty="0" err="1">
                <a:solidFill>
                  <a:srgbClr val="000000"/>
                </a:solidFill>
                <a:latin typeface="Calibri"/>
              </a:rPr>
              <a:t>ls</a:t>
            </a:r>
            <a:r>
              <a:rPr lang="en-US" sz="2800" dirty="0">
                <a:solidFill>
                  <a:srgbClr val="000000"/>
                </a:solidFill>
                <a:latin typeface="Calibri"/>
              </a:rPr>
              <a:t> to </a:t>
            </a:r>
            <a:r>
              <a:rPr lang="en-US" sz="2800" dirty="0" err="1">
                <a:solidFill>
                  <a:srgbClr val="000000"/>
                </a:solidFill>
                <a:latin typeface="Calibri"/>
              </a:rPr>
              <a:t>grep</a:t>
            </a:r>
            <a:r>
              <a:rPr lang="en-US" sz="2800" dirty="0">
                <a:solidFill>
                  <a:srgbClr val="000000"/>
                </a:solidFill>
                <a:latin typeface="Calibri"/>
              </a:rPr>
              <a:t>, perform a search, and output the results to less.</a:t>
            </a:r>
            <a:endParaRPr dirty="0"/>
          </a:p>
        </p:txBody>
      </p:sp>
      <p:sp>
        <p:nvSpPr>
          <p:cNvPr id="71" name="TextShape 4"/>
          <p:cNvSpPr txBox="1"/>
          <p:nvPr/>
        </p:nvSpPr>
        <p:spPr>
          <a:xfrm>
            <a:off x="996120" y="2803680"/>
            <a:ext cx="7211880" cy="436320"/>
          </a:xfrm>
          <a:prstGeom prst="rect">
            <a:avLst/>
          </a:prstGeom>
        </p:spPr>
        <p:txBody>
          <a:bodyPr lIns="90000" tIns="45000" rIns="90000" bIns="45000"/>
          <a:lstStyle/>
          <a:p>
            <a:r>
              <a:rPr lang="en-GB" sz="2400">
                <a:latin typeface="Courier New"/>
              </a:rPr>
              <a:t>ls -1 ~/Science | grep gi.txt | less</a:t>
            </a:r>
            <a:endParaRPr/>
          </a:p>
        </p:txBody>
      </p:sp>
    </p:spTree>
    <p:extLst>
      <p:ext uri="{BB962C8B-B14F-4D97-AF65-F5344CB8AC3E}">
        <p14:creationId xmlns:p14="http://schemas.microsoft.com/office/powerpoint/2010/main" val="1844397807"/>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3366FF"/>
                </a:solidFill>
                <a:latin typeface="Calibri"/>
              </a:rPr>
              <a:t>Command-line blast</a:t>
            </a:r>
            <a:endParaRPr dirty="0">
              <a:solidFill>
                <a:srgbClr val="3366FF"/>
              </a:solidFill>
            </a:endParaRPr>
          </a:p>
        </p:txBody>
      </p:sp>
      <p:sp>
        <p:nvSpPr>
          <p:cNvPr id="73" name="TextShape 2"/>
          <p:cNvSpPr txBox="1"/>
          <p:nvPr/>
        </p:nvSpPr>
        <p:spPr>
          <a:xfrm>
            <a:off x="457200" y="1600200"/>
            <a:ext cx="8229240" cy="847800"/>
          </a:xfrm>
          <a:prstGeom prst="rect">
            <a:avLst/>
          </a:prstGeom>
        </p:spPr>
        <p:txBody>
          <a:bodyPr/>
          <a:lstStyle/>
          <a:p>
            <a:pPr marL="266700" indent="-266700">
              <a:buSzPct val="45000"/>
              <a:buFont typeface="StarSymbol"/>
              <a:buChar char=""/>
            </a:pPr>
            <a:r>
              <a:rPr lang="en-US" sz="2600" dirty="0">
                <a:latin typeface="Calibri"/>
              </a:rPr>
              <a:t>Let's search the nr protein database for our genomic sequence translated in six reading frames:</a:t>
            </a:r>
            <a:endParaRPr dirty="0"/>
          </a:p>
        </p:txBody>
      </p:sp>
      <p:sp>
        <p:nvSpPr>
          <p:cNvPr id="74" name="TextShape 3"/>
          <p:cNvSpPr txBox="1"/>
          <p:nvPr/>
        </p:nvSpPr>
        <p:spPr>
          <a:xfrm>
            <a:off x="1008000" y="3165840"/>
            <a:ext cx="7518240" cy="1730160"/>
          </a:xfrm>
          <a:prstGeom prst="rect">
            <a:avLst/>
          </a:prstGeom>
        </p:spPr>
        <p:txBody>
          <a:bodyPr lIns="0" tIns="0" rIns="0" bIns="0"/>
          <a:lstStyle/>
          <a:p>
            <a:pPr>
              <a:lnSpc>
                <a:spcPct val="100000"/>
              </a:lnSpc>
            </a:pPr>
            <a:r>
              <a:rPr lang="en-GB" sz="2400">
                <a:solidFill>
                  <a:srgbClr val="000000"/>
                </a:solidFill>
                <a:latin typeface="Courier New"/>
                <a:ea typeface="+mn-ea"/>
              </a:rPr>
              <a:t>blastx</a:t>
            </a:r>
            <a:endParaRPr/>
          </a:p>
          <a:p>
            <a:pPr>
              <a:lnSpc>
                <a:spcPct val="100000"/>
              </a:lnSpc>
            </a:pPr>
            <a:r>
              <a:rPr lang="en-GB" sz="2400">
                <a:solidFill>
                  <a:srgbClr val="000000"/>
                </a:solidFill>
                <a:latin typeface="Courier New"/>
                <a:ea typeface="+mn-ea"/>
              </a:rPr>
              <a:t>  -db ~/Blast+/Database/nr</a:t>
            </a:r>
            <a:endParaRPr/>
          </a:p>
          <a:p>
            <a:pPr>
              <a:lnSpc>
                <a:spcPct val="100000"/>
              </a:lnSpc>
            </a:pPr>
            <a:r>
              <a:rPr lang="en-GB" sz="2400">
                <a:solidFill>
                  <a:srgbClr val="000000"/>
                </a:solidFill>
                <a:latin typeface="Courier New"/>
                <a:ea typeface="+mn-ea"/>
              </a:rPr>
              <a:t>  -query Hs_genomic_fragment.fa</a:t>
            </a:r>
            <a:endParaRPr/>
          </a:p>
          <a:p>
            <a:pPr>
              <a:lnSpc>
                <a:spcPct val="100000"/>
              </a:lnSpc>
            </a:pPr>
            <a:r>
              <a:rPr lang="en-GB" sz="2400">
                <a:solidFill>
                  <a:srgbClr val="000000"/>
                </a:solidFill>
                <a:latin typeface="Courier New"/>
                <a:ea typeface="+mn-ea"/>
              </a:rPr>
              <a:t>  -gilist sequence.gi.txt</a:t>
            </a:r>
            <a:endParaRPr/>
          </a:p>
          <a:p>
            <a:pPr>
              <a:lnSpc>
                <a:spcPct val="100000"/>
              </a:lnSpc>
            </a:pPr>
            <a:r>
              <a:rPr lang="en-GB" sz="2400">
                <a:solidFill>
                  <a:srgbClr val="000000"/>
                </a:solidFill>
                <a:latin typeface="Courier New"/>
                <a:ea typeface="+mn-ea"/>
              </a:rPr>
              <a:t>| less</a:t>
            </a:r>
            <a:endParaRPr/>
          </a:p>
        </p:txBody>
      </p:sp>
      <p:sp>
        <p:nvSpPr>
          <p:cNvPr id="75" name="TextShape 4"/>
          <p:cNvSpPr txBox="1"/>
          <p:nvPr/>
        </p:nvSpPr>
        <p:spPr>
          <a:xfrm>
            <a:off x="457200" y="5270383"/>
            <a:ext cx="8229240" cy="847800"/>
          </a:xfrm>
          <a:prstGeom prst="rect">
            <a:avLst/>
          </a:prstGeom>
        </p:spPr>
        <p:txBody>
          <a:bodyPr/>
          <a:lstStyle/>
          <a:p>
            <a:pPr marL="266700" indent="-266700">
              <a:buSzPct val="45000"/>
              <a:buFont typeface="StarSymbol"/>
              <a:buChar char=""/>
            </a:pPr>
            <a:r>
              <a:rPr lang="en-US" sz="2600" dirty="0">
                <a:latin typeface="Calibri"/>
              </a:rPr>
              <a:t>We view the results in less to quickly check that we get something sensible.</a:t>
            </a:r>
            <a:endParaRPr dirty="0"/>
          </a:p>
        </p:txBody>
      </p:sp>
    </p:spTree>
    <p:extLst>
      <p:ext uri="{BB962C8B-B14F-4D97-AF65-F5344CB8AC3E}">
        <p14:creationId xmlns:p14="http://schemas.microsoft.com/office/powerpoint/2010/main" val="3075636521"/>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3366FF"/>
                </a:solidFill>
                <a:latin typeface="Calibri"/>
              </a:rPr>
              <a:t>Command-line blast</a:t>
            </a:r>
            <a:endParaRPr dirty="0">
              <a:solidFill>
                <a:srgbClr val="3366FF"/>
              </a:solidFill>
            </a:endParaRPr>
          </a:p>
        </p:txBody>
      </p:sp>
      <p:sp>
        <p:nvSpPr>
          <p:cNvPr id="77" name="TextShape 2"/>
          <p:cNvSpPr txBox="1"/>
          <p:nvPr/>
        </p:nvSpPr>
        <p:spPr>
          <a:xfrm>
            <a:off x="457200" y="1600200"/>
            <a:ext cx="8229240" cy="847800"/>
          </a:xfrm>
          <a:prstGeom prst="rect">
            <a:avLst/>
          </a:prstGeom>
        </p:spPr>
        <p:txBody>
          <a:bodyPr/>
          <a:lstStyle/>
          <a:p>
            <a:pPr marL="266700" indent="-266700">
              <a:buSzPct val="45000"/>
              <a:buFont typeface="StarSymbol"/>
              <a:buChar char=""/>
            </a:pPr>
            <a:r>
              <a:rPr lang="en-US" sz="2600" dirty="0">
                <a:latin typeface="Calibri"/>
              </a:rPr>
              <a:t>Now let's output it in a more machine-readable format and write it to a file:</a:t>
            </a:r>
            <a:endParaRPr dirty="0"/>
          </a:p>
        </p:txBody>
      </p:sp>
      <p:sp>
        <p:nvSpPr>
          <p:cNvPr id="78" name="TextShape 3"/>
          <p:cNvSpPr txBox="1"/>
          <p:nvPr/>
        </p:nvSpPr>
        <p:spPr>
          <a:xfrm>
            <a:off x="1008000" y="2736000"/>
            <a:ext cx="7518240" cy="2076120"/>
          </a:xfrm>
          <a:prstGeom prst="rect">
            <a:avLst/>
          </a:prstGeom>
        </p:spPr>
        <p:txBody>
          <a:bodyPr lIns="0" tIns="0" rIns="0" bIns="0"/>
          <a:lstStyle/>
          <a:p>
            <a:pPr>
              <a:lnSpc>
                <a:spcPct val="100000"/>
              </a:lnSpc>
            </a:pPr>
            <a:r>
              <a:rPr lang="en-GB" sz="2400">
                <a:solidFill>
                  <a:srgbClr val="000000"/>
                </a:solidFill>
                <a:latin typeface="Courier New"/>
                <a:ea typeface="+mn-ea"/>
              </a:rPr>
              <a:t>blastx</a:t>
            </a:r>
            <a:endParaRPr/>
          </a:p>
          <a:p>
            <a:pPr>
              <a:lnSpc>
                <a:spcPct val="100000"/>
              </a:lnSpc>
            </a:pPr>
            <a:r>
              <a:rPr lang="en-GB" sz="2400">
                <a:solidFill>
                  <a:srgbClr val="000000"/>
                </a:solidFill>
                <a:latin typeface="Courier New"/>
                <a:ea typeface="+mn-ea"/>
              </a:rPr>
              <a:t>  -outfmt 6</a:t>
            </a:r>
            <a:endParaRPr/>
          </a:p>
          <a:p>
            <a:pPr>
              <a:lnSpc>
                <a:spcPct val="100000"/>
              </a:lnSpc>
            </a:pPr>
            <a:r>
              <a:rPr lang="en-GB" sz="2400">
                <a:solidFill>
                  <a:srgbClr val="000000"/>
                </a:solidFill>
                <a:latin typeface="Courier New"/>
                <a:ea typeface="+mn-ea"/>
              </a:rPr>
              <a:t>  -db ~/Blast+/Database/nr</a:t>
            </a:r>
            <a:endParaRPr/>
          </a:p>
          <a:p>
            <a:pPr>
              <a:lnSpc>
                <a:spcPct val="100000"/>
              </a:lnSpc>
            </a:pPr>
            <a:r>
              <a:rPr lang="en-GB" sz="2400">
                <a:solidFill>
                  <a:srgbClr val="000000"/>
                </a:solidFill>
                <a:latin typeface="Courier New"/>
                <a:ea typeface="+mn-ea"/>
              </a:rPr>
              <a:t>  -query Hs_genomic_fragment.fa</a:t>
            </a:r>
            <a:endParaRPr/>
          </a:p>
          <a:p>
            <a:pPr>
              <a:lnSpc>
                <a:spcPct val="100000"/>
              </a:lnSpc>
            </a:pPr>
            <a:r>
              <a:rPr lang="en-GB" sz="2400">
                <a:solidFill>
                  <a:srgbClr val="000000"/>
                </a:solidFill>
                <a:latin typeface="Courier New"/>
                <a:ea typeface="+mn-ea"/>
              </a:rPr>
              <a:t>  -gilist sequence.gi.txt</a:t>
            </a:r>
            <a:endParaRPr/>
          </a:p>
          <a:p>
            <a:pPr>
              <a:lnSpc>
                <a:spcPct val="100000"/>
              </a:lnSpc>
            </a:pPr>
            <a:r>
              <a:rPr lang="en-GB" sz="2400">
                <a:solidFill>
                  <a:srgbClr val="000000"/>
                </a:solidFill>
                <a:latin typeface="Courier New"/>
                <a:ea typeface="+mn-ea"/>
              </a:rPr>
              <a:t>&gt; blast_results</a:t>
            </a:r>
            <a:endParaRPr/>
          </a:p>
        </p:txBody>
      </p:sp>
      <p:sp>
        <p:nvSpPr>
          <p:cNvPr id="79" name="TextShape 4"/>
          <p:cNvSpPr txBox="1"/>
          <p:nvPr/>
        </p:nvSpPr>
        <p:spPr>
          <a:xfrm>
            <a:off x="457200" y="5184000"/>
            <a:ext cx="8229240" cy="847800"/>
          </a:xfrm>
          <a:prstGeom prst="rect">
            <a:avLst/>
          </a:prstGeom>
        </p:spPr>
        <p:txBody>
          <a:bodyPr/>
          <a:lstStyle/>
          <a:p>
            <a:pPr marL="266700" indent="-266700">
              <a:buSzPct val="45000"/>
              <a:buFont typeface="StarSymbol"/>
              <a:buChar char=""/>
            </a:pPr>
            <a:r>
              <a:rPr lang="en-US" sz="2600" dirty="0">
                <a:latin typeface="Calibri"/>
              </a:rPr>
              <a:t>Have a look at the output file with less. It is a tab-delimited format.</a:t>
            </a:r>
            <a:endParaRPr dirty="0"/>
          </a:p>
        </p:txBody>
      </p:sp>
    </p:spTree>
    <p:extLst>
      <p:ext uri="{BB962C8B-B14F-4D97-AF65-F5344CB8AC3E}">
        <p14:creationId xmlns:p14="http://schemas.microsoft.com/office/powerpoint/2010/main" val="192174677"/>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6647" y="4521709"/>
            <a:ext cx="2699474" cy="2362041"/>
          </a:xfrm>
          <a:prstGeom prst="rect">
            <a:avLst/>
          </a:prstGeom>
        </p:spPr>
      </p:pic>
      <p:sp>
        <p:nvSpPr>
          <p:cNvPr id="2" name="Title 1"/>
          <p:cNvSpPr>
            <a:spLocks noGrp="1"/>
          </p:cNvSpPr>
          <p:nvPr>
            <p:ph type="title"/>
          </p:nvPr>
        </p:nvSpPr>
        <p:spPr/>
        <p:txBody>
          <a:bodyPr/>
          <a:lstStyle/>
          <a:p>
            <a:r>
              <a:rPr lang="en-US" dirty="0" smtClean="0">
                <a:solidFill>
                  <a:srgbClr val="0000FF"/>
                </a:solidFill>
              </a:rPr>
              <a:t>Bioinformatics operating systems</a:t>
            </a:r>
            <a:endParaRPr lang="en-US" dirty="0">
              <a:solidFill>
                <a:srgbClr val="0000FF"/>
              </a:solidFill>
            </a:endParaRPr>
          </a:p>
        </p:txBody>
      </p:sp>
      <p:sp>
        <p:nvSpPr>
          <p:cNvPr id="3" name="Content Placeholder 2"/>
          <p:cNvSpPr>
            <a:spLocks noGrp="1"/>
          </p:cNvSpPr>
          <p:nvPr>
            <p:ph idx="1"/>
          </p:nvPr>
        </p:nvSpPr>
        <p:spPr/>
        <p:txBody>
          <a:bodyPr/>
          <a:lstStyle/>
          <a:p>
            <a:r>
              <a:rPr lang="en-US" dirty="0" smtClean="0"/>
              <a:t>Bioinformatics rarely done on Windows systems, both for historical and utility reasons</a:t>
            </a:r>
          </a:p>
          <a:p>
            <a:r>
              <a:rPr lang="en-US" dirty="0"/>
              <a:t>Most people prefer to work on “</a:t>
            </a:r>
            <a:r>
              <a:rPr lang="en-US" dirty="0" err="1"/>
              <a:t>Unix­like</a:t>
            </a:r>
            <a:r>
              <a:rPr lang="en-US" dirty="0"/>
              <a:t>” operating systems, like Linux or </a:t>
            </a:r>
            <a:r>
              <a:rPr lang="en-US" dirty="0" err="1"/>
              <a:t>MacOS</a:t>
            </a:r>
            <a:r>
              <a:rPr lang="en-US" dirty="0"/>
              <a:t> </a:t>
            </a:r>
            <a:endParaRPr lang="en-US" dirty="0" smtClean="0">
              <a:effectLst/>
            </a:endParaRPr>
          </a:p>
          <a:p>
            <a:r>
              <a:rPr lang="en-US" dirty="0"/>
              <a:t>We are going to see how to use them and which are the advantages </a:t>
            </a:r>
            <a:endParaRPr lang="en-US" dirty="0" smtClean="0">
              <a:effectLst/>
            </a:endParaRPr>
          </a:p>
        </p:txBody>
      </p:sp>
      <p:pic>
        <p:nvPicPr>
          <p:cNvPr id="5" name="Picture 4"/>
          <p:cNvPicPr>
            <a:picLocks noChangeAspect="1"/>
          </p:cNvPicPr>
          <p:nvPr/>
        </p:nvPicPr>
        <p:blipFill>
          <a:blip r:embed="rId3"/>
          <a:stretch>
            <a:fillRect/>
          </a:stretch>
        </p:blipFill>
        <p:spPr>
          <a:xfrm>
            <a:off x="3746121" y="4829967"/>
            <a:ext cx="1550464" cy="1827600"/>
          </a:xfrm>
          <a:prstGeom prst="rect">
            <a:avLst/>
          </a:prstGeom>
        </p:spPr>
      </p:pic>
      <p:pic>
        <p:nvPicPr>
          <p:cNvPr id="6" name="Picture 5"/>
          <p:cNvPicPr>
            <a:picLocks noChangeAspect="1"/>
          </p:cNvPicPr>
          <p:nvPr/>
        </p:nvPicPr>
        <p:blipFill>
          <a:blip r:embed="rId4"/>
          <a:stretch>
            <a:fillRect/>
          </a:stretch>
        </p:blipFill>
        <p:spPr>
          <a:xfrm>
            <a:off x="5408748" y="4829967"/>
            <a:ext cx="2712125" cy="1695078"/>
          </a:xfrm>
          <a:prstGeom prst="rect">
            <a:avLst/>
          </a:prstGeom>
        </p:spPr>
      </p:pic>
    </p:spTree>
    <p:extLst>
      <p:ext uri="{BB962C8B-B14F-4D97-AF65-F5344CB8AC3E}">
        <p14:creationId xmlns:p14="http://schemas.microsoft.com/office/powerpoint/2010/main" val="358588740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3366FF"/>
                </a:solidFill>
                <a:latin typeface="Calibri"/>
              </a:rPr>
              <a:t>Command-line blast</a:t>
            </a:r>
            <a:endParaRPr dirty="0">
              <a:solidFill>
                <a:srgbClr val="3366FF"/>
              </a:solidFill>
            </a:endParaRPr>
          </a:p>
        </p:txBody>
      </p:sp>
      <p:sp>
        <p:nvSpPr>
          <p:cNvPr id="81" name="TextShape 2"/>
          <p:cNvSpPr txBox="1"/>
          <p:nvPr/>
        </p:nvSpPr>
        <p:spPr>
          <a:xfrm>
            <a:off x="457200" y="1600200"/>
            <a:ext cx="8229240" cy="847800"/>
          </a:xfrm>
          <a:prstGeom prst="rect">
            <a:avLst/>
          </a:prstGeom>
        </p:spPr>
        <p:txBody>
          <a:bodyPr/>
          <a:lstStyle/>
          <a:p>
            <a:pPr marL="266700" indent="-266700">
              <a:buSzPct val="45000"/>
              <a:buFont typeface="StarSymbol"/>
              <a:buChar char=""/>
            </a:pPr>
            <a:r>
              <a:rPr lang="en-US" sz="2600" dirty="0">
                <a:latin typeface="Calibri"/>
              </a:rPr>
              <a:t>We can extract the sequence for the top hit into a protein FASTA file:</a:t>
            </a:r>
            <a:endParaRPr dirty="0"/>
          </a:p>
        </p:txBody>
      </p:sp>
      <p:sp>
        <p:nvSpPr>
          <p:cNvPr id="82" name="TextShape 3"/>
          <p:cNvSpPr txBox="1"/>
          <p:nvPr/>
        </p:nvSpPr>
        <p:spPr>
          <a:xfrm>
            <a:off x="1008000" y="3024000"/>
            <a:ext cx="7518240" cy="1384200"/>
          </a:xfrm>
          <a:prstGeom prst="rect">
            <a:avLst/>
          </a:prstGeom>
        </p:spPr>
        <p:txBody>
          <a:bodyPr lIns="0" tIns="0" rIns="0" bIns="0"/>
          <a:lstStyle/>
          <a:p>
            <a:pPr>
              <a:lnSpc>
                <a:spcPct val="100000"/>
              </a:lnSpc>
            </a:pPr>
            <a:r>
              <a:rPr lang="en-GB" sz="2400">
                <a:solidFill>
                  <a:srgbClr val="000000"/>
                </a:solidFill>
                <a:latin typeface="Courier New"/>
                <a:ea typeface="+mn-ea"/>
              </a:rPr>
              <a:t>blastdbcmd</a:t>
            </a:r>
            <a:endParaRPr/>
          </a:p>
          <a:p>
            <a:pPr>
              <a:lnSpc>
                <a:spcPct val="100000"/>
              </a:lnSpc>
            </a:pPr>
            <a:r>
              <a:rPr lang="en-GB" sz="2400">
                <a:solidFill>
                  <a:srgbClr val="000000"/>
                </a:solidFill>
                <a:latin typeface="Courier New"/>
                <a:ea typeface="+mn-ea"/>
              </a:rPr>
              <a:t>  -db ~/Blast+/Database/nr</a:t>
            </a:r>
            <a:endParaRPr/>
          </a:p>
          <a:p>
            <a:pPr>
              <a:lnSpc>
                <a:spcPct val="100000"/>
              </a:lnSpc>
            </a:pPr>
            <a:r>
              <a:rPr lang="en-GB" sz="2400">
                <a:solidFill>
                  <a:srgbClr val="000000"/>
                </a:solidFill>
                <a:latin typeface="Courier New"/>
                <a:ea typeface="+mn-ea"/>
              </a:rPr>
              <a:t>  -entry NP_002469.2</a:t>
            </a:r>
            <a:endParaRPr/>
          </a:p>
          <a:p>
            <a:pPr>
              <a:lnSpc>
                <a:spcPct val="100000"/>
              </a:lnSpc>
            </a:pPr>
            <a:r>
              <a:rPr lang="en-GB" sz="2400">
                <a:solidFill>
                  <a:srgbClr val="000000"/>
                </a:solidFill>
                <a:latin typeface="Courier New"/>
                <a:ea typeface="+mn-ea"/>
              </a:rPr>
              <a:t>&gt; protein.fasta</a:t>
            </a:r>
            <a:endParaRPr/>
          </a:p>
        </p:txBody>
      </p:sp>
    </p:spTree>
    <p:extLst>
      <p:ext uri="{BB962C8B-B14F-4D97-AF65-F5344CB8AC3E}">
        <p14:creationId xmlns:p14="http://schemas.microsoft.com/office/powerpoint/2010/main" val="127739981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3366FF"/>
                </a:solidFill>
                <a:latin typeface="Calibri"/>
              </a:rPr>
              <a:t>Command-line blast</a:t>
            </a:r>
            <a:endParaRPr dirty="0">
              <a:solidFill>
                <a:srgbClr val="3366FF"/>
              </a:solidFill>
            </a:endParaRPr>
          </a:p>
        </p:txBody>
      </p:sp>
      <p:sp>
        <p:nvSpPr>
          <p:cNvPr id="84" name="TextShape 2"/>
          <p:cNvSpPr txBox="1"/>
          <p:nvPr/>
        </p:nvSpPr>
        <p:spPr>
          <a:xfrm>
            <a:off x="457200" y="1600200"/>
            <a:ext cx="8229240" cy="847800"/>
          </a:xfrm>
          <a:prstGeom prst="rect">
            <a:avLst/>
          </a:prstGeom>
        </p:spPr>
        <p:txBody>
          <a:bodyPr/>
          <a:lstStyle/>
          <a:p>
            <a:pPr marL="360363" indent="-360363">
              <a:buSzPct val="45000"/>
              <a:buFont typeface="StarSymbol"/>
              <a:buChar char=""/>
            </a:pPr>
            <a:r>
              <a:rPr lang="en-US" sz="2600" dirty="0">
                <a:latin typeface="Calibri"/>
              </a:rPr>
              <a:t>We can extract the sequence for the top hit into a protein FASTA file:</a:t>
            </a:r>
            <a:endParaRPr dirty="0"/>
          </a:p>
        </p:txBody>
      </p:sp>
      <p:sp>
        <p:nvSpPr>
          <p:cNvPr id="85" name="TextShape 3"/>
          <p:cNvSpPr txBox="1"/>
          <p:nvPr/>
        </p:nvSpPr>
        <p:spPr>
          <a:xfrm>
            <a:off x="1008000" y="3024000"/>
            <a:ext cx="7518240" cy="1384200"/>
          </a:xfrm>
          <a:prstGeom prst="rect">
            <a:avLst/>
          </a:prstGeom>
        </p:spPr>
        <p:txBody>
          <a:bodyPr lIns="0" tIns="0" rIns="0" bIns="0"/>
          <a:lstStyle/>
          <a:p>
            <a:pPr>
              <a:lnSpc>
                <a:spcPct val="100000"/>
              </a:lnSpc>
            </a:pPr>
            <a:r>
              <a:rPr lang="en-GB" sz="2400">
                <a:solidFill>
                  <a:srgbClr val="000000"/>
                </a:solidFill>
                <a:latin typeface="Courier New"/>
                <a:ea typeface="+mn-ea"/>
              </a:rPr>
              <a:t>blastdbcmd</a:t>
            </a:r>
            <a:endParaRPr/>
          </a:p>
          <a:p>
            <a:pPr>
              <a:lnSpc>
                <a:spcPct val="100000"/>
              </a:lnSpc>
            </a:pPr>
            <a:r>
              <a:rPr lang="en-GB" sz="2400">
                <a:solidFill>
                  <a:srgbClr val="000000"/>
                </a:solidFill>
                <a:latin typeface="Courier New"/>
                <a:ea typeface="+mn-ea"/>
              </a:rPr>
              <a:t>  -db ~/Blast+/Database/nr</a:t>
            </a:r>
            <a:endParaRPr/>
          </a:p>
          <a:p>
            <a:pPr>
              <a:lnSpc>
                <a:spcPct val="100000"/>
              </a:lnSpc>
            </a:pPr>
            <a:r>
              <a:rPr lang="en-GB" sz="2400">
                <a:solidFill>
                  <a:srgbClr val="000000"/>
                </a:solidFill>
                <a:latin typeface="Courier New"/>
                <a:ea typeface="+mn-ea"/>
              </a:rPr>
              <a:t>  -entry NP_002469.2</a:t>
            </a:r>
            <a:endParaRPr/>
          </a:p>
          <a:p>
            <a:pPr>
              <a:lnSpc>
                <a:spcPct val="100000"/>
              </a:lnSpc>
            </a:pPr>
            <a:r>
              <a:rPr lang="en-GB" sz="2400">
                <a:solidFill>
                  <a:srgbClr val="000000"/>
                </a:solidFill>
                <a:latin typeface="Courier New"/>
                <a:ea typeface="+mn-ea"/>
              </a:rPr>
              <a:t>&gt; protein.fasta</a:t>
            </a:r>
            <a:endParaRPr/>
          </a:p>
        </p:txBody>
      </p:sp>
    </p:spTree>
    <p:extLst>
      <p:ext uri="{BB962C8B-B14F-4D97-AF65-F5344CB8AC3E}">
        <p14:creationId xmlns:p14="http://schemas.microsoft.com/office/powerpoint/2010/main" val="1900118107"/>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3366FF"/>
                </a:solidFill>
                <a:latin typeface="Calibri"/>
              </a:rPr>
              <a:t>Command-line blast</a:t>
            </a:r>
            <a:endParaRPr dirty="0">
              <a:solidFill>
                <a:srgbClr val="3366FF"/>
              </a:solidFill>
            </a:endParaRPr>
          </a:p>
        </p:txBody>
      </p:sp>
      <p:sp>
        <p:nvSpPr>
          <p:cNvPr id="87" name="TextShape 2"/>
          <p:cNvSpPr txBox="1"/>
          <p:nvPr/>
        </p:nvSpPr>
        <p:spPr>
          <a:xfrm>
            <a:off x="457200" y="1600200"/>
            <a:ext cx="8229240" cy="847800"/>
          </a:xfrm>
          <a:prstGeom prst="rect">
            <a:avLst/>
          </a:prstGeom>
        </p:spPr>
        <p:txBody>
          <a:bodyPr/>
          <a:lstStyle/>
          <a:p>
            <a:pPr marL="266700" indent="-266700">
              <a:buSzPct val="45000"/>
              <a:buFont typeface="StarSymbol"/>
              <a:buChar char=""/>
            </a:pPr>
            <a:r>
              <a:rPr lang="en-US" sz="2600" dirty="0">
                <a:latin typeface="Calibri"/>
              </a:rPr>
              <a:t>Now we can search for that protein in other organisms:</a:t>
            </a:r>
            <a:endParaRPr dirty="0"/>
          </a:p>
        </p:txBody>
      </p:sp>
      <p:sp>
        <p:nvSpPr>
          <p:cNvPr id="88" name="TextShape 3"/>
          <p:cNvSpPr txBox="1"/>
          <p:nvPr/>
        </p:nvSpPr>
        <p:spPr>
          <a:xfrm>
            <a:off x="1008000" y="3024000"/>
            <a:ext cx="7518240" cy="1730160"/>
          </a:xfrm>
          <a:prstGeom prst="rect">
            <a:avLst/>
          </a:prstGeom>
        </p:spPr>
        <p:txBody>
          <a:bodyPr lIns="0" tIns="0" rIns="0" bIns="0"/>
          <a:lstStyle/>
          <a:p>
            <a:pPr>
              <a:lnSpc>
                <a:spcPct val="100000"/>
              </a:lnSpc>
            </a:pPr>
            <a:r>
              <a:rPr lang="en-GB" sz="2400">
                <a:solidFill>
                  <a:srgbClr val="000000"/>
                </a:solidFill>
                <a:latin typeface="Courier New"/>
                <a:ea typeface="+mn-ea"/>
              </a:rPr>
              <a:t>blastp</a:t>
            </a:r>
            <a:endParaRPr/>
          </a:p>
          <a:p>
            <a:pPr>
              <a:lnSpc>
                <a:spcPct val="100000"/>
              </a:lnSpc>
            </a:pPr>
            <a:r>
              <a:rPr lang="en-GB" sz="2400">
                <a:solidFill>
                  <a:srgbClr val="000000"/>
                </a:solidFill>
                <a:latin typeface="Courier New"/>
                <a:ea typeface="+mn-ea"/>
              </a:rPr>
              <a:t>  -db ~/Blast+/Database/nr</a:t>
            </a:r>
            <a:endParaRPr/>
          </a:p>
          <a:p>
            <a:pPr>
              <a:lnSpc>
                <a:spcPct val="100000"/>
              </a:lnSpc>
            </a:pPr>
            <a:r>
              <a:rPr lang="en-GB" sz="2400">
                <a:solidFill>
                  <a:srgbClr val="000000"/>
                </a:solidFill>
                <a:latin typeface="Courier New"/>
                <a:ea typeface="+mn-ea"/>
              </a:rPr>
              <a:t>  -query protein.fasta</a:t>
            </a:r>
            <a:endParaRPr/>
          </a:p>
          <a:p>
            <a:pPr>
              <a:lnSpc>
                <a:spcPct val="100000"/>
              </a:lnSpc>
            </a:pPr>
            <a:r>
              <a:rPr lang="en-GB" sz="2400">
                <a:solidFill>
                  <a:srgbClr val="000000"/>
                </a:solidFill>
                <a:latin typeface="Courier New"/>
                <a:ea typeface="+mn-ea"/>
              </a:rPr>
              <a:t>  -gilist Mm_sequence.gi.txt</a:t>
            </a:r>
            <a:endParaRPr/>
          </a:p>
          <a:p>
            <a:pPr>
              <a:lnSpc>
                <a:spcPct val="100000"/>
              </a:lnSpc>
            </a:pPr>
            <a:r>
              <a:rPr lang="en-GB" sz="2400">
                <a:solidFill>
                  <a:srgbClr val="000000"/>
                </a:solidFill>
                <a:latin typeface="Courier New"/>
                <a:ea typeface="+mn-ea"/>
              </a:rPr>
              <a:t>| less</a:t>
            </a:r>
            <a:endParaRPr/>
          </a:p>
        </p:txBody>
      </p:sp>
    </p:spTree>
    <p:extLst>
      <p:ext uri="{BB962C8B-B14F-4D97-AF65-F5344CB8AC3E}">
        <p14:creationId xmlns:p14="http://schemas.microsoft.com/office/powerpoint/2010/main" val="1922146351"/>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p:spPr>
        <p:txBody>
          <a:bodyPr anchor="ctr"/>
          <a:lstStyle/>
          <a:p>
            <a:pPr algn="ctr">
              <a:lnSpc>
                <a:spcPct val="100000"/>
              </a:lnSpc>
            </a:pPr>
            <a:r>
              <a:rPr lang="en-US" sz="4400" dirty="0" err="1">
                <a:solidFill>
                  <a:srgbClr val="3366FF"/>
                </a:solidFill>
                <a:latin typeface="Calibri"/>
              </a:rPr>
              <a:t>awk</a:t>
            </a:r>
            <a:endParaRPr dirty="0">
              <a:solidFill>
                <a:srgbClr val="3366FF"/>
              </a:solidFill>
            </a:endParaRPr>
          </a:p>
        </p:txBody>
      </p:sp>
      <p:sp>
        <p:nvSpPr>
          <p:cNvPr id="90" name="TextShape 2"/>
          <p:cNvSpPr txBox="1"/>
          <p:nvPr/>
        </p:nvSpPr>
        <p:spPr>
          <a:xfrm>
            <a:off x="457200" y="1600200"/>
            <a:ext cx="8229240" cy="847800"/>
          </a:xfrm>
          <a:prstGeom prst="rect">
            <a:avLst/>
          </a:prstGeom>
        </p:spPr>
        <p:txBody>
          <a:bodyPr/>
          <a:lstStyle/>
          <a:p>
            <a:pPr marL="266700" indent="-266700">
              <a:buSzPct val="45000"/>
              <a:buFont typeface="StarSymbol"/>
              <a:buChar char=""/>
            </a:pPr>
            <a:r>
              <a:rPr lang="en-US" sz="2600" dirty="0" err="1">
                <a:latin typeface="Calibri"/>
              </a:rPr>
              <a:t>awk</a:t>
            </a:r>
            <a:r>
              <a:rPr lang="en-US" sz="2600" dirty="0">
                <a:latin typeface="Calibri"/>
              </a:rPr>
              <a:t> is a powerful text processing tool.</a:t>
            </a:r>
            <a:endParaRPr dirty="0"/>
          </a:p>
          <a:p>
            <a:pPr marL="266700" indent="-266700">
              <a:buSzPct val="45000"/>
              <a:buFont typeface="StarSymbol"/>
              <a:buChar char=""/>
            </a:pPr>
            <a:r>
              <a:rPr lang="en-US" sz="2600" dirty="0">
                <a:latin typeface="Calibri"/>
              </a:rPr>
              <a:t>It can be used to filter reformat a text file very easily:</a:t>
            </a:r>
            <a:endParaRPr dirty="0"/>
          </a:p>
        </p:txBody>
      </p:sp>
      <p:sp>
        <p:nvSpPr>
          <p:cNvPr id="91" name="TextShape 3"/>
          <p:cNvSpPr txBox="1"/>
          <p:nvPr/>
        </p:nvSpPr>
        <p:spPr>
          <a:xfrm>
            <a:off x="1008000" y="3384000"/>
            <a:ext cx="7518240" cy="346320"/>
          </a:xfrm>
          <a:prstGeom prst="rect">
            <a:avLst/>
          </a:prstGeom>
        </p:spPr>
        <p:txBody>
          <a:bodyPr lIns="0" tIns="0" rIns="0" bIns="0"/>
          <a:lstStyle/>
          <a:p>
            <a:pPr>
              <a:lnSpc>
                <a:spcPct val="100000"/>
              </a:lnSpc>
            </a:pPr>
            <a:r>
              <a:rPr lang="en-GB" sz="2400">
                <a:solidFill>
                  <a:srgbClr val="000000"/>
                </a:solidFill>
                <a:latin typeface="Courier New"/>
                <a:ea typeface="+mn-ea"/>
              </a:rPr>
              <a:t>awk '$3 &gt; 98 {print $2;}' blast_output</a:t>
            </a:r>
            <a:endParaRPr/>
          </a:p>
        </p:txBody>
      </p:sp>
      <p:sp>
        <p:nvSpPr>
          <p:cNvPr id="92" name="TextShape 4"/>
          <p:cNvSpPr txBox="1"/>
          <p:nvPr/>
        </p:nvSpPr>
        <p:spPr>
          <a:xfrm>
            <a:off x="457200" y="4104000"/>
            <a:ext cx="8229240" cy="847800"/>
          </a:xfrm>
          <a:prstGeom prst="rect">
            <a:avLst/>
          </a:prstGeom>
        </p:spPr>
        <p:txBody>
          <a:bodyPr/>
          <a:lstStyle/>
          <a:p>
            <a:pPr marL="266700" indent="-266700">
              <a:buSzPct val="45000"/>
              <a:buFont typeface="StarSymbol"/>
              <a:buChar char=""/>
            </a:pPr>
            <a:r>
              <a:rPr lang="en-US" sz="2600" dirty="0">
                <a:latin typeface="Calibri"/>
              </a:rPr>
              <a:t>Here we filter using column 3, and print out column 2.</a:t>
            </a:r>
            <a:endParaRPr dirty="0"/>
          </a:p>
          <a:p>
            <a:pPr marL="266700" indent="-266700">
              <a:buSzPct val="45000"/>
              <a:buFont typeface="StarSymbol"/>
              <a:buChar char=""/>
            </a:pPr>
            <a:r>
              <a:rPr lang="en-US" sz="2600" dirty="0">
                <a:latin typeface="Calibri"/>
              </a:rPr>
              <a:t>Be sure to use single quotes to stop bash interpreting the $ symbols.</a:t>
            </a:r>
            <a:endParaRPr dirty="0"/>
          </a:p>
        </p:txBody>
      </p:sp>
    </p:spTree>
    <p:extLst>
      <p:ext uri="{BB962C8B-B14F-4D97-AF65-F5344CB8AC3E}">
        <p14:creationId xmlns:p14="http://schemas.microsoft.com/office/powerpoint/2010/main" val="334865535"/>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3366FF"/>
                </a:solidFill>
                <a:latin typeface="Calibri"/>
              </a:rPr>
              <a:t>Bash programming</a:t>
            </a:r>
            <a:endParaRPr dirty="0">
              <a:solidFill>
                <a:srgbClr val="3366FF"/>
              </a:solidFill>
            </a:endParaRPr>
          </a:p>
        </p:txBody>
      </p:sp>
      <p:sp>
        <p:nvSpPr>
          <p:cNvPr id="94" name="TextShape 2"/>
          <p:cNvSpPr txBox="1"/>
          <p:nvPr/>
        </p:nvSpPr>
        <p:spPr>
          <a:xfrm>
            <a:off x="457200" y="1600200"/>
            <a:ext cx="8229240" cy="847800"/>
          </a:xfrm>
          <a:prstGeom prst="rect">
            <a:avLst/>
          </a:prstGeom>
        </p:spPr>
        <p:txBody>
          <a:bodyPr/>
          <a:lstStyle/>
          <a:p>
            <a:pPr marL="266700" indent="-266700">
              <a:buSzPct val="45000"/>
              <a:buFont typeface="StarSymbol"/>
              <a:buChar char=""/>
            </a:pPr>
            <a:r>
              <a:rPr lang="en-US" sz="2600" dirty="0">
                <a:latin typeface="Calibri"/>
              </a:rPr>
              <a:t>Bash contains powerful programming features.</a:t>
            </a:r>
            <a:endParaRPr dirty="0"/>
          </a:p>
          <a:p>
            <a:pPr marL="266700" indent="-266700">
              <a:buSzPct val="45000"/>
              <a:buFont typeface="StarSymbol"/>
              <a:buChar char=""/>
            </a:pPr>
            <a:r>
              <a:rPr lang="en-US" sz="2600" dirty="0">
                <a:latin typeface="Calibri"/>
              </a:rPr>
              <a:t>We can set and use variables:</a:t>
            </a:r>
            <a:endParaRPr dirty="0"/>
          </a:p>
        </p:txBody>
      </p:sp>
      <p:sp>
        <p:nvSpPr>
          <p:cNvPr id="95" name="TextShape 3"/>
          <p:cNvSpPr txBox="1"/>
          <p:nvPr/>
        </p:nvSpPr>
        <p:spPr>
          <a:xfrm>
            <a:off x="1008000" y="3267720"/>
            <a:ext cx="7518240" cy="692280"/>
          </a:xfrm>
          <a:prstGeom prst="rect">
            <a:avLst/>
          </a:prstGeom>
        </p:spPr>
        <p:txBody>
          <a:bodyPr lIns="0" tIns="0" rIns="0" bIns="0"/>
          <a:lstStyle/>
          <a:p>
            <a:pPr>
              <a:lnSpc>
                <a:spcPct val="100000"/>
              </a:lnSpc>
            </a:pPr>
            <a:r>
              <a:rPr lang="en-GB" sz="2400">
                <a:solidFill>
                  <a:srgbClr val="000000"/>
                </a:solidFill>
                <a:latin typeface="Courier New"/>
                <a:ea typeface="+mn-ea"/>
              </a:rPr>
              <a:t>str="Hello World!"</a:t>
            </a:r>
            <a:endParaRPr/>
          </a:p>
          <a:p>
            <a:pPr>
              <a:lnSpc>
                <a:spcPct val="100000"/>
              </a:lnSpc>
            </a:pPr>
            <a:r>
              <a:rPr lang="en-GB" sz="2400">
                <a:solidFill>
                  <a:srgbClr val="000000"/>
                </a:solidFill>
                <a:latin typeface="Courier New"/>
                <a:ea typeface="+mn-ea"/>
              </a:rPr>
              <a:t>echo ${str} </a:t>
            </a:r>
            <a:endParaRPr/>
          </a:p>
        </p:txBody>
      </p:sp>
      <p:sp>
        <p:nvSpPr>
          <p:cNvPr id="96" name="TextShape 4"/>
          <p:cNvSpPr txBox="1"/>
          <p:nvPr/>
        </p:nvSpPr>
        <p:spPr>
          <a:xfrm>
            <a:off x="482760" y="4104000"/>
            <a:ext cx="8229240" cy="847800"/>
          </a:xfrm>
          <a:prstGeom prst="rect">
            <a:avLst/>
          </a:prstGeom>
        </p:spPr>
      </p:sp>
    </p:spTree>
    <p:extLst>
      <p:ext uri="{BB962C8B-B14F-4D97-AF65-F5344CB8AC3E}">
        <p14:creationId xmlns:p14="http://schemas.microsoft.com/office/powerpoint/2010/main" val="291766748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3366FF"/>
                </a:solidFill>
                <a:latin typeface="Calibri"/>
              </a:rPr>
              <a:t>Bash programming</a:t>
            </a:r>
            <a:endParaRPr dirty="0">
              <a:solidFill>
                <a:srgbClr val="3366FF"/>
              </a:solidFill>
            </a:endParaRPr>
          </a:p>
        </p:txBody>
      </p:sp>
      <p:sp>
        <p:nvSpPr>
          <p:cNvPr id="98" name="TextShape 2"/>
          <p:cNvSpPr txBox="1"/>
          <p:nvPr/>
        </p:nvSpPr>
        <p:spPr>
          <a:xfrm>
            <a:off x="457200" y="1600200"/>
            <a:ext cx="8229240" cy="847800"/>
          </a:xfrm>
          <a:prstGeom prst="rect">
            <a:avLst/>
          </a:prstGeom>
        </p:spPr>
        <p:txBody>
          <a:bodyPr/>
          <a:lstStyle/>
          <a:p>
            <a:pPr marL="266700" indent="-266700">
              <a:buSzPct val="45000"/>
              <a:buFont typeface="StarSymbol"/>
              <a:buChar char=""/>
            </a:pPr>
            <a:r>
              <a:rPr lang="en-US" sz="2600" dirty="0">
                <a:latin typeface="Calibri"/>
              </a:rPr>
              <a:t>Loops are used to perform repetitive or iterative tasks:</a:t>
            </a:r>
            <a:endParaRPr dirty="0"/>
          </a:p>
        </p:txBody>
      </p:sp>
      <p:sp>
        <p:nvSpPr>
          <p:cNvPr id="99" name="TextShape 3"/>
          <p:cNvSpPr txBox="1"/>
          <p:nvPr/>
        </p:nvSpPr>
        <p:spPr>
          <a:xfrm>
            <a:off x="977760" y="2736000"/>
            <a:ext cx="7518240" cy="1730160"/>
          </a:xfrm>
          <a:prstGeom prst="rect">
            <a:avLst/>
          </a:prstGeom>
        </p:spPr>
        <p:txBody>
          <a:bodyPr lIns="0" tIns="0" rIns="0" bIns="0"/>
          <a:lstStyle/>
          <a:p>
            <a:pPr>
              <a:lnSpc>
                <a:spcPct val="100000"/>
              </a:lnSpc>
            </a:pPr>
            <a:r>
              <a:rPr lang="en-GB" sz="2400">
                <a:solidFill>
                  <a:srgbClr val="000000"/>
                </a:solidFill>
                <a:latin typeface="Courier New"/>
                <a:ea typeface="+mn-ea"/>
              </a:rPr>
              <a:t>for file in *.gi.txt; do</a:t>
            </a:r>
            <a:endParaRPr/>
          </a:p>
          <a:p>
            <a:pPr>
              <a:lnSpc>
                <a:spcPct val="100000"/>
              </a:lnSpc>
            </a:pPr>
            <a:r>
              <a:rPr lang="en-GB" sz="2400">
                <a:solidFill>
                  <a:srgbClr val="000000"/>
                </a:solidFill>
                <a:latin typeface="Courier New"/>
                <a:ea typeface="+mn-ea"/>
              </a:rPr>
              <a:t>  echo "${file}";</a:t>
            </a:r>
            <a:endParaRPr/>
          </a:p>
          <a:p>
            <a:pPr>
              <a:lnSpc>
                <a:spcPct val="100000"/>
              </a:lnSpc>
            </a:pPr>
            <a:r>
              <a:rPr lang="en-GB" sz="2400">
                <a:solidFill>
                  <a:srgbClr val="000000"/>
                </a:solidFill>
                <a:latin typeface="Courier New"/>
                <a:ea typeface="+mn-ea"/>
              </a:rPr>
              <a:t>  wc -l ${file};</a:t>
            </a:r>
            <a:endParaRPr/>
          </a:p>
          <a:p>
            <a:pPr>
              <a:lnSpc>
                <a:spcPct val="100000"/>
              </a:lnSpc>
            </a:pPr>
            <a:r>
              <a:rPr lang="en-GB" sz="2400">
                <a:solidFill>
                  <a:srgbClr val="000000"/>
                </a:solidFill>
                <a:latin typeface="Courier New"/>
                <a:ea typeface="+mn-ea"/>
              </a:rPr>
              <a:t>  wc -c ${file};</a:t>
            </a:r>
            <a:endParaRPr/>
          </a:p>
          <a:p>
            <a:pPr>
              <a:lnSpc>
                <a:spcPct val="100000"/>
              </a:lnSpc>
            </a:pPr>
            <a:r>
              <a:rPr lang="en-GB" sz="2400">
                <a:solidFill>
                  <a:srgbClr val="000000"/>
                </a:solidFill>
                <a:latin typeface="Courier New"/>
                <a:ea typeface="+mn-ea"/>
              </a:rPr>
              <a:t>done</a:t>
            </a:r>
            <a:endParaRPr/>
          </a:p>
        </p:txBody>
      </p:sp>
      <p:sp>
        <p:nvSpPr>
          <p:cNvPr id="100" name="TextShape 4"/>
          <p:cNvSpPr txBox="1"/>
          <p:nvPr/>
        </p:nvSpPr>
        <p:spPr>
          <a:xfrm>
            <a:off x="482760" y="4104000"/>
            <a:ext cx="8229240" cy="847800"/>
          </a:xfrm>
          <a:prstGeom prst="rect">
            <a:avLst/>
          </a:prstGeom>
        </p:spPr>
      </p:sp>
      <p:sp>
        <p:nvSpPr>
          <p:cNvPr id="101" name="TextShape 5"/>
          <p:cNvSpPr txBox="1"/>
          <p:nvPr/>
        </p:nvSpPr>
        <p:spPr>
          <a:xfrm>
            <a:off x="482760" y="4752000"/>
            <a:ext cx="8229240" cy="847800"/>
          </a:xfrm>
          <a:prstGeom prst="rect">
            <a:avLst/>
          </a:prstGeom>
        </p:spPr>
        <p:txBody>
          <a:bodyPr/>
          <a:lstStyle/>
          <a:p>
            <a:pPr marL="266700" indent="-266700">
              <a:buSzPct val="45000"/>
              <a:buFont typeface="StarSymbol"/>
              <a:buChar char=""/>
            </a:pPr>
            <a:r>
              <a:rPr lang="en-US" sz="2600" dirty="0">
                <a:latin typeface="Calibri"/>
              </a:rPr>
              <a:t>We perform the tasks inside the loop for each file that matches *.</a:t>
            </a:r>
            <a:r>
              <a:rPr lang="en-US" sz="2600" dirty="0" err="1">
                <a:latin typeface="Calibri"/>
              </a:rPr>
              <a:t>gi.txt</a:t>
            </a:r>
            <a:r>
              <a:rPr lang="en-US" sz="2600" dirty="0">
                <a:latin typeface="Calibri"/>
              </a:rPr>
              <a:t>.</a:t>
            </a:r>
            <a:endParaRPr dirty="0"/>
          </a:p>
        </p:txBody>
      </p:sp>
    </p:spTree>
    <p:extLst>
      <p:ext uri="{BB962C8B-B14F-4D97-AF65-F5344CB8AC3E}">
        <p14:creationId xmlns:p14="http://schemas.microsoft.com/office/powerpoint/2010/main" val="4227495845"/>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3664"/>
            <a:ext cx="8229600" cy="1143000"/>
          </a:xfrm>
        </p:spPr>
        <p:txBody>
          <a:bodyPr>
            <a:normAutofit fontScale="90000"/>
          </a:bodyPr>
          <a:lstStyle/>
          <a:p>
            <a:r>
              <a:rPr lang="en-US" dirty="0" smtClean="0"/>
              <a:t>Mini-Project: Part 2 – Studying the protein-protein interactions of MYOD1</a:t>
            </a:r>
            <a:endParaRPr lang="en-US" dirty="0"/>
          </a:p>
        </p:txBody>
      </p:sp>
    </p:spTree>
    <p:extLst>
      <p:ext uri="{BB962C8B-B14F-4D97-AF65-F5344CB8AC3E}">
        <p14:creationId xmlns:p14="http://schemas.microsoft.com/office/powerpoint/2010/main" val="335589404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Mini-Project: Part </a:t>
            </a:r>
            <a:r>
              <a:rPr lang="en-US" dirty="0" smtClean="0"/>
              <a:t>2a - STRING</a:t>
            </a:r>
            <a:endParaRPr lang="en-US" dirty="0"/>
          </a:p>
        </p:txBody>
      </p:sp>
      <p:sp>
        <p:nvSpPr>
          <p:cNvPr id="3" name="Content Placeholder 2"/>
          <p:cNvSpPr>
            <a:spLocks noGrp="1"/>
          </p:cNvSpPr>
          <p:nvPr>
            <p:ph idx="1"/>
          </p:nvPr>
        </p:nvSpPr>
        <p:spPr>
          <a:xfrm>
            <a:off x="457200" y="1600200"/>
            <a:ext cx="8229600" cy="1197993"/>
          </a:xfrm>
        </p:spPr>
        <p:txBody>
          <a:bodyPr/>
          <a:lstStyle/>
          <a:p>
            <a:r>
              <a:rPr lang="en-US" dirty="0" smtClean="0"/>
              <a:t>Pre-downloaded protein-protein interactions from STRING </a:t>
            </a:r>
            <a:r>
              <a:rPr lang="en-US" dirty="0"/>
              <a:t>database (</a:t>
            </a:r>
            <a:r>
              <a:rPr lang="en-US" dirty="0">
                <a:hlinkClick r:id="rId3"/>
              </a:rPr>
              <a:t>http://string-db.org</a:t>
            </a:r>
            <a:r>
              <a:rPr lang="en-US" dirty="0" smtClean="0">
                <a:hlinkClick r:id="rId3"/>
              </a:rPr>
              <a:t>/</a:t>
            </a:r>
            <a:r>
              <a:rPr lang="en-US" dirty="0" smtClean="0"/>
              <a:t>)</a:t>
            </a:r>
          </a:p>
          <a:p>
            <a:endParaRPr lang="en-US" dirty="0" smtClean="0"/>
          </a:p>
        </p:txBody>
      </p:sp>
      <p:pic>
        <p:nvPicPr>
          <p:cNvPr id="5" name="Picture 4" descr="Screen Shot 2016-07-28 at 11.28.5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086" y="3017711"/>
            <a:ext cx="7425690" cy="3360531"/>
          </a:xfrm>
          <a:prstGeom prst="rect">
            <a:avLst/>
          </a:prstGeom>
        </p:spPr>
      </p:pic>
    </p:spTree>
    <p:extLst>
      <p:ext uri="{BB962C8B-B14F-4D97-AF65-F5344CB8AC3E}">
        <p14:creationId xmlns:p14="http://schemas.microsoft.com/office/powerpoint/2010/main" val="307499462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Mini-Project: Part </a:t>
            </a:r>
            <a:r>
              <a:rPr lang="en-US" dirty="0" smtClean="0"/>
              <a:t>2a - STRING</a:t>
            </a:r>
            <a:endParaRPr lang="en-US" dirty="0"/>
          </a:p>
        </p:txBody>
      </p:sp>
      <p:sp>
        <p:nvSpPr>
          <p:cNvPr id="3" name="Content Placeholder 2"/>
          <p:cNvSpPr>
            <a:spLocks noGrp="1"/>
          </p:cNvSpPr>
          <p:nvPr>
            <p:ph idx="1"/>
          </p:nvPr>
        </p:nvSpPr>
        <p:spPr/>
        <p:txBody>
          <a:bodyPr>
            <a:normAutofit/>
          </a:bodyPr>
          <a:lstStyle/>
          <a:p>
            <a:r>
              <a:rPr lang="en-US" dirty="0" smtClean="0"/>
              <a:t>Of the several organisms, we downloaded those of Human, Mouse and Zebrafish</a:t>
            </a:r>
          </a:p>
          <a:p>
            <a:r>
              <a:rPr lang="en-US" dirty="0" smtClean="0"/>
              <a:t>These have been pre-downloaded located in the </a:t>
            </a:r>
            <a:r>
              <a:rPr lang="en-US" sz="2600" dirty="0" smtClean="0">
                <a:latin typeface="Courier New"/>
                <a:cs typeface="Courier New"/>
              </a:rPr>
              <a:t>~/Science/STRING </a:t>
            </a:r>
            <a:r>
              <a:rPr lang="en-US" dirty="0" smtClean="0"/>
              <a:t>folder</a:t>
            </a:r>
          </a:p>
          <a:p>
            <a:r>
              <a:rPr lang="en-US" dirty="0" smtClean="0"/>
              <a:t>Possible to download yourself on command line: </a:t>
            </a:r>
            <a:r>
              <a:rPr lang="en-US" i="1" dirty="0" err="1" smtClean="0"/>
              <a:t>wget</a:t>
            </a:r>
            <a:r>
              <a:rPr lang="en-US" i="1" dirty="0" smtClean="0"/>
              <a:t> </a:t>
            </a:r>
            <a:r>
              <a:rPr lang="en-US" dirty="0" smtClean="0"/>
              <a:t>[hyperlink]</a:t>
            </a:r>
          </a:p>
          <a:p>
            <a:pPr lvl="1"/>
            <a:r>
              <a:rPr lang="en-US" sz="2600" i="1" dirty="0" err="1" smtClean="0">
                <a:latin typeface="Courier New"/>
                <a:cs typeface="Courier New"/>
              </a:rPr>
              <a:t>wget</a:t>
            </a:r>
            <a:r>
              <a:rPr lang="en-US" sz="2600" i="1" dirty="0" smtClean="0">
                <a:latin typeface="Courier New"/>
                <a:cs typeface="Courier New"/>
              </a:rPr>
              <a:t> </a:t>
            </a:r>
            <a:r>
              <a:rPr lang="en-US" sz="2600" dirty="0">
                <a:latin typeface="Courier New"/>
                <a:cs typeface="Courier New"/>
              </a:rPr>
              <a:t>http://string-</a:t>
            </a:r>
            <a:r>
              <a:rPr lang="en-US" sz="2600" dirty="0" err="1">
                <a:latin typeface="Courier New"/>
                <a:cs typeface="Courier New"/>
              </a:rPr>
              <a:t>db.org</a:t>
            </a:r>
            <a:r>
              <a:rPr lang="en-US" sz="2600" dirty="0">
                <a:latin typeface="Courier New"/>
                <a:cs typeface="Courier New"/>
              </a:rPr>
              <a:t>/download/protein.links.v10/9606.protein.links.v10.txt.gz</a:t>
            </a:r>
          </a:p>
          <a:p>
            <a:pPr marL="457200" lvl="1" indent="0">
              <a:buNone/>
            </a:pPr>
            <a:endParaRPr lang="en-US" dirty="0"/>
          </a:p>
        </p:txBody>
      </p:sp>
    </p:spTree>
    <p:extLst>
      <p:ext uri="{BB962C8B-B14F-4D97-AF65-F5344CB8AC3E}">
        <p14:creationId xmlns:p14="http://schemas.microsoft.com/office/powerpoint/2010/main" val="220697579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Mini-Project: Part </a:t>
            </a:r>
            <a:r>
              <a:rPr lang="en-US" dirty="0" smtClean="0"/>
              <a:t>2a - STRING</a:t>
            </a:r>
            <a:endParaRPr lang="en-US" dirty="0"/>
          </a:p>
        </p:txBody>
      </p:sp>
      <p:sp>
        <p:nvSpPr>
          <p:cNvPr id="3" name="Content Placeholder 2"/>
          <p:cNvSpPr>
            <a:spLocks noGrp="1"/>
          </p:cNvSpPr>
          <p:nvPr>
            <p:ph idx="1"/>
          </p:nvPr>
        </p:nvSpPr>
        <p:spPr/>
        <p:txBody>
          <a:bodyPr>
            <a:normAutofit lnSpcReduction="10000"/>
          </a:bodyPr>
          <a:lstStyle/>
          <a:p>
            <a:r>
              <a:rPr lang="en-US" dirty="0"/>
              <a:t>Everything </a:t>
            </a:r>
            <a:r>
              <a:rPr lang="en-US" dirty="0" smtClean="0"/>
              <a:t>in STRING database </a:t>
            </a:r>
            <a:r>
              <a:rPr lang="en-US" dirty="0"/>
              <a:t>according to </a:t>
            </a:r>
            <a:r>
              <a:rPr lang="en-US" dirty="0" err="1"/>
              <a:t>Ensembl</a:t>
            </a:r>
            <a:r>
              <a:rPr lang="en-US" dirty="0"/>
              <a:t> </a:t>
            </a:r>
            <a:r>
              <a:rPr lang="en-US" dirty="0" smtClean="0"/>
              <a:t>IDs</a:t>
            </a:r>
          </a:p>
          <a:p>
            <a:r>
              <a:rPr lang="en-US" dirty="0" smtClean="0"/>
              <a:t>Can map </a:t>
            </a:r>
            <a:r>
              <a:rPr lang="en-US" dirty="0" err="1"/>
              <a:t>Ensembl</a:t>
            </a:r>
            <a:r>
              <a:rPr lang="en-US" dirty="0"/>
              <a:t> IDs </a:t>
            </a:r>
            <a:r>
              <a:rPr lang="en-US" dirty="0" smtClean="0"/>
              <a:t>to gene </a:t>
            </a:r>
            <a:r>
              <a:rPr lang="en-US" dirty="0"/>
              <a:t>symbols/</a:t>
            </a:r>
            <a:r>
              <a:rPr lang="en-US" dirty="0" err="1"/>
              <a:t>genbank</a:t>
            </a:r>
            <a:r>
              <a:rPr lang="en-US" dirty="0"/>
              <a:t> IDs </a:t>
            </a:r>
            <a:r>
              <a:rPr lang="en-US" dirty="0" smtClean="0"/>
              <a:t>using </a:t>
            </a:r>
            <a:r>
              <a:rPr lang="en-US" dirty="0" err="1"/>
              <a:t>Biomart</a:t>
            </a:r>
            <a:r>
              <a:rPr lang="en-US" dirty="0"/>
              <a:t> (online or R-script</a:t>
            </a:r>
            <a:r>
              <a:rPr lang="en-US" dirty="0" smtClean="0"/>
              <a:t>):</a:t>
            </a:r>
          </a:p>
          <a:p>
            <a:pPr lvl="1"/>
            <a:r>
              <a:rPr lang="en-US" dirty="0"/>
              <a:t>Online: </a:t>
            </a:r>
            <a:r>
              <a:rPr lang="en-US" dirty="0">
                <a:hlinkClick r:id="rId3"/>
              </a:rPr>
              <a:t>http://www.ensembl.org/biomart/martview/</a:t>
            </a:r>
            <a:r>
              <a:rPr lang="en-US" dirty="0" smtClean="0">
                <a:hlinkClick r:id="rId3"/>
              </a:rPr>
              <a:t>fed1c6d531acfd2f170be64970110952</a:t>
            </a:r>
            <a:endParaRPr lang="en-US" dirty="0" smtClean="0"/>
          </a:p>
          <a:p>
            <a:pPr lvl="1"/>
            <a:r>
              <a:rPr lang="en-US" dirty="0" smtClean="0"/>
              <a:t>R-</a:t>
            </a:r>
            <a:r>
              <a:rPr lang="en-US" dirty="0"/>
              <a:t>script package: </a:t>
            </a:r>
            <a:r>
              <a:rPr lang="en-US" dirty="0">
                <a:hlinkClick r:id="rId4"/>
              </a:rPr>
              <a:t>https://bioconductor.org/packages/release/bioc/html/</a:t>
            </a:r>
            <a:r>
              <a:rPr lang="en-US" dirty="0" smtClean="0">
                <a:hlinkClick r:id="rId4"/>
              </a:rPr>
              <a:t>biomaRt.html</a:t>
            </a:r>
            <a:endParaRPr lang="en-US" dirty="0" smtClean="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9553848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a:t>
            </a:r>
            <a:endParaRPr lang="en-US" dirty="0"/>
          </a:p>
        </p:txBody>
      </p:sp>
      <p:sp>
        <p:nvSpPr>
          <p:cNvPr id="3" name="Content Placeholder 2"/>
          <p:cNvSpPr>
            <a:spLocks noGrp="1"/>
          </p:cNvSpPr>
          <p:nvPr>
            <p:ph idx="1"/>
          </p:nvPr>
        </p:nvSpPr>
        <p:spPr/>
        <p:txBody>
          <a:bodyPr/>
          <a:lstStyle/>
          <a:p>
            <a:r>
              <a:rPr lang="en-US" dirty="0"/>
              <a:t>Unix is the name of an operating system developed in the '80s </a:t>
            </a:r>
            <a:endParaRPr lang="en-US" dirty="0" smtClean="0">
              <a:effectLst/>
            </a:endParaRPr>
          </a:p>
          <a:p>
            <a:r>
              <a:rPr lang="en-US" dirty="0"/>
              <a:t>It quickly became the most adopted system in the academic world, and its descendant are still the most common in the academia nowadays </a:t>
            </a:r>
            <a:endParaRPr lang="en-US" dirty="0" smtClean="0">
              <a:effectLst/>
            </a:endParaRPr>
          </a:p>
        </p:txBody>
      </p:sp>
      <p:pic>
        <p:nvPicPr>
          <p:cNvPr id="4" name="Picture 3"/>
          <p:cNvPicPr>
            <a:picLocks noChangeAspect="1"/>
          </p:cNvPicPr>
          <p:nvPr/>
        </p:nvPicPr>
        <p:blipFill>
          <a:blip r:embed="rId2"/>
          <a:stretch>
            <a:fillRect/>
          </a:stretch>
        </p:blipFill>
        <p:spPr>
          <a:xfrm>
            <a:off x="3091833" y="5075863"/>
            <a:ext cx="3091833" cy="1191644"/>
          </a:xfrm>
          <a:prstGeom prst="rect">
            <a:avLst/>
          </a:prstGeom>
        </p:spPr>
      </p:pic>
    </p:spTree>
    <p:extLst>
      <p:ext uri="{BB962C8B-B14F-4D97-AF65-F5344CB8AC3E}">
        <p14:creationId xmlns:p14="http://schemas.microsoft.com/office/powerpoint/2010/main" val="304364664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Mini-Project: Part </a:t>
            </a:r>
            <a:r>
              <a:rPr lang="en-US" dirty="0" smtClean="0"/>
              <a:t>2b – STRING output</a:t>
            </a:r>
            <a:endParaRPr lang="en-US" dirty="0"/>
          </a:p>
        </p:txBody>
      </p:sp>
      <p:pic>
        <p:nvPicPr>
          <p:cNvPr id="5" name="Picture 4" descr="Screen Shot 2016-07-28 at 11.41.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05" y="1836123"/>
            <a:ext cx="4851400" cy="1803400"/>
          </a:xfrm>
          <a:prstGeom prst="rect">
            <a:avLst/>
          </a:prstGeom>
        </p:spPr>
      </p:pic>
      <p:cxnSp>
        <p:nvCxnSpPr>
          <p:cNvPr id="7" name="Straight Connector 6"/>
          <p:cNvCxnSpPr/>
          <p:nvPr/>
        </p:nvCxnSpPr>
        <p:spPr>
          <a:xfrm>
            <a:off x="548105" y="3843362"/>
            <a:ext cx="17985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711623" y="3843362"/>
            <a:ext cx="17985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9" name="Straight Connector 8"/>
          <p:cNvCxnSpPr/>
          <p:nvPr/>
        </p:nvCxnSpPr>
        <p:spPr>
          <a:xfrm>
            <a:off x="4843786" y="3843362"/>
            <a:ext cx="324893" cy="0"/>
          </a:xfrm>
          <a:prstGeom prst="line">
            <a:avLst/>
          </a:prstGeom>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783270" y="3928747"/>
            <a:ext cx="1333869" cy="369332"/>
          </a:xfrm>
          <a:prstGeom prst="rect">
            <a:avLst/>
          </a:prstGeom>
          <a:noFill/>
        </p:spPr>
        <p:txBody>
          <a:bodyPr wrap="none" rtlCol="0">
            <a:spAutoFit/>
          </a:bodyPr>
          <a:lstStyle/>
          <a:p>
            <a:r>
              <a:rPr lang="en-US" dirty="0" smtClean="0">
                <a:solidFill>
                  <a:schemeClr val="tx2">
                    <a:lumMod val="60000"/>
                    <a:lumOff val="40000"/>
                  </a:schemeClr>
                </a:solidFill>
              </a:rPr>
              <a:t>First protein</a:t>
            </a:r>
            <a:endParaRPr lang="en-US" dirty="0">
              <a:solidFill>
                <a:schemeClr val="tx2">
                  <a:lumMod val="60000"/>
                  <a:lumOff val="40000"/>
                </a:schemeClr>
              </a:solidFill>
            </a:endParaRPr>
          </a:p>
        </p:txBody>
      </p:sp>
      <p:sp>
        <p:nvSpPr>
          <p:cNvPr id="12" name="TextBox 11"/>
          <p:cNvSpPr txBox="1"/>
          <p:nvPr/>
        </p:nvSpPr>
        <p:spPr>
          <a:xfrm>
            <a:off x="2899755" y="3928747"/>
            <a:ext cx="1609560" cy="369332"/>
          </a:xfrm>
          <a:prstGeom prst="rect">
            <a:avLst/>
          </a:prstGeom>
          <a:noFill/>
        </p:spPr>
        <p:txBody>
          <a:bodyPr wrap="none" rtlCol="0">
            <a:spAutoFit/>
          </a:bodyPr>
          <a:lstStyle/>
          <a:p>
            <a:r>
              <a:rPr lang="en-US" dirty="0" smtClean="0">
                <a:solidFill>
                  <a:schemeClr val="accent3">
                    <a:lumMod val="75000"/>
                  </a:schemeClr>
                </a:solidFill>
              </a:rPr>
              <a:t>Second protein</a:t>
            </a:r>
            <a:endParaRPr lang="en-US" dirty="0">
              <a:solidFill>
                <a:schemeClr val="accent3">
                  <a:lumMod val="75000"/>
                </a:schemeClr>
              </a:solidFill>
            </a:endParaRPr>
          </a:p>
        </p:txBody>
      </p:sp>
      <p:sp>
        <p:nvSpPr>
          <p:cNvPr id="13" name="TextBox 12"/>
          <p:cNvSpPr txBox="1"/>
          <p:nvPr/>
        </p:nvSpPr>
        <p:spPr>
          <a:xfrm>
            <a:off x="4765396" y="3928747"/>
            <a:ext cx="3921403" cy="2585323"/>
          </a:xfrm>
          <a:prstGeom prst="rect">
            <a:avLst/>
          </a:prstGeom>
          <a:noFill/>
        </p:spPr>
        <p:txBody>
          <a:bodyPr wrap="square" rtlCol="0">
            <a:spAutoFit/>
          </a:bodyPr>
          <a:lstStyle/>
          <a:p>
            <a:r>
              <a:rPr lang="en-US" dirty="0" smtClean="0">
                <a:solidFill>
                  <a:schemeClr val="accent2">
                    <a:lumMod val="75000"/>
                  </a:schemeClr>
                </a:solidFill>
              </a:rPr>
              <a:t>Combined Score:</a:t>
            </a:r>
          </a:p>
          <a:p>
            <a:pPr marL="285750" indent="-285750">
              <a:buFont typeface="Arial"/>
              <a:buChar char="•"/>
            </a:pPr>
            <a:r>
              <a:rPr lang="en-US" dirty="0">
                <a:solidFill>
                  <a:srgbClr val="953735"/>
                </a:solidFill>
              </a:rPr>
              <a:t>Known and predicted associations are scored and </a:t>
            </a:r>
            <a:r>
              <a:rPr lang="en-US" dirty="0" smtClean="0">
                <a:solidFill>
                  <a:srgbClr val="953735"/>
                </a:solidFill>
              </a:rPr>
              <a:t>integrated to provide a combined score</a:t>
            </a:r>
          </a:p>
          <a:p>
            <a:pPr marL="285750" indent="-285750">
              <a:buFont typeface="Arial"/>
              <a:buChar char="•"/>
            </a:pPr>
            <a:r>
              <a:rPr lang="en-US" dirty="0" smtClean="0">
                <a:solidFill>
                  <a:srgbClr val="953735"/>
                </a:solidFill>
              </a:rPr>
              <a:t>Relative measure of the evidence supporting the interaction/association of the corresponding protein pair</a:t>
            </a:r>
          </a:p>
          <a:p>
            <a:endParaRPr lang="en-US" dirty="0">
              <a:solidFill>
                <a:schemeClr val="accent2">
                  <a:lumMod val="75000"/>
                </a:schemeClr>
              </a:solidFill>
            </a:endParaRPr>
          </a:p>
        </p:txBody>
      </p:sp>
      <p:sp>
        <p:nvSpPr>
          <p:cNvPr id="14" name="Right Brace 13"/>
          <p:cNvSpPr/>
          <p:nvPr/>
        </p:nvSpPr>
        <p:spPr>
          <a:xfrm rot="5400000">
            <a:off x="2273673" y="3522199"/>
            <a:ext cx="423297" cy="2105759"/>
          </a:xfrm>
          <a:prstGeom prst="rightBrace">
            <a:avLst>
              <a:gd name="adj1" fmla="val 2592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610817" y="4907782"/>
            <a:ext cx="3767077" cy="369332"/>
          </a:xfrm>
          <a:prstGeom prst="rect">
            <a:avLst/>
          </a:prstGeom>
          <a:noFill/>
        </p:spPr>
        <p:txBody>
          <a:bodyPr wrap="none" rtlCol="0">
            <a:spAutoFit/>
          </a:bodyPr>
          <a:lstStyle/>
          <a:p>
            <a:r>
              <a:rPr lang="en-US" dirty="0" smtClean="0"/>
              <a:t>Pair of interacting/associated proteins</a:t>
            </a:r>
            <a:endParaRPr lang="en-US" dirty="0"/>
          </a:p>
        </p:txBody>
      </p:sp>
    </p:spTree>
    <p:extLst>
      <p:ext uri="{BB962C8B-B14F-4D97-AF65-F5344CB8AC3E}">
        <p14:creationId xmlns:p14="http://schemas.microsoft.com/office/powerpoint/2010/main" val="32714396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Mini-Project: Part </a:t>
            </a:r>
            <a:r>
              <a:rPr lang="en-US" dirty="0" smtClean="0"/>
              <a:t>2a – STRING output</a:t>
            </a:r>
            <a:endParaRPr lang="en-US" dirty="0"/>
          </a:p>
        </p:txBody>
      </p:sp>
      <p:sp>
        <p:nvSpPr>
          <p:cNvPr id="3" name="Content Placeholder 2"/>
          <p:cNvSpPr>
            <a:spLocks noGrp="1"/>
          </p:cNvSpPr>
          <p:nvPr>
            <p:ph idx="1"/>
          </p:nvPr>
        </p:nvSpPr>
        <p:spPr/>
        <p:txBody>
          <a:bodyPr>
            <a:normAutofit/>
          </a:bodyPr>
          <a:lstStyle/>
          <a:p>
            <a:r>
              <a:rPr lang="en-US" dirty="0" smtClean="0"/>
              <a:t>Since we won’t be mapping we can obtain </a:t>
            </a:r>
            <a:r>
              <a:rPr lang="en-US" dirty="0" err="1" smtClean="0"/>
              <a:t>Ensembl</a:t>
            </a:r>
            <a:r>
              <a:rPr lang="en-US" dirty="0" smtClean="0"/>
              <a:t> IDs from the </a:t>
            </a:r>
            <a:r>
              <a:rPr lang="en-US" dirty="0" err="1" smtClean="0"/>
              <a:t>Ensembl</a:t>
            </a:r>
            <a:r>
              <a:rPr lang="en-US" dirty="0" smtClean="0"/>
              <a:t> website </a:t>
            </a:r>
            <a:r>
              <a:rPr lang="en-US" dirty="0"/>
              <a:t>(Human): </a:t>
            </a:r>
            <a:r>
              <a:rPr lang="en-US" dirty="0">
                <a:hlinkClick r:id="rId3"/>
              </a:rPr>
              <a:t>http://www.ensembl.org/Homo_sapiens/Info/</a:t>
            </a:r>
            <a:r>
              <a:rPr lang="en-US" dirty="0" smtClean="0">
                <a:hlinkClick r:id="rId3"/>
              </a:rPr>
              <a:t>Index</a:t>
            </a:r>
            <a:endParaRPr lang="en-US" dirty="0" smtClean="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15280218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Mini-Project: Part </a:t>
            </a:r>
            <a:r>
              <a:rPr lang="en-US" dirty="0" smtClean="0"/>
              <a:t>2b - </a:t>
            </a:r>
            <a:r>
              <a:rPr lang="en-US" dirty="0" err="1" smtClean="0"/>
              <a:t>Ensembl</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Get the </a:t>
            </a:r>
            <a:r>
              <a:rPr lang="en-US" dirty="0" err="1"/>
              <a:t>Ensembl</a:t>
            </a:r>
            <a:r>
              <a:rPr lang="en-US" dirty="0"/>
              <a:t> IDs for Myod1</a:t>
            </a:r>
            <a:r>
              <a:rPr lang="en-US" dirty="0" smtClean="0"/>
              <a:t>:</a:t>
            </a:r>
          </a:p>
          <a:p>
            <a:pPr marL="0" indent="0">
              <a:buNone/>
            </a:pPr>
            <a:endParaRPr lang="en-US" dirty="0"/>
          </a:p>
          <a:p>
            <a:pPr marL="527050" indent="-527050">
              <a:buFont typeface="Arial"/>
              <a:buAutoNum type="arabicPeriod"/>
            </a:pPr>
            <a:r>
              <a:rPr lang="en-US" dirty="0" err="1"/>
              <a:t>Ensembl</a:t>
            </a:r>
            <a:r>
              <a:rPr lang="en-US" dirty="0"/>
              <a:t> </a:t>
            </a:r>
            <a:r>
              <a:rPr lang="en-US" dirty="0" smtClean="0"/>
              <a:t>website for Homo sapiens: </a:t>
            </a:r>
            <a:r>
              <a:rPr lang="en-US" dirty="0">
                <a:hlinkClick r:id="rId3"/>
              </a:rPr>
              <a:t>http://www.ensembl.org/Homo_sapiens/Info/</a:t>
            </a:r>
            <a:r>
              <a:rPr lang="en-US" dirty="0" smtClean="0">
                <a:hlinkClick r:id="rId3"/>
              </a:rPr>
              <a:t>Index</a:t>
            </a:r>
            <a:endParaRPr lang="en-US" dirty="0" smtClean="0"/>
          </a:p>
          <a:p>
            <a:pPr marL="527050" indent="-527050">
              <a:spcBef>
                <a:spcPts val="0"/>
              </a:spcBef>
              <a:buFontTx/>
              <a:buAutoNum type="arabicPeriod"/>
              <a:defRPr/>
            </a:pPr>
            <a:r>
              <a:rPr lang="en-US" dirty="0" smtClean="0"/>
              <a:t>Search for ‘MYOD1’ </a:t>
            </a:r>
            <a:r>
              <a:rPr lang="en-US" dirty="0"/>
              <a:t>- </a:t>
            </a:r>
            <a:r>
              <a:rPr lang="en-US" b="1" dirty="0"/>
              <a:t>ENSG00000129152</a:t>
            </a:r>
          </a:p>
          <a:p>
            <a:pPr marL="527050" indent="-527050">
              <a:buAutoNum type="arabicPeriod"/>
            </a:pPr>
            <a:r>
              <a:rPr lang="en-US" dirty="0"/>
              <a:t>Click on gene in browser to reveal protein ID </a:t>
            </a:r>
            <a:r>
              <a:rPr lang="en-US" dirty="0">
                <a:hlinkClick r:id="rId4"/>
              </a:rPr>
              <a:t>ENSP00000250003</a:t>
            </a:r>
            <a:endParaRPr lang="en-US" dirty="0"/>
          </a:p>
          <a:p>
            <a:pPr marL="527050" indent="-527050">
              <a:spcBef>
                <a:spcPts val="0"/>
              </a:spcBef>
              <a:buFontTx/>
              <a:buAutoNum type="arabicPeriod"/>
              <a:defRPr/>
            </a:pPr>
            <a:r>
              <a:rPr lang="en-US" dirty="0"/>
              <a:t>Go to </a:t>
            </a:r>
            <a:r>
              <a:rPr lang="en-US" dirty="0" err="1"/>
              <a:t>orthologues</a:t>
            </a:r>
            <a:r>
              <a:rPr lang="en-US" dirty="0"/>
              <a:t> to find </a:t>
            </a:r>
            <a:r>
              <a:rPr lang="en-US" dirty="0" err="1"/>
              <a:t>Dr</a:t>
            </a:r>
            <a:r>
              <a:rPr lang="en-US" dirty="0"/>
              <a:t> (</a:t>
            </a:r>
            <a:r>
              <a:rPr lang="en-US" b="1" dirty="0"/>
              <a:t>ENSDARG00000030110/</a:t>
            </a:r>
            <a:r>
              <a:rPr lang="en-US" dirty="0">
                <a:hlinkClick r:id="rId5"/>
              </a:rPr>
              <a:t>ENSDARP00000009713</a:t>
            </a:r>
            <a:r>
              <a:rPr lang="en-US" dirty="0"/>
              <a:t>) and Mm (</a:t>
            </a:r>
            <a:r>
              <a:rPr lang="en-US" b="1" dirty="0"/>
              <a:t>ENSMUSG00000009471</a:t>
            </a:r>
            <a:r>
              <a:rPr lang="en-US" dirty="0"/>
              <a:t>/</a:t>
            </a:r>
            <a:r>
              <a:rPr lang="en-US" dirty="0">
                <a:hlinkClick r:id="rId6"/>
              </a:rPr>
              <a:t>ENSMUSP00000072330</a:t>
            </a:r>
            <a:r>
              <a:rPr lang="en-US" dirty="0"/>
              <a:t>)</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67528423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Mini-Project: Part </a:t>
            </a:r>
            <a:r>
              <a:rPr lang="en-US" dirty="0" smtClean="0"/>
              <a:t>2c – </a:t>
            </a:r>
            <a:r>
              <a:rPr lang="en-US" dirty="0" err="1" smtClean="0"/>
              <a:t>Grep</a:t>
            </a:r>
            <a:r>
              <a:rPr lang="en-US" dirty="0" smtClean="0"/>
              <a:t> MYOD1 interactions/associations</a:t>
            </a:r>
            <a:endParaRPr lang="en-US" dirty="0"/>
          </a:p>
        </p:txBody>
      </p:sp>
      <p:sp>
        <p:nvSpPr>
          <p:cNvPr id="3" name="Content Placeholder 2"/>
          <p:cNvSpPr>
            <a:spLocks noGrp="1"/>
          </p:cNvSpPr>
          <p:nvPr>
            <p:ph idx="1"/>
          </p:nvPr>
        </p:nvSpPr>
        <p:spPr>
          <a:xfrm>
            <a:off x="457200" y="1678601"/>
            <a:ext cx="8229600" cy="3323290"/>
          </a:xfrm>
        </p:spPr>
        <p:txBody>
          <a:bodyPr>
            <a:normAutofit fontScale="85000" lnSpcReduction="20000"/>
          </a:bodyPr>
          <a:lstStyle/>
          <a:p>
            <a:pPr>
              <a:spcBef>
                <a:spcPts val="0"/>
              </a:spcBef>
              <a:defRPr/>
            </a:pPr>
            <a:r>
              <a:rPr lang="en-US" dirty="0" smtClean="0"/>
              <a:t>Select all </a:t>
            </a:r>
            <a:r>
              <a:rPr lang="en-US" dirty="0"/>
              <a:t>protein-protein </a:t>
            </a:r>
            <a:r>
              <a:rPr lang="en-US" dirty="0" smtClean="0"/>
              <a:t>interactions/associations of MYOD1 </a:t>
            </a:r>
            <a:r>
              <a:rPr lang="en-US" dirty="0"/>
              <a:t>from STRING txt </a:t>
            </a:r>
            <a:r>
              <a:rPr lang="en-US" dirty="0" smtClean="0"/>
              <a:t>files using </a:t>
            </a:r>
            <a:r>
              <a:rPr lang="en-US" sz="2900" dirty="0" err="1" smtClean="0">
                <a:latin typeface="Courier New"/>
                <a:cs typeface="Courier New"/>
              </a:rPr>
              <a:t>grep</a:t>
            </a:r>
            <a:r>
              <a:rPr lang="en-US" i="1" dirty="0" smtClean="0"/>
              <a:t> </a:t>
            </a:r>
            <a:r>
              <a:rPr lang="en-US" dirty="0" smtClean="0"/>
              <a:t>command:</a:t>
            </a:r>
          </a:p>
          <a:p>
            <a:pPr marL="0" indent="0">
              <a:spcBef>
                <a:spcPts val="0"/>
              </a:spcBef>
              <a:buNone/>
              <a:defRPr/>
            </a:pPr>
            <a:endParaRPr lang="en-US" dirty="0" smtClean="0"/>
          </a:p>
          <a:p>
            <a:pPr marL="971550" lvl="1" indent="-514350">
              <a:spcBef>
                <a:spcPts val="0"/>
              </a:spcBef>
              <a:buFont typeface="+mj-lt"/>
              <a:buAutoNum type="arabicPeriod"/>
              <a:defRPr/>
            </a:pPr>
            <a:r>
              <a:rPr lang="en-US" dirty="0" smtClean="0"/>
              <a:t>Go to Terminal</a:t>
            </a:r>
          </a:p>
          <a:p>
            <a:pPr marL="971550" lvl="1" indent="-514350">
              <a:spcBef>
                <a:spcPts val="0"/>
              </a:spcBef>
              <a:buFont typeface="+mj-lt"/>
              <a:buAutoNum type="arabicPeriod"/>
              <a:defRPr/>
            </a:pPr>
            <a:r>
              <a:rPr lang="en-US" dirty="0" smtClean="0"/>
              <a:t>Change to your working directory [</a:t>
            </a:r>
            <a:r>
              <a:rPr lang="en-US" dirty="0" err="1" smtClean="0"/>
              <a:t>mymainfolder</a:t>
            </a:r>
            <a:r>
              <a:rPr lang="en-US" dirty="0" smtClean="0"/>
              <a:t>]</a:t>
            </a:r>
          </a:p>
          <a:p>
            <a:pPr marL="971550" lvl="1" indent="-514350">
              <a:spcBef>
                <a:spcPts val="0"/>
              </a:spcBef>
              <a:buFont typeface="+mj-lt"/>
              <a:buAutoNum type="arabicPeriod"/>
              <a:defRPr/>
            </a:pPr>
            <a:r>
              <a:rPr lang="en-US" sz="2600" dirty="0" smtClean="0">
                <a:latin typeface="Courier New"/>
                <a:cs typeface="Courier New"/>
              </a:rPr>
              <a:t>man </a:t>
            </a:r>
            <a:r>
              <a:rPr lang="en-US" sz="2600" dirty="0" err="1" smtClean="0">
                <a:latin typeface="Courier New"/>
                <a:cs typeface="Courier New"/>
              </a:rPr>
              <a:t>grep</a:t>
            </a:r>
            <a:endParaRPr lang="en-US" sz="2600" dirty="0" smtClean="0">
              <a:latin typeface="Courier New"/>
              <a:cs typeface="Courier New"/>
            </a:endParaRPr>
          </a:p>
          <a:p>
            <a:pPr marL="971550" lvl="1" indent="-514350">
              <a:spcBef>
                <a:spcPts val="0"/>
              </a:spcBef>
              <a:buFont typeface="+mj-lt"/>
              <a:buAutoNum type="arabicPeriod"/>
              <a:defRPr/>
            </a:pPr>
            <a:r>
              <a:rPr lang="en-US" dirty="0" smtClean="0"/>
              <a:t>Options like </a:t>
            </a:r>
            <a:r>
              <a:rPr lang="en-US" sz="2600" dirty="0" smtClean="0">
                <a:latin typeface="Courier New"/>
                <a:cs typeface="Courier New"/>
              </a:rPr>
              <a:t>-</a:t>
            </a:r>
            <a:r>
              <a:rPr lang="en-US" sz="2600" dirty="0" err="1" smtClean="0">
                <a:latin typeface="Courier New"/>
                <a:cs typeface="Courier New"/>
              </a:rPr>
              <a:t>i</a:t>
            </a:r>
            <a:r>
              <a:rPr lang="en-US" dirty="0" smtClean="0"/>
              <a:t>, </a:t>
            </a:r>
            <a:r>
              <a:rPr lang="en-US" sz="2600" dirty="0" smtClean="0">
                <a:latin typeface="Courier New"/>
                <a:cs typeface="Courier New"/>
              </a:rPr>
              <a:t>-w</a:t>
            </a:r>
            <a:r>
              <a:rPr lang="en-US" dirty="0" smtClean="0"/>
              <a:t>, and </a:t>
            </a:r>
            <a:r>
              <a:rPr lang="en-US" sz="2600" dirty="0" smtClean="0">
                <a:latin typeface="Courier New"/>
                <a:cs typeface="Courier New"/>
              </a:rPr>
              <a:t>-</a:t>
            </a:r>
            <a:r>
              <a:rPr lang="en-US" sz="2600" dirty="0">
                <a:latin typeface="Courier New"/>
                <a:cs typeface="Courier New"/>
              </a:rPr>
              <a:t>F</a:t>
            </a:r>
            <a:r>
              <a:rPr lang="en-US" sz="2600" dirty="0" smtClean="0">
                <a:latin typeface="Courier New"/>
                <a:cs typeface="Courier New"/>
              </a:rPr>
              <a:t> </a:t>
            </a:r>
            <a:r>
              <a:rPr lang="en-US" dirty="0" smtClean="0"/>
              <a:t>are good for searching for a specific pattern e.g. paralogous genes like hox1a, hox1, hox1b. Usage: </a:t>
            </a:r>
            <a:r>
              <a:rPr lang="en-US" sz="2600" dirty="0" err="1" smtClean="0">
                <a:latin typeface="Courier New"/>
                <a:cs typeface="Courier New"/>
              </a:rPr>
              <a:t>grep</a:t>
            </a:r>
            <a:r>
              <a:rPr lang="en-US" sz="2600" dirty="0" smtClean="0">
                <a:latin typeface="Courier New"/>
                <a:cs typeface="Courier New"/>
              </a:rPr>
              <a:t> -</a:t>
            </a:r>
            <a:r>
              <a:rPr lang="en-US" sz="2600" dirty="0" err="1" smtClean="0">
                <a:latin typeface="Courier New"/>
                <a:cs typeface="Courier New"/>
              </a:rPr>
              <a:t>wiF</a:t>
            </a:r>
            <a:r>
              <a:rPr lang="en-US" sz="2600" dirty="0" smtClean="0">
                <a:latin typeface="Courier New"/>
                <a:cs typeface="Courier New"/>
              </a:rPr>
              <a:t> [pattern]</a:t>
            </a:r>
          </a:p>
          <a:p>
            <a:pPr marL="971550" lvl="1" indent="-514350">
              <a:spcBef>
                <a:spcPts val="0"/>
              </a:spcBef>
              <a:buFont typeface="+mj-lt"/>
              <a:buAutoNum type="arabicPeriod"/>
              <a:defRPr/>
            </a:pPr>
            <a:r>
              <a:rPr lang="en-US" dirty="0" smtClean="0"/>
              <a:t>As our protein IDs are very specific we can </a:t>
            </a:r>
            <a:r>
              <a:rPr lang="en-US" dirty="0" err="1" smtClean="0"/>
              <a:t>grep</a:t>
            </a:r>
            <a:r>
              <a:rPr lang="en-US" dirty="0" smtClean="0"/>
              <a:t> directly:</a:t>
            </a:r>
          </a:p>
          <a:p>
            <a:pPr marL="457200" lvl="1" indent="0">
              <a:buNone/>
            </a:pPr>
            <a:endParaRPr lang="en-US" dirty="0"/>
          </a:p>
          <a:p>
            <a:pPr marL="457200" lvl="1" indent="0">
              <a:buNone/>
            </a:pPr>
            <a:endParaRPr lang="en-US" dirty="0"/>
          </a:p>
        </p:txBody>
      </p:sp>
      <p:sp>
        <p:nvSpPr>
          <p:cNvPr id="4" name="Rectangle 3"/>
          <p:cNvSpPr/>
          <p:nvPr/>
        </p:nvSpPr>
        <p:spPr>
          <a:xfrm>
            <a:off x="250843" y="5237357"/>
            <a:ext cx="8622717" cy="1200328"/>
          </a:xfrm>
          <a:prstGeom prst="rect">
            <a:avLst/>
          </a:prstGeom>
          <a:ln>
            <a:solidFill>
              <a:srgbClr val="3366FF"/>
            </a:solidFill>
          </a:ln>
        </p:spPr>
        <p:txBody>
          <a:bodyPr wrap="square">
            <a:spAutoFit/>
          </a:bodyPr>
          <a:lstStyle/>
          <a:p>
            <a:pPr lvl="0" algn="ctr"/>
            <a:r>
              <a:rPr lang="en-US" sz="2400" i="1" dirty="0" err="1">
                <a:latin typeface="Courier New"/>
                <a:cs typeface="Courier New"/>
              </a:rPr>
              <a:t>g</a:t>
            </a:r>
            <a:r>
              <a:rPr lang="en-US" sz="2400" i="1" dirty="0" err="1" smtClean="0">
                <a:latin typeface="Courier New"/>
                <a:cs typeface="Courier New"/>
              </a:rPr>
              <a:t>rep</a:t>
            </a:r>
            <a:r>
              <a:rPr lang="en-US" sz="2400" i="1" dirty="0" smtClean="0">
                <a:latin typeface="Courier New"/>
                <a:cs typeface="Courier New"/>
              </a:rPr>
              <a:t> </a:t>
            </a:r>
            <a:r>
              <a:rPr lang="en-US" sz="2400" dirty="0" smtClean="0">
                <a:latin typeface="Courier New"/>
                <a:cs typeface="Courier New"/>
              </a:rPr>
              <a:t>ENSP00000250003 ~/Science/STRING/</a:t>
            </a:r>
            <a:r>
              <a:rPr lang="en-US" sz="2400" dirty="0">
                <a:latin typeface="Courier New"/>
                <a:cs typeface="Courier New"/>
              </a:rPr>
              <a:t>Hs_9606.</a:t>
            </a:r>
            <a:r>
              <a:rPr lang="en-US" sz="2400" dirty="0" smtClean="0">
                <a:latin typeface="Courier New"/>
                <a:cs typeface="Courier New"/>
              </a:rPr>
              <a:t>protein.links.v10_delimit.txt &gt; Hs_myod1_STRING.txt</a:t>
            </a:r>
            <a:endParaRPr lang="en-US" sz="2400" dirty="0">
              <a:latin typeface="Courier New"/>
              <a:cs typeface="Courier New"/>
            </a:endParaRPr>
          </a:p>
        </p:txBody>
      </p:sp>
    </p:spTree>
    <p:extLst>
      <p:ext uri="{BB962C8B-B14F-4D97-AF65-F5344CB8AC3E}">
        <p14:creationId xmlns:p14="http://schemas.microsoft.com/office/powerpoint/2010/main" val="18475020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Mini-Project: Part </a:t>
            </a:r>
            <a:r>
              <a:rPr lang="en-US" dirty="0" smtClean="0"/>
              <a:t>2c - </a:t>
            </a:r>
            <a:r>
              <a:rPr lang="en-US" dirty="0" err="1"/>
              <a:t>Grep</a:t>
            </a:r>
            <a:r>
              <a:rPr lang="en-US" dirty="0"/>
              <a:t> MYOD1 interactions/associations</a:t>
            </a:r>
          </a:p>
        </p:txBody>
      </p:sp>
      <p:sp>
        <p:nvSpPr>
          <p:cNvPr id="3" name="Content Placeholder 2"/>
          <p:cNvSpPr>
            <a:spLocks noGrp="1"/>
          </p:cNvSpPr>
          <p:nvPr>
            <p:ph idx="1"/>
          </p:nvPr>
        </p:nvSpPr>
        <p:spPr>
          <a:xfrm>
            <a:off x="457200" y="1600201"/>
            <a:ext cx="8229600" cy="2445215"/>
          </a:xfrm>
        </p:spPr>
        <p:txBody>
          <a:bodyPr>
            <a:normAutofit/>
          </a:bodyPr>
          <a:lstStyle/>
          <a:p>
            <a:pPr>
              <a:spcBef>
                <a:spcPts val="0"/>
              </a:spcBef>
              <a:defRPr/>
            </a:pPr>
            <a:r>
              <a:rPr lang="en-US" dirty="0" err="1"/>
              <a:t>Grep</a:t>
            </a:r>
            <a:r>
              <a:rPr lang="en-US" dirty="0"/>
              <a:t> out all protein-protein </a:t>
            </a:r>
            <a:r>
              <a:rPr lang="en-US" dirty="0" smtClean="0"/>
              <a:t>interactions/associations of MYOD1 </a:t>
            </a:r>
            <a:r>
              <a:rPr lang="en-US" dirty="0"/>
              <a:t>from </a:t>
            </a:r>
            <a:r>
              <a:rPr lang="en-US" dirty="0" smtClean="0"/>
              <a:t>other organisms</a:t>
            </a:r>
          </a:p>
          <a:p>
            <a:pPr lvl="1">
              <a:spcBef>
                <a:spcPts val="0"/>
              </a:spcBef>
              <a:defRPr/>
            </a:pPr>
            <a:r>
              <a:rPr lang="en-US" dirty="0"/>
              <a:t>M</a:t>
            </a:r>
            <a:r>
              <a:rPr lang="en-US" dirty="0" smtClean="0"/>
              <a:t>ouse (Mm)</a:t>
            </a:r>
          </a:p>
          <a:p>
            <a:pPr lvl="1">
              <a:spcBef>
                <a:spcPts val="0"/>
              </a:spcBef>
              <a:defRPr/>
            </a:pPr>
            <a:r>
              <a:rPr lang="en-US" dirty="0"/>
              <a:t>Z</a:t>
            </a:r>
            <a:r>
              <a:rPr lang="en-US" dirty="0" smtClean="0"/>
              <a:t>ebrafish (</a:t>
            </a:r>
            <a:r>
              <a:rPr lang="en-US" dirty="0" err="1" smtClean="0"/>
              <a:t>Dr</a:t>
            </a:r>
            <a:r>
              <a:rPr lang="en-US" dirty="0" smtClean="0"/>
              <a:t>)</a:t>
            </a:r>
          </a:p>
          <a:p>
            <a:pPr marL="457200" lvl="1" indent="0">
              <a:buNone/>
            </a:pPr>
            <a:endParaRPr lang="en-US" dirty="0"/>
          </a:p>
          <a:p>
            <a:pPr marL="457200" lvl="1" indent="0">
              <a:buNone/>
            </a:pPr>
            <a:endParaRPr lang="en-US" dirty="0"/>
          </a:p>
        </p:txBody>
      </p:sp>
      <p:sp>
        <p:nvSpPr>
          <p:cNvPr id="4" name="Rectangle 3"/>
          <p:cNvSpPr/>
          <p:nvPr/>
        </p:nvSpPr>
        <p:spPr>
          <a:xfrm>
            <a:off x="250843" y="4202482"/>
            <a:ext cx="8622717" cy="2123658"/>
          </a:xfrm>
          <a:prstGeom prst="rect">
            <a:avLst/>
          </a:prstGeom>
          <a:ln>
            <a:solidFill>
              <a:srgbClr val="3366FF"/>
            </a:solidFill>
          </a:ln>
        </p:spPr>
        <p:txBody>
          <a:bodyPr wrap="square">
            <a:spAutoFit/>
          </a:bodyPr>
          <a:lstStyle/>
          <a:p>
            <a:pPr lvl="0" algn="ctr"/>
            <a:r>
              <a:rPr lang="en-US" sz="2000" b="1" dirty="0" smtClean="0"/>
              <a:t>Mouse</a:t>
            </a:r>
          </a:p>
          <a:p>
            <a:pPr lvl="0" algn="ctr"/>
            <a:r>
              <a:rPr lang="en-US" i="1" dirty="0" err="1" smtClean="0">
                <a:latin typeface="Courier New"/>
                <a:cs typeface="Courier New"/>
              </a:rPr>
              <a:t>grep</a:t>
            </a:r>
            <a:r>
              <a:rPr lang="en-US" i="1" dirty="0" smtClean="0">
                <a:latin typeface="Courier New"/>
                <a:cs typeface="Courier New"/>
              </a:rPr>
              <a:t> </a:t>
            </a:r>
            <a:r>
              <a:rPr lang="en-US" dirty="0">
                <a:latin typeface="Courier New"/>
                <a:cs typeface="Courier New"/>
              </a:rPr>
              <a:t>ENSMUSP00000072330</a:t>
            </a:r>
            <a:r>
              <a:rPr lang="en-US" dirty="0" smtClean="0">
                <a:latin typeface="Courier New"/>
                <a:cs typeface="Courier New"/>
              </a:rPr>
              <a:t> </a:t>
            </a:r>
            <a:r>
              <a:rPr lang="en-US" dirty="0">
                <a:latin typeface="Courier New"/>
                <a:cs typeface="Courier New"/>
              </a:rPr>
              <a:t>~/Science/STRING/Mm_10090.protein.links.v10_delimit.txt &gt; </a:t>
            </a:r>
            <a:r>
              <a:rPr lang="en-US" dirty="0" smtClean="0">
                <a:latin typeface="Courier New"/>
                <a:cs typeface="Courier New"/>
              </a:rPr>
              <a:t>Mm_myod1_STRING.txt</a:t>
            </a:r>
            <a:endParaRPr lang="en-US" dirty="0">
              <a:latin typeface="Courier New"/>
              <a:cs typeface="Courier New"/>
            </a:endParaRPr>
          </a:p>
          <a:p>
            <a:pPr algn="ctr"/>
            <a:endParaRPr lang="en-US" sz="2000" i="1" dirty="0" smtClean="0"/>
          </a:p>
          <a:p>
            <a:pPr algn="ctr"/>
            <a:r>
              <a:rPr lang="en-US" sz="2000" b="1" dirty="0" smtClean="0"/>
              <a:t>Zebrafish</a:t>
            </a:r>
          </a:p>
          <a:p>
            <a:pPr algn="ctr"/>
            <a:r>
              <a:rPr lang="en-US" i="1" dirty="0" err="1" smtClean="0">
                <a:latin typeface="Courier New"/>
                <a:cs typeface="Courier New"/>
              </a:rPr>
              <a:t>grep</a:t>
            </a:r>
            <a:r>
              <a:rPr lang="en-US" i="1" dirty="0" smtClean="0">
                <a:latin typeface="Courier New"/>
                <a:cs typeface="Courier New"/>
              </a:rPr>
              <a:t> </a:t>
            </a:r>
            <a:r>
              <a:rPr lang="en-US" dirty="0">
                <a:latin typeface="Courier New"/>
                <a:cs typeface="Courier New"/>
              </a:rPr>
              <a:t>ENSDARP00000009713</a:t>
            </a:r>
            <a:r>
              <a:rPr lang="en-US" dirty="0" smtClean="0">
                <a:latin typeface="Courier New"/>
                <a:cs typeface="Courier New"/>
              </a:rPr>
              <a:t> ~/Science/STRING/Dr_7955</a:t>
            </a:r>
            <a:r>
              <a:rPr lang="en-US" dirty="0">
                <a:latin typeface="Courier New"/>
                <a:cs typeface="Courier New"/>
              </a:rPr>
              <a:t>.</a:t>
            </a:r>
            <a:r>
              <a:rPr lang="en-US" dirty="0" smtClean="0">
                <a:latin typeface="Courier New"/>
                <a:cs typeface="Courier New"/>
              </a:rPr>
              <a:t>protein.links.v10_delimit.txt &gt; Dr_myod1_STRING.txt</a:t>
            </a:r>
          </a:p>
        </p:txBody>
      </p:sp>
    </p:spTree>
    <p:extLst>
      <p:ext uri="{BB962C8B-B14F-4D97-AF65-F5344CB8AC3E}">
        <p14:creationId xmlns:p14="http://schemas.microsoft.com/office/powerpoint/2010/main" val="21708645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Mini-Project: Part 2</a:t>
            </a:r>
          </a:p>
        </p:txBody>
      </p:sp>
      <p:sp>
        <p:nvSpPr>
          <p:cNvPr id="3" name="Content Placeholder 2"/>
          <p:cNvSpPr>
            <a:spLocks noGrp="1"/>
          </p:cNvSpPr>
          <p:nvPr>
            <p:ph idx="1"/>
          </p:nvPr>
        </p:nvSpPr>
        <p:spPr/>
        <p:txBody>
          <a:bodyPr>
            <a:normAutofit/>
          </a:bodyPr>
          <a:lstStyle/>
          <a:p>
            <a:pPr marL="533400" indent="-533400">
              <a:spcBef>
                <a:spcPts val="0"/>
              </a:spcBef>
              <a:buFontTx/>
              <a:buAutoNum type="arabicPeriod"/>
              <a:defRPr/>
            </a:pPr>
            <a:r>
              <a:rPr lang="en-US" dirty="0"/>
              <a:t>Filter according to score - only keeping those with a '</a:t>
            </a:r>
            <a:r>
              <a:rPr lang="en-US" dirty="0" err="1" smtClean="0"/>
              <a:t>combined_score</a:t>
            </a:r>
            <a:r>
              <a:rPr lang="en-US" dirty="0" smtClean="0"/>
              <a:t>’ (</a:t>
            </a:r>
            <a:r>
              <a:rPr lang="en-US" dirty="0"/>
              <a:t>last column) ≥ 600 </a:t>
            </a:r>
            <a:endParaRPr lang="en-US" dirty="0" smtClean="0"/>
          </a:p>
          <a:p>
            <a:pPr marL="533400" indent="-533400">
              <a:spcBef>
                <a:spcPts val="0"/>
              </a:spcBef>
              <a:buFontTx/>
              <a:buAutoNum type="arabicPeriod"/>
              <a:defRPr/>
            </a:pPr>
            <a:r>
              <a:rPr lang="en-US" dirty="0" smtClean="0"/>
              <a:t>We do this to select those interactions/associations with higher confidence</a:t>
            </a:r>
            <a:endParaRPr lang="en-US" dirty="0"/>
          </a:p>
          <a:p>
            <a:pPr marL="457200" lvl="1" indent="0">
              <a:buNone/>
            </a:pPr>
            <a:endParaRPr lang="en-US" dirty="0"/>
          </a:p>
        </p:txBody>
      </p:sp>
    </p:spTree>
    <p:extLst>
      <p:ext uri="{BB962C8B-B14F-4D97-AF65-F5344CB8AC3E}">
        <p14:creationId xmlns:p14="http://schemas.microsoft.com/office/powerpoint/2010/main" val="336987315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Mini-Project: Part 2</a:t>
            </a:r>
          </a:p>
        </p:txBody>
      </p:sp>
      <p:sp>
        <p:nvSpPr>
          <p:cNvPr id="3" name="Content Placeholder 2"/>
          <p:cNvSpPr>
            <a:spLocks noGrp="1"/>
          </p:cNvSpPr>
          <p:nvPr>
            <p:ph idx="1"/>
          </p:nvPr>
        </p:nvSpPr>
        <p:spPr>
          <a:xfrm>
            <a:off x="457200" y="1600200"/>
            <a:ext cx="8229600" cy="2740819"/>
          </a:xfrm>
        </p:spPr>
        <p:txBody>
          <a:bodyPr>
            <a:normAutofit/>
          </a:bodyPr>
          <a:lstStyle/>
          <a:p>
            <a:pPr marL="533400" indent="-533400">
              <a:spcBef>
                <a:spcPts val="0"/>
              </a:spcBef>
              <a:buFontTx/>
              <a:buAutoNum type="arabicPeriod"/>
              <a:defRPr/>
            </a:pPr>
            <a:r>
              <a:rPr lang="en-US" dirty="0" smtClean="0"/>
              <a:t>We can do this with the </a:t>
            </a:r>
            <a:r>
              <a:rPr lang="en-US" sz="2800" dirty="0" err="1" smtClean="0">
                <a:latin typeface="Courier New"/>
                <a:cs typeface="Courier New"/>
              </a:rPr>
              <a:t>awk</a:t>
            </a:r>
            <a:r>
              <a:rPr lang="en-US" dirty="0" smtClean="0"/>
              <a:t> command</a:t>
            </a:r>
          </a:p>
          <a:p>
            <a:pPr marL="533400" indent="-533400">
              <a:spcBef>
                <a:spcPts val="0"/>
              </a:spcBef>
              <a:buFontTx/>
              <a:buAutoNum type="arabicPeriod"/>
              <a:defRPr/>
            </a:pPr>
            <a:r>
              <a:rPr lang="en-US" dirty="0" smtClean="0"/>
              <a:t>Powerful command for pattern-directed scanning and processing language</a:t>
            </a:r>
          </a:p>
          <a:p>
            <a:pPr marL="533400" indent="-533400">
              <a:spcBef>
                <a:spcPts val="0"/>
              </a:spcBef>
              <a:buFontTx/>
              <a:buAutoNum type="arabicPeriod"/>
              <a:defRPr/>
            </a:pPr>
            <a:r>
              <a:rPr lang="en-US" sz="2800" dirty="0" smtClean="0">
                <a:latin typeface="Courier New"/>
                <a:cs typeface="Courier New"/>
              </a:rPr>
              <a:t>man </a:t>
            </a:r>
            <a:r>
              <a:rPr lang="en-US" sz="2800" dirty="0" err="1" smtClean="0">
                <a:latin typeface="Courier New"/>
                <a:cs typeface="Courier New"/>
              </a:rPr>
              <a:t>awk</a:t>
            </a:r>
            <a:endParaRPr lang="en-US" sz="2800" dirty="0" smtClean="0">
              <a:latin typeface="Courier New"/>
              <a:cs typeface="Courier New"/>
            </a:endParaRPr>
          </a:p>
          <a:p>
            <a:pPr marL="533400" indent="-533400">
              <a:spcBef>
                <a:spcPts val="0"/>
              </a:spcBef>
              <a:buFontTx/>
              <a:buAutoNum type="arabicPeriod"/>
              <a:defRPr/>
            </a:pPr>
            <a:r>
              <a:rPr lang="en-US" dirty="0" smtClean="0"/>
              <a:t>For our filtering (just on one file):</a:t>
            </a:r>
          </a:p>
          <a:p>
            <a:pPr marL="0" indent="0">
              <a:spcBef>
                <a:spcPts val="0"/>
              </a:spcBef>
              <a:buNone/>
              <a:defRPr/>
            </a:pPr>
            <a:endParaRPr lang="en-US" dirty="0"/>
          </a:p>
          <a:p>
            <a:pPr marL="457200" lvl="1" indent="0">
              <a:buNone/>
            </a:pPr>
            <a:endParaRPr lang="en-US" dirty="0"/>
          </a:p>
        </p:txBody>
      </p:sp>
      <p:sp>
        <p:nvSpPr>
          <p:cNvPr id="4" name="Rectangle 3"/>
          <p:cNvSpPr/>
          <p:nvPr/>
        </p:nvSpPr>
        <p:spPr>
          <a:xfrm>
            <a:off x="250843" y="4246939"/>
            <a:ext cx="8622717" cy="2523768"/>
          </a:xfrm>
          <a:prstGeom prst="rect">
            <a:avLst/>
          </a:prstGeom>
          <a:ln>
            <a:solidFill>
              <a:srgbClr val="3366FF"/>
            </a:solidFill>
          </a:ln>
        </p:spPr>
        <p:txBody>
          <a:bodyPr wrap="square">
            <a:spAutoFit/>
          </a:bodyPr>
          <a:lstStyle/>
          <a:p>
            <a:pPr algn="ctr"/>
            <a:r>
              <a:rPr lang="pl-PL" sz="1600" dirty="0" err="1">
                <a:latin typeface="Courier New"/>
                <a:cs typeface="Courier New"/>
              </a:rPr>
              <a:t>awk</a:t>
            </a:r>
            <a:r>
              <a:rPr lang="pl-PL" sz="1600" dirty="0">
                <a:latin typeface="Courier New"/>
                <a:cs typeface="Courier New"/>
              </a:rPr>
              <a:t> '(NR==1) || ($3 &gt; 599</a:t>
            </a:r>
            <a:r>
              <a:rPr lang="pl-PL" sz="1600" dirty="0" smtClean="0">
                <a:latin typeface="Courier New"/>
                <a:cs typeface="Courier New"/>
              </a:rPr>
              <a:t>)’ </a:t>
            </a:r>
            <a:r>
              <a:rPr lang="en-US" sz="1600" dirty="0" smtClean="0">
                <a:latin typeface="Courier New"/>
                <a:cs typeface="Courier New"/>
              </a:rPr>
              <a:t>Hs_myod1_STRING.txt &gt; Hs_myod1_STRING-filtered.txt</a:t>
            </a:r>
            <a:endParaRPr lang="en-US" sz="1600" dirty="0">
              <a:latin typeface="Courier New"/>
              <a:cs typeface="Courier New"/>
            </a:endParaRPr>
          </a:p>
          <a:p>
            <a:pPr lvl="0" algn="ctr"/>
            <a:endParaRPr lang="en-US" dirty="0" smtClean="0"/>
          </a:p>
          <a:p>
            <a:pPr marL="285750" lvl="0" indent="-285750">
              <a:buFont typeface="Arial"/>
              <a:buChar char="•"/>
            </a:pPr>
            <a:r>
              <a:rPr lang="en-US" dirty="0" smtClean="0"/>
              <a:t>We use the ‘quotation mark’ </a:t>
            </a:r>
            <a:r>
              <a:rPr lang="en-US" dirty="0"/>
              <a:t>to </a:t>
            </a:r>
            <a:r>
              <a:rPr lang="en-US" dirty="0" smtClean="0"/>
              <a:t>enclose </a:t>
            </a:r>
            <a:r>
              <a:rPr lang="en-US" dirty="0"/>
              <a:t>the </a:t>
            </a:r>
            <a:r>
              <a:rPr lang="en-US" dirty="0" smtClean="0"/>
              <a:t>required command for </a:t>
            </a:r>
            <a:r>
              <a:rPr lang="en-US" dirty="0" err="1" smtClean="0">
                <a:latin typeface="Courier New"/>
                <a:cs typeface="Courier New"/>
              </a:rPr>
              <a:t>awk</a:t>
            </a:r>
            <a:r>
              <a:rPr lang="en-US" dirty="0"/>
              <a:t>.</a:t>
            </a:r>
          </a:p>
          <a:p>
            <a:pPr marL="285750" lvl="0" indent="-285750">
              <a:buFont typeface="Arial"/>
              <a:buChar char="•"/>
            </a:pPr>
            <a:r>
              <a:rPr lang="en-US" dirty="0">
                <a:latin typeface="Courier New"/>
                <a:cs typeface="Courier New"/>
              </a:rPr>
              <a:t>NR</a:t>
            </a:r>
            <a:r>
              <a:rPr lang="en-US" dirty="0"/>
              <a:t> is for the number of records in the input </a:t>
            </a:r>
            <a:r>
              <a:rPr lang="en-US" dirty="0" smtClean="0"/>
              <a:t>file</a:t>
            </a:r>
            <a:r>
              <a:rPr lang="en-US" dirty="0"/>
              <a:t> i.e. Number of Lines seen so far in the current </a:t>
            </a:r>
            <a:r>
              <a:rPr lang="en-US" dirty="0" smtClean="0"/>
              <a:t>file</a:t>
            </a:r>
          </a:p>
          <a:p>
            <a:pPr marL="285750" lvl="0" indent="-285750">
              <a:buFont typeface="Arial"/>
              <a:buChar char="•"/>
            </a:pPr>
            <a:r>
              <a:rPr lang="en-US" dirty="0" smtClean="0"/>
              <a:t>We use </a:t>
            </a:r>
            <a:r>
              <a:rPr lang="en-US" dirty="0" smtClean="0">
                <a:latin typeface="Courier New"/>
                <a:cs typeface="Courier New"/>
              </a:rPr>
              <a:t>==1 </a:t>
            </a:r>
            <a:r>
              <a:rPr lang="en-US" dirty="0" smtClean="0">
                <a:cs typeface="Courier New"/>
              </a:rPr>
              <a:t>to match from the first line and each corresponding line will go through to the next command</a:t>
            </a:r>
            <a:endParaRPr lang="en-US" dirty="0" smtClean="0">
              <a:latin typeface="Courier New"/>
              <a:cs typeface="Courier New"/>
            </a:endParaRPr>
          </a:p>
          <a:p>
            <a:pPr marL="285750" lvl="0" indent="-285750">
              <a:buFont typeface="Arial"/>
              <a:buChar char="•"/>
            </a:pPr>
            <a:r>
              <a:rPr lang="en-US" dirty="0" smtClean="0"/>
              <a:t>We use double pipe </a:t>
            </a:r>
            <a:r>
              <a:rPr lang="en-US" dirty="0" smtClean="0">
                <a:latin typeface="Courier New"/>
                <a:cs typeface="Courier New"/>
              </a:rPr>
              <a:t>|| </a:t>
            </a:r>
            <a:r>
              <a:rPr lang="en-US" dirty="0" smtClean="0"/>
              <a:t>to act as an OR command as opposed to an AND command</a:t>
            </a:r>
            <a:endParaRPr lang="en-US" dirty="0"/>
          </a:p>
        </p:txBody>
      </p:sp>
    </p:spTree>
    <p:extLst>
      <p:ext uri="{BB962C8B-B14F-4D97-AF65-F5344CB8AC3E}">
        <p14:creationId xmlns:p14="http://schemas.microsoft.com/office/powerpoint/2010/main" val="29060890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Mini-Project: Part 2</a:t>
            </a:r>
          </a:p>
        </p:txBody>
      </p:sp>
      <p:sp>
        <p:nvSpPr>
          <p:cNvPr id="3" name="Content Placeholder 2"/>
          <p:cNvSpPr>
            <a:spLocks noGrp="1"/>
          </p:cNvSpPr>
          <p:nvPr>
            <p:ph idx="1"/>
          </p:nvPr>
        </p:nvSpPr>
        <p:spPr>
          <a:xfrm>
            <a:off x="457200" y="1600200"/>
            <a:ext cx="8229600" cy="1661221"/>
          </a:xfrm>
        </p:spPr>
        <p:txBody>
          <a:bodyPr>
            <a:normAutofit/>
          </a:bodyPr>
          <a:lstStyle/>
          <a:p>
            <a:pPr marL="533400" indent="-533400">
              <a:spcBef>
                <a:spcPts val="0"/>
              </a:spcBef>
              <a:buFontTx/>
              <a:buAutoNum type="arabicPeriod"/>
              <a:defRPr/>
            </a:pPr>
            <a:r>
              <a:rPr lang="en-US" dirty="0" smtClean="0"/>
              <a:t>Can anyone run the same command on all files using one line?</a:t>
            </a:r>
          </a:p>
          <a:p>
            <a:pPr marL="533400" indent="-533400">
              <a:spcBef>
                <a:spcPts val="0"/>
              </a:spcBef>
              <a:buFontTx/>
              <a:buAutoNum type="arabicPeriod"/>
              <a:defRPr/>
            </a:pPr>
            <a:r>
              <a:rPr lang="en-US" dirty="0" smtClean="0"/>
              <a:t>Clue: </a:t>
            </a:r>
            <a:r>
              <a:rPr lang="en-US" sz="2800" dirty="0" smtClean="0">
                <a:latin typeface="Courier New"/>
                <a:cs typeface="Courier New"/>
              </a:rPr>
              <a:t>for file in XX</a:t>
            </a:r>
          </a:p>
          <a:p>
            <a:pPr marL="0" indent="0">
              <a:spcBef>
                <a:spcPts val="0"/>
              </a:spcBef>
              <a:buNone/>
              <a:defRPr/>
            </a:pPr>
            <a:endParaRPr lang="en-US" dirty="0"/>
          </a:p>
          <a:p>
            <a:pPr marL="457200" lvl="1" indent="0">
              <a:buNone/>
            </a:pPr>
            <a:endParaRPr lang="en-US" dirty="0"/>
          </a:p>
        </p:txBody>
      </p:sp>
      <p:sp>
        <p:nvSpPr>
          <p:cNvPr id="4" name="Rectangle 3"/>
          <p:cNvSpPr/>
          <p:nvPr/>
        </p:nvSpPr>
        <p:spPr>
          <a:xfrm>
            <a:off x="250843" y="5015256"/>
            <a:ext cx="8622717" cy="861774"/>
          </a:xfrm>
          <a:prstGeom prst="rect">
            <a:avLst/>
          </a:prstGeom>
          <a:ln>
            <a:solidFill>
              <a:srgbClr val="3366FF"/>
            </a:solidFill>
          </a:ln>
        </p:spPr>
        <p:txBody>
          <a:bodyPr wrap="square">
            <a:spAutoFit/>
          </a:bodyPr>
          <a:lstStyle/>
          <a:p>
            <a:pPr lvl="0" algn="ctr"/>
            <a:r>
              <a:rPr lang="en-US" b="1" dirty="0" smtClean="0"/>
              <a:t>Multiple File Command:</a:t>
            </a:r>
          </a:p>
          <a:p>
            <a:pPr lvl="0" algn="ctr"/>
            <a:r>
              <a:rPr lang="en-US" sz="1600" dirty="0" smtClean="0">
                <a:latin typeface="Courier New"/>
                <a:cs typeface="Courier New"/>
              </a:rPr>
              <a:t>for </a:t>
            </a:r>
            <a:r>
              <a:rPr lang="en-US" sz="1600" dirty="0">
                <a:latin typeface="Courier New"/>
                <a:cs typeface="Courier New"/>
              </a:rPr>
              <a:t>file in *_myod1_STRING.txt ; do </a:t>
            </a:r>
            <a:r>
              <a:rPr lang="en-US" sz="1600" dirty="0" err="1">
                <a:latin typeface="Courier New"/>
                <a:cs typeface="Courier New"/>
              </a:rPr>
              <a:t>awk</a:t>
            </a:r>
            <a:r>
              <a:rPr lang="en-US" sz="1600" dirty="0">
                <a:latin typeface="Courier New"/>
                <a:cs typeface="Courier New"/>
              </a:rPr>
              <a:t> '(NR==1) || ($3 &gt; 599 )' "$file" &gt; "$(</a:t>
            </a:r>
            <a:r>
              <a:rPr lang="en-US" sz="1600" dirty="0" err="1">
                <a:latin typeface="Courier New"/>
                <a:cs typeface="Courier New"/>
              </a:rPr>
              <a:t>basename</a:t>
            </a:r>
            <a:r>
              <a:rPr lang="en-US" sz="1600" dirty="0">
                <a:latin typeface="Courier New"/>
                <a:cs typeface="Courier New"/>
              </a:rPr>
              <a:t> "$file" .txt) -</a:t>
            </a:r>
            <a:r>
              <a:rPr lang="en-US" sz="1600" dirty="0" err="1">
                <a:latin typeface="Courier New"/>
                <a:cs typeface="Courier New"/>
              </a:rPr>
              <a:t>filtered.txt</a:t>
            </a:r>
            <a:r>
              <a:rPr lang="en-US" sz="1600" dirty="0">
                <a:latin typeface="Courier New"/>
                <a:cs typeface="Courier New"/>
              </a:rPr>
              <a:t>"; done</a:t>
            </a:r>
            <a:endParaRPr lang="en-US" sz="1600" dirty="0" smtClean="0">
              <a:latin typeface="Courier New"/>
              <a:cs typeface="Courier New"/>
            </a:endParaRPr>
          </a:p>
        </p:txBody>
      </p:sp>
      <p:sp>
        <p:nvSpPr>
          <p:cNvPr id="5" name="Rectangle 4"/>
          <p:cNvSpPr/>
          <p:nvPr/>
        </p:nvSpPr>
        <p:spPr>
          <a:xfrm>
            <a:off x="250843" y="3575361"/>
            <a:ext cx="8622717" cy="861774"/>
          </a:xfrm>
          <a:prstGeom prst="rect">
            <a:avLst/>
          </a:prstGeom>
          <a:ln>
            <a:solidFill>
              <a:srgbClr val="3366FF"/>
            </a:solidFill>
          </a:ln>
        </p:spPr>
        <p:txBody>
          <a:bodyPr wrap="square">
            <a:spAutoFit/>
          </a:bodyPr>
          <a:lstStyle/>
          <a:p>
            <a:pPr algn="ctr"/>
            <a:r>
              <a:rPr lang="pl-PL" b="1" dirty="0" smtClean="0"/>
              <a:t>Single File </a:t>
            </a:r>
            <a:r>
              <a:rPr lang="pl-PL" b="1" dirty="0" err="1" smtClean="0"/>
              <a:t>Command</a:t>
            </a:r>
            <a:r>
              <a:rPr lang="pl-PL" b="1" dirty="0" smtClean="0"/>
              <a:t>:</a:t>
            </a:r>
          </a:p>
          <a:p>
            <a:pPr algn="ctr"/>
            <a:r>
              <a:rPr lang="pl-PL" sz="1600" dirty="0" err="1" smtClean="0">
                <a:latin typeface="Courier New"/>
                <a:cs typeface="Courier New"/>
              </a:rPr>
              <a:t>awk</a:t>
            </a:r>
            <a:r>
              <a:rPr lang="pl-PL" sz="1600" dirty="0" smtClean="0">
                <a:latin typeface="Courier New"/>
                <a:cs typeface="Courier New"/>
              </a:rPr>
              <a:t> </a:t>
            </a:r>
            <a:r>
              <a:rPr lang="pl-PL" sz="1600" dirty="0">
                <a:latin typeface="Courier New"/>
                <a:cs typeface="Courier New"/>
              </a:rPr>
              <a:t>'(NR==1) || ($3 &gt; 599</a:t>
            </a:r>
            <a:r>
              <a:rPr lang="pl-PL" sz="1600" dirty="0" smtClean="0">
                <a:latin typeface="Courier New"/>
                <a:cs typeface="Courier New"/>
              </a:rPr>
              <a:t>)’ </a:t>
            </a:r>
            <a:r>
              <a:rPr lang="en-US" sz="1600" dirty="0" smtClean="0">
                <a:latin typeface="Courier New"/>
                <a:cs typeface="Courier New"/>
              </a:rPr>
              <a:t>Hs_myod1_STRING.txt &gt; Hs_myod1_STRING-filtered.txt</a:t>
            </a:r>
            <a:endParaRPr lang="en-US" sz="1600" dirty="0">
              <a:latin typeface="Courier New"/>
              <a:cs typeface="Courier New"/>
            </a:endParaRPr>
          </a:p>
        </p:txBody>
      </p:sp>
    </p:spTree>
    <p:extLst>
      <p:ext uri="{BB962C8B-B14F-4D97-AF65-F5344CB8AC3E}">
        <p14:creationId xmlns:p14="http://schemas.microsoft.com/office/powerpoint/2010/main" val="38520345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Innovations introduced by Unix</a:t>
            </a:r>
            <a:endParaRPr lang="en-US" dirty="0"/>
          </a:p>
        </p:txBody>
      </p:sp>
      <p:sp>
        <p:nvSpPr>
          <p:cNvPr id="3" name="Content Placeholder 2"/>
          <p:cNvSpPr>
            <a:spLocks noGrp="1"/>
          </p:cNvSpPr>
          <p:nvPr>
            <p:ph idx="1"/>
          </p:nvPr>
        </p:nvSpPr>
        <p:spPr/>
        <p:txBody>
          <a:bodyPr>
            <a:normAutofit/>
          </a:bodyPr>
          <a:lstStyle/>
          <a:p>
            <a:r>
              <a:rPr lang="en-US" dirty="0"/>
              <a:t>A novel approach to organizing files and </a:t>
            </a:r>
            <a:r>
              <a:rPr lang="en-US" dirty="0" smtClean="0"/>
              <a:t>scripts</a:t>
            </a:r>
          </a:p>
          <a:p>
            <a:r>
              <a:rPr lang="en-US" dirty="0" smtClean="0"/>
              <a:t>Good </a:t>
            </a:r>
            <a:r>
              <a:rPr lang="en-US" dirty="0"/>
              <a:t>philosophy for data analysis </a:t>
            </a:r>
            <a:endParaRPr lang="en-US" dirty="0" smtClean="0">
              <a:effectLst/>
            </a:endParaRPr>
          </a:p>
          <a:p>
            <a:pPr lvl="1"/>
            <a:r>
              <a:rPr lang="en-US" dirty="0"/>
              <a:t>Still used nowadays for bioinformatics &amp; programming </a:t>
            </a:r>
            <a:endParaRPr lang="en-US" dirty="0" smtClean="0">
              <a:effectLst/>
            </a:endParaRPr>
          </a:p>
          <a:p>
            <a:r>
              <a:rPr lang="en-US" dirty="0"/>
              <a:t>Free License for universities and companies </a:t>
            </a:r>
            <a:endParaRPr lang="en-US" dirty="0" smtClean="0">
              <a:effectLst/>
            </a:endParaRPr>
          </a:p>
          <a:p>
            <a:endParaRPr lang="en-US" dirty="0"/>
          </a:p>
        </p:txBody>
      </p:sp>
    </p:spTree>
    <p:extLst>
      <p:ext uri="{BB962C8B-B14F-4D97-AF65-F5344CB8AC3E}">
        <p14:creationId xmlns:p14="http://schemas.microsoft.com/office/powerpoint/2010/main" val="9763438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a:t>
            </a:r>
            <a:r>
              <a:rPr lang="en-US" dirty="0" err="1" smtClean="0"/>
              <a:t>vs</a:t>
            </a:r>
            <a:r>
              <a:rPr lang="en-US" dirty="0" smtClean="0"/>
              <a:t> Linux</a:t>
            </a:r>
            <a:endParaRPr lang="en-US" dirty="0"/>
          </a:p>
        </p:txBody>
      </p:sp>
      <p:sp>
        <p:nvSpPr>
          <p:cNvPr id="3" name="Content Placeholder 2"/>
          <p:cNvSpPr>
            <a:spLocks noGrp="1"/>
          </p:cNvSpPr>
          <p:nvPr>
            <p:ph idx="1"/>
          </p:nvPr>
        </p:nvSpPr>
        <p:spPr/>
        <p:txBody>
          <a:bodyPr/>
          <a:lstStyle/>
          <a:p>
            <a:r>
              <a:rPr lang="en-US" dirty="0"/>
              <a:t>The original Unix system doesn't work on a recent computer </a:t>
            </a:r>
            <a:endParaRPr lang="en-US" dirty="0" smtClean="0">
              <a:effectLst/>
            </a:endParaRPr>
          </a:p>
          <a:p>
            <a:r>
              <a:rPr lang="en-US" dirty="0"/>
              <a:t>Linux is a free and modern re­implementation, with </a:t>
            </a:r>
            <a:r>
              <a:rPr lang="en-US" dirty="0" smtClean="0"/>
              <a:t>a </a:t>
            </a:r>
            <a:r>
              <a:rPr lang="en-US" dirty="0" err="1"/>
              <a:t>user­friendly</a:t>
            </a:r>
            <a:r>
              <a:rPr lang="en-US" dirty="0"/>
              <a:t> interface and support </a:t>
            </a:r>
            <a:endParaRPr lang="en-US" dirty="0" smtClean="0">
              <a:effectLst/>
            </a:endParaRPr>
          </a:p>
          <a:p>
            <a:r>
              <a:rPr lang="en-US" dirty="0"/>
              <a:t>Rather than being different, one is the ancestor of the </a:t>
            </a:r>
            <a:r>
              <a:rPr lang="en-US" dirty="0" smtClean="0"/>
              <a:t>other</a:t>
            </a:r>
            <a:endParaRPr lang="en-US" dirty="0" smtClean="0">
              <a:effectLst/>
            </a:endParaRPr>
          </a:p>
        </p:txBody>
      </p:sp>
    </p:spTree>
    <p:extLst>
      <p:ext uri="{BB962C8B-B14F-4D97-AF65-F5344CB8AC3E}">
        <p14:creationId xmlns:p14="http://schemas.microsoft.com/office/powerpoint/2010/main" val="12050639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Hands-on</a:t>
            </a:r>
            <a:endParaRPr lang="en-US" dirty="0"/>
          </a:p>
        </p:txBody>
      </p:sp>
      <p:sp>
        <p:nvSpPr>
          <p:cNvPr id="3" name="Content Placeholder 2"/>
          <p:cNvSpPr>
            <a:spLocks noGrp="1"/>
          </p:cNvSpPr>
          <p:nvPr>
            <p:ph idx="1"/>
          </p:nvPr>
        </p:nvSpPr>
        <p:spPr/>
        <p:txBody>
          <a:bodyPr/>
          <a:lstStyle/>
          <a:p>
            <a:r>
              <a:rPr lang="en-US" dirty="0" smtClean="0"/>
              <a:t>Log-in to </a:t>
            </a:r>
            <a:r>
              <a:rPr lang="en-US" dirty="0" err="1" smtClean="0"/>
              <a:t>NoMachine</a:t>
            </a:r>
            <a:endParaRPr lang="en-US" dirty="0" smtClean="0"/>
          </a:p>
          <a:p>
            <a:pPr lvl="1"/>
            <a:r>
              <a:rPr lang="en-US" dirty="0" smtClean="0"/>
              <a:t>IP</a:t>
            </a:r>
          </a:p>
          <a:p>
            <a:pPr lvl="1"/>
            <a:r>
              <a:rPr lang="en-US" dirty="0" smtClean="0"/>
              <a:t>Username</a:t>
            </a:r>
          </a:p>
          <a:p>
            <a:pPr lvl="1"/>
            <a:r>
              <a:rPr lang="en-US" dirty="0" smtClean="0"/>
              <a:t>Password</a:t>
            </a:r>
            <a:endParaRPr lang="en-US" dirty="0"/>
          </a:p>
        </p:txBody>
      </p:sp>
    </p:spTree>
    <p:extLst>
      <p:ext uri="{BB962C8B-B14F-4D97-AF65-F5344CB8AC3E}">
        <p14:creationId xmlns:p14="http://schemas.microsoft.com/office/powerpoint/2010/main" val="38475761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terminal</a:t>
            </a:r>
            <a:endParaRPr lang="en-US" dirty="0"/>
          </a:p>
        </p:txBody>
      </p:sp>
      <p:pic>
        <p:nvPicPr>
          <p:cNvPr id="6" name="Picture 5" descr="Screen Shot 2016-07-27 at 16.55.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44" y="1891853"/>
            <a:ext cx="7902600" cy="3766701"/>
          </a:xfrm>
          <a:prstGeom prst="rect">
            <a:avLst/>
          </a:prstGeom>
        </p:spPr>
      </p:pic>
      <p:sp>
        <p:nvSpPr>
          <p:cNvPr id="7" name="Oval 6"/>
          <p:cNvSpPr/>
          <p:nvPr/>
        </p:nvSpPr>
        <p:spPr>
          <a:xfrm>
            <a:off x="903280" y="3022342"/>
            <a:ext cx="536534" cy="414299"/>
          </a:xfrm>
          <a:prstGeom prst="ellipse">
            <a:avLst/>
          </a:prstGeom>
          <a:noFill/>
          <a:ln w="1905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79110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6568</TotalTime>
  <Words>6692</Words>
  <Application>Microsoft Macintosh PowerPoint</Application>
  <PresentationFormat>On-screen Show (4:3)</PresentationFormat>
  <Paragraphs>595</Paragraphs>
  <Slides>57</Slides>
  <Notes>34</Notes>
  <HiddenSlides>2</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Summer School</vt:lpstr>
      <vt:lpstr>Schedule</vt:lpstr>
      <vt:lpstr>PowerPoint Presentation</vt:lpstr>
      <vt:lpstr>Bioinformatics operating systems</vt:lpstr>
      <vt:lpstr>Unix</vt:lpstr>
      <vt:lpstr>Innovations introduced by Unix</vt:lpstr>
      <vt:lpstr>Unix vs Linux</vt:lpstr>
      <vt:lpstr>Linux: Hands-on</vt:lpstr>
      <vt:lpstr>Open terminal</vt:lpstr>
      <vt:lpstr>The Terminal: History and why</vt:lpstr>
      <vt:lpstr>The Terminal: why use it today?</vt:lpstr>
      <vt:lpstr>Command Line</vt:lpstr>
      <vt:lpstr>Command Line Familiarity Exercises</vt:lpstr>
      <vt:lpstr>Command Line Exercises (refresh!)</vt:lpstr>
      <vt:lpstr>Creating directories</vt:lpstr>
      <vt:lpstr>Removing whole directories</vt:lpstr>
      <vt:lpstr>Creating text files</vt:lpstr>
      <vt:lpstr>Creating text files</vt:lpstr>
      <vt:lpstr>Copying files</vt:lpstr>
      <vt:lpstr>Moving files</vt:lpstr>
      <vt:lpstr>Removing files</vt:lpstr>
      <vt:lpstr>Mini-Project: Biological Problem Hunt</vt:lpstr>
      <vt:lpstr>Mini-Project: Biological Problem Hunt</vt:lpstr>
      <vt:lpstr>Mini-Project: Biological Problem Hunt</vt:lpstr>
      <vt:lpstr>Mini-Project: Preparatory steps</vt:lpstr>
      <vt:lpstr>Mini-Project: Preparatory steps</vt:lpstr>
      <vt:lpstr>Mini-Project: Preparatory steps</vt:lpstr>
      <vt:lpstr>BREAK</vt:lpstr>
      <vt:lpstr>Mini-Project: Biological Problem Hunt</vt:lpstr>
      <vt:lpstr>Mini-Project summary</vt:lpstr>
      <vt:lpstr>Mini-Project: Part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Mini-Project: Part 2 – Studying the protein-protein interactions of MYOD1</vt:lpstr>
      <vt:lpstr>Mini-Project: Part 2a - STRING</vt:lpstr>
      <vt:lpstr>Mini-Project: Part 2a - STRING</vt:lpstr>
      <vt:lpstr>Mini-Project: Part 2a - STRING</vt:lpstr>
      <vt:lpstr>Mini-Project: Part 2b – STRING output</vt:lpstr>
      <vt:lpstr>Mini-Project: Part 2a – STRING output</vt:lpstr>
      <vt:lpstr>Mini-Project: Part 2b - Ensembl</vt:lpstr>
      <vt:lpstr>Mini-Project: Part 2c – Grep MYOD1 interactions/associations</vt:lpstr>
      <vt:lpstr>Mini-Project: Part 2c - Grep MYOD1 interactions/associations</vt:lpstr>
      <vt:lpstr>Mini-Project: Part 2</vt:lpstr>
      <vt:lpstr>Mini-Project: Part 2</vt:lpstr>
      <vt:lpstr>Mini-Project: Part 2</vt:lpstr>
    </vt:vector>
  </TitlesOfParts>
  <Company>TGAC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School</dc:title>
  <dc:creator>Tarang Mehta</dc:creator>
  <cp:lastModifiedBy>Tarang Mehta</cp:lastModifiedBy>
  <cp:revision>131</cp:revision>
  <dcterms:created xsi:type="dcterms:W3CDTF">2016-07-21T11:38:15Z</dcterms:created>
  <dcterms:modified xsi:type="dcterms:W3CDTF">2016-07-29T11:05:04Z</dcterms:modified>
</cp:coreProperties>
</file>