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3" r:id="rId4"/>
    <p:sldId id="292" r:id="rId5"/>
    <p:sldId id="291" r:id="rId6"/>
    <p:sldId id="295" r:id="rId7"/>
    <p:sldId id="293" r:id="rId8"/>
    <p:sldId id="294" r:id="rId9"/>
    <p:sldId id="297" r:id="rId10"/>
    <p:sldId id="296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E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3901" autoAdjust="0"/>
  </p:normalViewPr>
  <p:slideViewPr>
    <p:cSldViewPr>
      <p:cViewPr varScale="1">
        <p:scale>
          <a:sx n="109" d="100"/>
          <a:sy n="109" d="100"/>
        </p:scale>
        <p:origin x="226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1D02-7E86-4C4F-ACB0-4C496C890D9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8CDCF-E8DB-426B-9312-ECB8F2929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8CDCF-E8DB-426B-9312-ECB8F29291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7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7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4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4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9DA0-8E8E-4D34-8731-642F17F85454}" type="datetimeFigureOut">
              <a:rPr lang="en-GB" smtClean="0"/>
              <a:t>02/11/2015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EBF7-03FA-41C7-B604-8931CCCB9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python.org/notebook.html" TargetMode="External"/><Relationship Id="rId13" Type="http://schemas.openxmlformats.org/officeDocument/2006/relationships/hyperlink" Target="http://www.sonycreativesoftware.com/moviestudio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rstudio.com/products/RStudio/#Server" TargetMode="External"/><Relationship Id="rId12" Type="http://schemas.openxmlformats.org/officeDocument/2006/relationships/hyperlink" Target="https://moodl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laxyproject.org/" TargetMode="External"/><Relationship Id="rId11" Type="http://schemas.openxmlformats.org/officeDocument/2006/relationships/hyperlink" Target="https://www.techsmith.com/camtasia.html" TargetMode="External"/><Relationship Id="rId5" Type="http://schemas.openxmlformats.org/officeDocument/2006/relationships/hyperlink" Target="https://www.docker.com/docker-toolbox" TargetMode="External"/><Relationship Id="rId15" Type="http://schemas.openxmlformats.org/officeDocument/2006/relationships/hyperlink" Target="https://obsproject.com/" TargetMode="External"/><Relationship Id="rId10" Type="http://schemas.openxmlformats.org/officeDocument/2006/relationships/hyperlink" Target="https://www.mediawiki.org/wiki/MediaWiki" TargetMode="External"/><Relationship Id="rId4" Type="http://schemas.openxmlformats.org/officeDocument/2006/relationships/hyperlink" Target="https://www.docker.com/" TargetMode="External"/><Relationship Id="rId9" Type="http://schemas.openxmlformats.org/officeDocument/2006/relationships/hyperlink" Target="https://wordpress.com/" TargetMode="External"/><Relationship Id="rId14" Type="http://schemas.openxmlformats.org/officeDocument/2006/relationships/hyperlink" Target="https://github.com/ether/etherpad-l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" y="1916832"/>
            <a:ext cx="9144000" cy="4559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671371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Software infrastructure supporting</a:t>
            </a:r>
            <a:br>
              <a:rPr lang="en-GB" sz="2800" b="1" dirty="0" smtClean="0"/>
            </a:br>
            <a:r>
              <a:rPr lang="en-GB" sz="2800" b="1" dirty="0" smtClean="0"/>
              <a:t>Bioinformatics/Biomathematics</a:t>
            </a:r>
            <a:br>
              <a:rPr lang="en-GB" sz="2800" b="1" dirty="0" smtClean="0"/>
            </a:br>
            <a:r>
              <a:rPr lang="en-GB" sz="2800" b="1" dirty="0" smtClean="0"/>
              <a:t>Training provision &amp; Reproducible Research</a:t>
            </a:r>
          </a:p>
          <a:p>
            <a:pPr algn="ctr"/>
            <a:r>
              <a:rPr lang="en-GB" sz="2800" b="1" u="sng" dirty="0" smtClean="0"/>
              <a:t>Mark Fernandes</a:t>
            </a:r>
            <a:endParaRPr lang="en-GB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679" y="3140968"/>
            <a:ext cx="2723809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1434400"/>
            <a:ext cx="56582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smtClean="0"/>
              <a:t>Thank you –</a:t>
            </a:r>
          </a:p>
          <a:p>
            <a:r>
              <a:rPr lang="en-GB" sz="6600" b="1" dirty="0" smtClean="0"/>
              <a:t>Any Questions?</a:t>
            </a:r>
            <a:endParaRPr lang="en-GB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561575"/>
            <a:ext cx="12635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699" y="47492"/>
            <a:ext cx="9227747" cy="6656873"/>
            <a:chOff x="-72699" y="47492"/>
            <a:chExt cx="9227747" cy="665687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0756" y="5279343"/>
              <a:ext cx="1452563" cy="1266825"/>
            </a:xfrm>
            <a:prstGeom prst="rect">
              <a:avLst/>
            </a:prstGeom>
            <a:effectLst>
              <a:reflection stA="0" endPos="65000" dist="50800" dir="5400000" sy="-100000" algn="bl" rotWithShape="0"/>
            </a:effectLst>
          </p:spPr>
        </p:pic>
        <p:sp>
          <p:nvSpPr>
            <p:cNvPr id="13" name="L-Shape 12"/>
            <p:cNvSpPr/>
            <p:nvPr/>
          </p:nvSpPr>
          <p:spPr>
            <a:xfrm rot="-16200000">
              <a:off x="1564108" y="-1103418"/>
              <a:ext cx="3351951" cy="6625565"/>
            </a:xfrm>
            <a:custGeom>
              <a:avLst/>
              <a:gdLst>
                <a:gd name="connsiteX0" fmla="*/ 0 w 6688822"/>
                <a:gd name="connsiteY0" fmla="*/ 0 h 3960440"/>
                <a:gd name="connsiteX1" fmla="*/ 1980220 w 6688822"/>
                <a:gd name="connsiteY1" fmla="*/ 0 h 3960440"/>
                <a:gd name="connsiteX2" fmla="*/ 1980220 w 6688822"/>
                <a:gd name="connsiteY2" fmla="*/ 1980220 h 3960440"/>
                <a:gd name="connsiteX3" fmla="*/ 6688822 w 6688822"/>
                <a:gd name="connsiteY3" fmla="*/ 1980220 h 3960440"/>
                <a:gd name="connsiteX4" fmla="*/ 6688822 w 6688822"/>
                <a:gd name="connsiteY4" fmla="*/ 3960440 h 3960440"/>
                <a:gd name="connsiteX5" fmla="*/ 0 w 6688822"/>
                <a:gd name="connsiteY5" fmla="*/ 3960440 h 3960440"/>
                <a:gd name="connsiteX6" fmla="*/ 0 w 6688822"/>
                <a:gd name="connsiteY6" fmla="*/ 0 h 3960440"/>
                <a:gd name="connsiteX0" fmla="*/ 0 w 6688822"/>
                <a:gd name="connsiteY0" fmla="*/ 8793 h 3969233"/>
                <a:gd name="connsiteX1" fmla="*/ 1953844 w 6688822"/>
                <a:gd name="connsiteY1" fmla="*/ 0 h 3969233"/>
                <a:gd name="connsiteX2" fmla="*/ 1980220 w 6688822"/>
                <a:gd name="connsiteY2" fmla="*/ 1989013 h 3969233"/>
                <a:gd name="connsiteX3" fmla="*/ 6688822 w 6688822"/>
                <a:gd name="connsiteY3" fmla="*/ 1989013 h 3969233"/>
                <a:gd name="connsiteX4" fmla="*/ 6688822 w 6688822"/>
                <a:gd name="connsiteY4" fmla="*/ 3969233 h 3969233"/>
                <a:gd name="connsiteX5" fmla="*/ 0 w 6688822"/>
                <a:gd name="connsiteY5" fmla="*/ 3969233 h 3969233"/>
                <a:gd name="connsiteX6" fmla="*/ 0 w 6688822"/>
                <a:gd name="connsiteY6" fmla="*/ 8793 h 3969233"/>
                <a:gd name="connsiteX0" fmla="*/ 0 w 6688822"/>
                <a:gd name="connsiteY0" fmla="*/ 8793 h 3969233"/>
                <a:gd name="connsiteX1" fmla="*/ 1953844 w 6688822"/>
                <a:gd name="connsiteY1" fmla="*/ 0 h 3969233"/>
                <a:gd name="connsiteX2" fmla="*/ 1980220 w 6688822"/>
                <a:gd name="connsiteY2" fmla="*/ 1989013 h 3969233"/>
                <a:gd name="connsiteX3" fmla="*/ 6688822 w 6688822"/>
                <a:gd name="connsiteY3" fmla="*/ 1989013 h 3969233"/>
                <a:gd name="connsiteX4" fmla="*/ 3654258 w 6688822"/>
                <a:gd name="connsiteY4" fmla="*/ 3933931 h 3969233"/>
                <a:gd name="connsiteX5" fmla="*/ 0 w 6688822"/>
                <a:gd name="connsiteY5" fmla="*/ 3969233 h 3969233"/>
                <a:gd name="connsiteX6" fmla="*/ 0 w 6688822"/>
                <a:gd name="connsiteY6" fmla="*/ 8793 h 3969233"/>
                <a:gd name="connsiteX0" fmla="*/ 0 w 3663265"/>
                <a:gd name="connsiteY0" fmla="*/ 8793 h 3969233"/>
                <a:gd name="connsiteX1" fmla="*/ 1953844 w 3663265"/>
                <a:gd name="connsiteY1" fmla="*/ 0 h 3969233"/>
                <a:gd name="connsiteX2" fmla="*/ 1980220 w 3663265"/>
                <a:gd name="connsiteY2" fmla="*/ 1989013 h 3969233"/>
                <a:gd name="connsiteX3" fmla="*/ 3663265 w 3663265"/>
                <a:gd name="connsiteY3" fmla="*/ 1989013 h 3969233"/>
                <a:gd name="connsiteX4" fmla="*/ 3654258 w 3663265"/>
                <a:gd name="connsiteY4" fmla="*/ 3933931 h 3969233"/>
                <a:gd name="connsiteX5" fmla="*/ 0 w 3663265"/>
                <a:gd name="connsiteY5" fmla="*/ 3969233 h 3969233"/>
                <a:gd name="connsiteX6" fmla="*/ 0 w 3663265"/>
                <a:gd name="connsiteY6" fmla="*/ 8793 h 39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3265" h="3969233">
                  <a:moveTo>
                    <a:pt x="0" y="8793"/>
                  </a:moveTo>
                  <a:lnTo>
                    <a:pt x="1953844" y="0"/>
                  </a:lnTo>
                  <a:lnTo>
                    <a:pt x="1980220" y="1989013"/>
                  </a:lnTo>
                  <a:lnTo>
                    <a:pt x="3663265" y="1989013"/>
                  </a:lnTo>
                  <a:cubicBezTo>
                    <a:pt x="3660263" y="2637319"/>
                    <a:pt x="3657260" y="3285625"/>
                    <a:pt x="3654258" y="3933931"/>
                  </a:cubicBezTo>
                  <a:lnTo>
                    <a:pt x="0" y="3969233"/>
                  </a:lnTo>
                  <a:lnTo>
                    <a:pt x="0" y="87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Cloud 1"/>
            <p:cNvSpPr/>
            <p:nvPr/>
          </p:nvSpPr>
          <p:spPr>
            <a:xfrm>
              <a:off x="55373" y="863090"/>
              <a:ext cx="2372498" cy="131599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Intranet</a:t>
              </a:r>
              <a:br>
                <a:rPr lang="en-GB" sz="1350" dirty="0"/>
              </a:br>
              <a:r>
                <a:rPr lang="en-GB" sz="1350" dirty="0"/>
                <a:t>Calendar DB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0480" y="4432513"/>
              <a:ext cx="2576384" cy="16063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Moodle E-learning</a:t>
              </a:r>
              <a:br>
                <a:rPr lang="en-GB" sz="1350" dirty="0"/>
              </a:br>
              <a:r>
                <a:rPr lang="en-GB" sz="1350" dirty="0"/>
                <a:t>Course Server</a:t>
              </a:r>
              <a:br>
                <a:rPr lang="en-GB" sz="1350" dirty="0"/>
              </a:br>
              <a:r>
                <a:rPr lang="en-GB" sz="1350" dirty="0" smtClean="0"/>
                <a:t>(moodle.ifr.ac.uk/</a:t>
              </a:r>
              <a:r>
                <a:rPr lang="en-GB" sz="1350" dirty="0" err="1" smtClean="0"/>
                <a:t>moodle</a:t>
              </a:r>
              <a:r>
                <a:rPr lang="en-GB" sz="1350" dirty="0" smtClean="0"/>
                <a:t>/)</a:t>
              </a:r>
              <a:endParaRPr lang="en-GB" sz="1350" dirty="0"/>
            </a:p>
          </p:txBody>
        </p:sp>
        <p:sp>
          <p:nvSpPr>
            <p:cNvPr id="4" name="Flowchart: Alternate Process 3"/>
            <p:cNvSpPr/>
            <p:nvPr/>
          </p:nvSpPr>
          <p:spPr>
            <a:xfrm>
              <a:off x="4507858" y="2824473"/>
              <a:ext cx="2236337" cy="1723768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NBI BI/BM Training Blog</a:t>
              </a:r>
            </a:p>
            <a:p>
              <a:pPr algn="ctr"/>
              <a:r>
                <a:rPr lang="en-GB" sz="1350" dirty="0" smtClean="0"/>
                <a:t>(scicomp-training.ifr.ac.uk, scicomp-training.nbi.ac.uk)</a:t>
              </a:r>
              <a:endParaRPr lang="en-GB" sz="135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77762" y="620688"/>
              <a:ext cx="2587976" cy="16140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37130" y="1185341"/>
              <a:ext cx="166924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350" dirty="0"/>
                <a:t>TGAC – BBSRC BI/BM</a:t>
              </a:r>
              <a:br>
                <a:rPr lang="en-GB" sz="1350" dirty="0"/>
              </a:br>
              <a:r>
                <a:rPr lang="en-GB" sz="1350" dirty="0"/>
                <a:t>Training </a:t>
              </a:r>
              <a:r>
                <a:rPr lang="en-GB" sz="1350" dirty="0" smtClean="0"/>
                <a:t>Hub</a:t>
              </a:r>
              <a:endParaRPr lang="en-GB" sz="135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27871" y="1521086"/>
              <a:ext cx="2091803" cy="1665074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945429" y="5700706"/>
              <a:ext cx="1646901" cy="8283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" idx="0"/>
            </p:cNvCxnSpPr>
            <p:nvPr/>
          </p:nvCxnSpPr>
          <p:spPr>
            <a:xfrm flipV="1">
              <a:off x="2425894" y="1515622"/>
              <a:ext cx="1351868" cy="546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loud 18"/>
            <p:cNvSpPr/>
            <p:nvPr/>
          </p:nvSpPr>
          <p:spPr>
            <a:xfrm>
              <a:off x="6782550" y="1695626"/>
              <a:ext cx="2372498" cy="1315994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Other BBSRC</a:t>
              </a:r>
              <a:br>
                <a:rPr lang="en-GB" sz="1350" dirty="0">
                  <a:solidFill>
                    <a:schemeClr val="tx1"/>
                  </a:solidFill>
                </a:rPr>
              </a:br>
              <a:r>
                <a:rPr lang="en-GB" sz="1350" dirty="0">
                  <a:solidFill>
                    <a:schemeClr val="tx1"/>
                  </a:solidFill>
                </a:rPr>
                <a:t>BI training sites</a:t>
              </a:r>
            </a:p>
          </p:txBody>
        </p:sp>
        <p:cxnSp>
          <p:nvCxnSpPr>
            <p:cNvPr id="15" name="Straight Arrow Connector 14"/>
            <p:cNvCxnSpPr>
              <a:stCxn id="5" idx="3"/>
            </p:cNvCxnSpPr>
            <p:nvPr/>
          </p:nvCxnSpPr>
          <p:spPr>
            <a:xfrm>
              <a:off x="6365738" y="1427716"/>
              <a:ext cx="932968" cy="404554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00515" y="1533661"/>
              <a:ext cx="8456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XML feed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2551" y="1270409"/>
              <a:ext cx="6126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Links?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6053" y="3922521"/>
              <a:ext cx="103417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Web-links to E-courses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5782" y="47492"/>
              <a:ext cx="1920714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u="sng" dirty="0" err="1"/>
                <a:t>BioInformatics</a:t>
              </a:r>
              <a:r>
                <a:rPr lang="en-GB" sz="1350" b="1" u="sng" dirty="0"/>
                <a:t> / </a:t>
              </a:r>
              <a:r>
                <a:rPr lang="en-GB" sz="1350" b="1" u="sng" dirty="0" err="1"/>
                <a:t>BioMathematics</a:t>
              </a:r>
              <a:r>
                <a:rPr lang="en-GB" sz="1350" b="1" u="sng" dirty="0"/>
                <a:t> Training information provision &amp; Integration (MAF </a:t>
              </a:r>
              <a:r>
                <a:rPr lang="en-GB" sz="1350" b="1" u="sng" dirty="0" smtClean="0"/>
                <a:t>V1.4 August 2015)</a:t>
              </a:r>
              <a:endParaRPr lang="en-GB" sz="135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59502" y="671234"/>
              <a:ext cx="942374" cy="369332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Trainers</a:t>
              </a:r>
              <a:endParaRPr lang="en-GB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68880" y="4641421"/>
              <a:ext cx="712439" cy="369332"/>
            </a:xfrm>
            <a:prstGeom prst="rect">
              <a:avLst/>
            </a:prstGeom>
            <a:ln cmpd="thickThin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b="1" dirty="0" smtClean="0"/>
                <a:t>Users</a:t>
              </a:r>
              <a:endParaRPr lang="en-GB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939649" y="3943185"/>
              <a:ext cx="1541670" cy="102009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1115616" y="3652841"/>
              <a:ext cx="20338" cy="77859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1126" y="2520400"/>
              <a:ext cx="2675091" cy="115713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87117" y="2610435"/>
              <a:ext cx="246757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50" dirty="0" smtClean="0"/>
                <a:t>Training materials</a:t>
              </a:r>
              <a:br>
                <a:rPr lang="en-GB" sz="1350" dirty="0" smtClean="0"/>
              </a:br>
              <a:r>
                <a:rPr lang="en-GB" sz="1350" dirty="0"/>
                <a:t>Wiki </a:t>
              </a:r>
              <a:r>
                <a:rPr lang="en-GB" sz="1350" dirty="0" smtClean="0"/>
                <a:t>(moodle.ifr.ac.uk/</a:t>
              </a:r>
              <a:r>
                <a:rPr lang="en-GB" sz="1350" dirty="0" err="1" smtClean="0"/>
                <a:t>wikitrain</a:t>
              </a:r>
              <a:r>
                <a:rPr lang="en-GB" sz="1350" dirty="0" smtClean="0"/>
                <a:t>/)</a:t>
              </a:r>
              <a:r>
                <a:rPr lang="en-GB" sz="1350" dirty="0"/>
                <a:t/>
              </a:r>
              <a:br>
                <a:rPr lang="en-GB" sz="1350" dirty="0"/>
              </a:br>
              <a:r>
                <a:rPr lang="en-GB" sz="1350" dirty="0" smtClean="0"/>
                <a:t>(Built but not live yet)</a:t>
              </a:r>
              <a:endParaRPr lang="en-GB" sz="135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23615" y="5334191"/>
              <a:ext cx="2675091" cy="115713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887376" y="5525645"/>
              <a:ext cx="2037987" cy="715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350" dirty="0" smtClean="0"/>
                <a:t>Linux training server VM</a:t>
              </a:r>
              <a:br>
                <a:rPr lang="en-GB" sz="1350" dirty="0" smtClean="0"/>
              </a:br>
              <a:r>
                <a:rPr lang="en-GB" sz="1350" dirty="0" smtClean="0"/>
                <a:t>(Using Docker engine &amp; software containers)</a:t>
              </a:r>
              <a:endParaRPr lang="en-GB" sz="135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480" y="6081430"/>
              <a:ext cx="1137285" cy="62293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0739" y="3815397"/>
              <a:ext cx="1295400" cy="7620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3429" y="2154912"/>
              <a:ext cx="1219200" cy="3810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3515" y="1681094"/>
              <a:ext cx="415290" cy="441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5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787163"/>
            <a:ext cx="6915626" cy="5151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4457" y="387646"/>
            <a:ext cx="435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Blog - screenshot of courses aggregator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163" y="1628800"/>
            <a:ext cx="126301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065068"/>
            <a:ext cx="2057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 smtClean="0"/>
              <a:t>Training topics</a:t>
            </a:r>
            <a:endParaRPr lang="en-GB" sz="2400" dirty="0" smtClean="0"/>
          </a:p>
          <a:p>
            <a:r>
              <a:rPr lang="en-GB" sz="2400" dirty="0" smtClean="0"/>
              <a:t>16S / QIIME</a:t>
            </a:r>
          </a:p>
          <a:p>
            <a:r>
              <a:rPr lang="en-GB" sz="2400" dirty="0" smtClean="0"/>
              <a:t>Linux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93265"/>
            <a:ext cx="6640830" cy="512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65738"/>
            <a:ext cx="324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IFR Moodle – work in progress…</a:t>
            </a:r>
            <a:endParaRPr lang="en-GB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265" y="1549615"/>
            <a:ext cx="130873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8186738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56792"/>
            <a:ext cx="8195310" cy="44619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283398"/>
            <a:ext cx="5166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BITES – Bioinformatics Training Environments Server</a:t>
            </a:r>
          </a:p>
          <a:p>
            <a:r>
              <a:rPr lang="en-GB" dirty="0" smtClean="0"/>
              <a:t>Linux VM running Docker engine with </a:t>
            </a:r>
            <a:br>
              <a:rPr lang="en-GB" dirty="0" smtClean="0"/>
            </a:br>
            <a:r>
              <a:rPr lang="en-GB" dirty="0" smtClean="0"/>
              <a:t>multiple containers e.g. Galaxy servers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535591" cy="48012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3309355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(Itself a</a:t>
            </a:r>
            <a:br>
              <a:rPr lang="en-GB" sz="1000" dirty="0" smtClean="0"/>
            </a:br>
            <a:r>
              <a:rPr lang="en-GB" sz="1000" dirty="0" smtClean="0"/>
              <a:t>Docker</a:t>
            </a:r>
            <a:br>
              <a:rPr lang="en-GB" sz="1000" dirty="0" smtClean="0"/>
            </a:br>
            <a:r>
              <a:rPr lang="en-GB" sz="1000" dirty="0" smtClean="0"/>
              <a:t>Container)</a:t>
            </a:r>
            <a:endParaRPr lang="en-GB" sz="1000" dirty="0"/>
          </a:p>
        </p:txBody>
      </p:sp>
      <p:sp>
        <p:nvSpPr>
          <p:cNvPr id="5" name="Rectangle 4"/>
          <p:cNvSpPr/>
          <p:nvPr/>
        </p:nvSpPr>
        <p:spPr>
          <a:xfrm>
            <a:off x="4355976" y="3212977"/>
            <a:ext cx="1152128" cy="21602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860032" y="2996952"/>
            <a:ext cx="216024" cy="216025"/>
          </a:xfrm>
          <a:prstGeom prst="rect">
            <a:avLst/>
          </a:prstGeom>
          <a:solidFill>
            <a:srgbClr val="EE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7504" y="1052736"/>
            <a:ext cx="8856984" cy="4819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57121" y="2177666"/>
            <a:ext cx="6331103" cy="2724597"/>
            <a:chOff x="617161" y="1844824"/>
            <a:chExt cx="6331103" cy="2724597"/>
          </a:xfrm>
        </p:grpSpPr>
        <p:sp>
          <p:nvSpPr>
            <p:cNvPr id="5" name="Rounded Rectangle 4"/>
            <p:cNvSpPr/>
            <p:nvPr/>
          </p:nvSpPr>
          <p:spPr>
            <a:xfrm>
              <a:off x="617161" y="1844824"/>
              <a:ext cx="1800672" cy="272459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IFR External</a:t>
              </a:r>
              <a:br>
                <a:rPr lang="en-GB" dirty="0" smtClean="0">
                  <a:solidFill>
                    <a:schemeClr val="tx1"/>
                  </a:solidFill>
                </a:rPr>
              </a:br>
              <a:r>
                <a:rPr lang="en-GB" dirty="0" smtClean="0">
                  <a:solidFill>
                    <a:schemeClr val="tx1"/>
                  </a:solidFill>
                </a:rPr>
                <a:t>Docker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Registry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(LDAP/AD</a:t>
              </a:r>
              <a:br>
                <a:rPr lang="en-GB" dirty="0" smtClean="0">
                  <a:solidFill>
                    <a:schemeClr val="tx1"/>
                  </a:solidFill>
                </a:rPr>
              </a:br>
              <a:r>
                <a:rPr lang="en-GB" dirty="0" smtClean="0">
                  <a:solidFill>
                    <a:schemeClr val="tx1"/>
                  </a:solidFill>
                </a:rPr>
                <a:t>Auth.?)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79712" y="2073452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Published CLI BI pipeline </a:t>
              </a:r>
              <a:r>
                <a:rPr lang="en-GB" dirty="0" smtClean="0"/>
                <a:t>container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79712" y="2713324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Training environment container e.g. RNA-</a:t>
              </a:r>
              <a:r>
                <a:rPr lang="en-GB" dirty="0" err="1" smtClean="0"/>
                <a:t>seq</a:t>
              </a:r>
              <a:endParaRPr lang="en-GB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66102" y="3340326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Training environment container e.g. </a:t>
              </a:r>
              <a:r>
                <a:rPr lang="en-GB" sz="1600" dirty="0" err="1" smtClean="0"/>
                <a:t>Ipython</a:t>
              </a:r>
              <a:r>
                <a:rPr lang="en-GB" sz="1600" dirty="0" smtClean="0"/>
                <a:t> Notebook</a:t>
              </a:r>
              <a:endParaRPr lang="en-GB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54234" y="3967328"/>
              <a:ext cx="4968552" cy="38367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Training environment container e.g. R-studio web</a:t>
              </a:r>
              <a:endParaRPr lang="en-GB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29" y="2217130"/>
            <a:ext cx="1524000" cy="76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09430" y="2834152"/>
            <a:ext cx="192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Linux server running </a:t>
            </a:r>
          </a:p>
          <a:p>
            <a:r>
              <a:rPr lang="en-GB" sz="1600" dirty="0" smtClean="0"/>
              <a:t>Docker engine</a:t>
            </a:r>
            <a:endParaRPr lang="en-GB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32240" y="2789966"/>
            <a:ext cx="344356" cy="567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5" name="Picture 10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639" y="4153492"/>
            <a:ext cx="844979" cy="994954"/>
          </a:xfrm>
          <a:prstGeom prst="rect">
            <a:avLst/>
          </a:prstGeom>
        </p:spPr>
      </p:pic>
      <p:sp>
        <p:nvSpPr>
          <p:cNvPr id="1027" name="TextBox 1026"/>
          <p:cNvSpPr txBox="1"/>
          <p:nvPr/>
        </p:nvSpPr>
        <p:spPr>
          <a:xfrm>
            <a:off x="6469373" y="4865412"/>
            <a:ext cx="166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Desktop PC </a:t>
            </a:r>
          </a:p>
          <a:p>
            <a:r>
              <a:rPr lang="en-GB" sz="1600" dirty="0" smtClean="0"/>
              <a:t>running </a:t>
            </a:r>
            <a:r>
              <a:rPr lang="en-GB" sz="1600" dirty="0" err="1" smtClean="0"/>
              <a:t>Kitematic</a:t>
            </a:r>
            <a:endParaRPr lang="en-GB" sz="1600" dirty="0"/>
          </a:p>
        </p:txBody>
      </p:sp>
      <p:cxnSp>
        <p:nvCxnSpPr>
          <p:cNvPr id="1029" name="Straight Arrow Connector 1028"/>
          <p:cNvCxnSpPr/>
          <p:nvPr/>
        </p:nvCxnSpPr>
        <p:spPr>
          <a:xfrm>
            <a:off x="6732240" y="4056840"/>
            <a:ext cx="792088" cy="435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2516886" y="1406257"/>
            <a:ext cx="465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Proposed outward facing Docker Registry with </a:t>
            </a:r>
          </a:p>
          <a:p>
            <a:r>
              <a:rPr lang="en-GB" b="1" u="sng" dirty="0"/>
              <a:t>a</a:t>
            </a:r>
            <a:r>
              <a:rPr lang="en-GB" b="1" u="sng" dirty="0" smtClean="0"/>
              <a:t>uthenticated upload and public download</a:t>
            </a:r>
            <a:endParaRPr lang="en-GB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793762" y="5271519"/>
            <a:ext cx="555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NB One IFR group has already </a:t>
            </a:r>
            <a:r>
              <a:rPr lang="en-GB" dirty="0" err="1" smtClean="0"/>
              <a:t>Dockerised</a:t>
            </a:r>
            <a:r>
              <a:rPr lang="en-GB" dirty="0" smtClean="0"/>
              <a:t> their pipelines </a:t>
            </a:r>
            <a:br>
              <a:rPr lang="en-GB" dirty="0" smtClean="0"/>
            </a:br>
            <a:r>
              <a:rPr lang="en-GB" dirty="0" smtClean="0"/>
              <a:t>with an aim to publish via this 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4864" y="5872100"/>
            <a:ext cx="12169352" cy="94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99392"/>
            <a:ext cx="2694463" cy="13434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1600" y="1052736"/>
            <a:ext cx="7269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Software tools that may have been harmed in the making of  this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(</a:t>
            </a:r>
            <a:r>
              <a:rPr lang="en-GB" dirty="0">
                <a:hlinkClick r:id="rId4"/>
              </a:rPr>
              <a:t>https://www.docker.com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Docker toolkit nee. </a:t>
            </a:r>
            <a:r>
              <a:rPr lang="en-GB" dirty="0" err="1" smtClean="0"/>
              <a:t>Kitematic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www.docker.com/docker-toolbox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Galaxy (</a:t>
            </a:r>
            <a:r>
              <a:rPr lang="en-GB" dirty="0">
                <a:hlinkClick r:id="rId6"/>
              </a:rPr>
              <a:t>https://galaxyproject.org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R-studio(web) </a:t>
            </a:r>
            <a:r>
              <a:rPr lang="en-GB" dirty="0" smtClean="0"/>
              <a:t>(</a:t>
            </a: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://www.rstudio.com/products/RStudio/#</a:t>
            </a:r>
            <a:r>
              <a:rPr lang="en-GB" dirty="0" smtClean="0">
                <a:hlinkClick r:id="rId7"/>
              </a:rPr>
              <a:t>Server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Ipython</a:t>
            </a:r>
            <a:r>
              <a:rPr lang="en-GB" dirty="0"/>
              <a:t> Notebook (</a:t>
            </a:r>
            <a:r>
              <a:rPr lang="en-GB" dirty="0">
                <a:hlinkClick r:id="rId8"/>
              </a:rPr>
              <a:t>http://</a:t>
            </a:r>
            <a:r>
              <a:rPr lang="en-GB" dirty="0" smtClean="0">
                <a:hlinkClick r:id="rId8"/>
              </a:rPr>
              <a:t>ipython.org/notebook.html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Wordpress</a:t>
            </a:r>
            <a:r>
              <a:rPr lang="en-GB" dirty="0"/>
              <a:t> (</a:t>
            </a:r>
            <a:r>
              <a:rPr lang="en-GB" dirty="0">
                <a:hlinkClick r:id="rId9"/>
              </a:rPr>
              <a:t>https://wordpress.com</a:t>
            </a:r>
            <a:r>
              <a:rPr lang="en-GB" dirty="0" smtClean="0">
                <a:hlinkClick r:id="rId9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Mediawiki</a:t>
            </a:r>
            <a:r>
              <a:rPr lang="en-GB" dirty="0"/>
              <a:t> (</a:t>
            </a:r>
            <a:r>
              <a:rPr lang="en-GB" dirty="0">
                <a:hlinkClick r:id="rId10"/>
              </a:rPr>
              <a:t>https://</a:t>
            </a:r>
            <a:r>
              <a:rPr lang="en-GB" dirty="0" smtClean="0">
                <a:hlinkClick r:id="rId10"/>
              </a:rPr>
              <a:t>www.mediawiki.org/wiki/MediaWiki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Camtasia (Commercial) (</a:t>
            </a:r>
            <a:r>
              <a:rPr lang="en-GB" dirty="0">
                <a:hlinkClick r:id="rId11"/>
              </a:rPr>
              <a:t>https://</a:t>
            </a:r>
            <a:r>
              <a:rPr lang="en-GB" dirty="0" smtClean="0">
                <a:hlinkClick r:id="rId11"/>
              </a:rPr>
              <a:t>www.techsmith.com/camtasia.html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Moodle (</a:t>
            </a:r>
            <a:r>
              <a:rPr lang="en-GB" dirty="0">
                <a:hlinkClick r:id="rId12"/>
              </a:rPr>
              <a:t>https://moodle.org</a:t>
            </a:r>
            <a:r>
              <a:rPr lang="en-GB" dirty="0" smtClean="0">
                <a:hlinkClick r:id="rId12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Sony Vegas Movie Studio </a:t>
            </a:r>
            <a:r>
              <a:rPr lang="en-GB" dirty="0"/>
              <a:t>(Commercial)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13"/>
              </a:rPr>
              <a:t>http://</a:t>
            </a:r>
            <a:r>
              <a:rPr lang="en-GB" dirty="0" smtClean="0">
                <a:hlinkClick r:id="rId13"/>
              </a:rPr>
              <a:t>www.sonycreativesoftware.com/moviestudio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Etherpad</a:t>
            </a:r>
            <a:r>
              <a:rPr lang="en-GB" dirty="0"/>
              <a:t> (</a:t>
            </a:r>
            <a:r>
              <a:rPr lang="en-GB" dirty="0">
                <a:hlinkClick r:id="rId14"/>
              </a:rPr>
              <a:t>https://</a:t>
            </a:r>
            <a:r>
              <a:rPr lang="en-GB" dirty="0" smtClean="0">
                <a:hlinkClick r:id="rId14"/>
              </a:rPr>
              <a:t>github.com/ether/etherpad-lite</a:t>
            </a:r>
            <a:r>
              <a:rPr lang="en-GB" dirty="0" smtClean="0"/>
              <a:t>) </a:t>
            </a:r>
          </a:p>
          <a:p>
            <a:r>
              <a:rPr lang="en-GB" dirty="0"/>
              <a:t>(Future usage)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Open </a:t>
            </a:r>
            <a:r>
              <a:rPr lang="en-GB" dirty="0"/>
              <a:t>Broadcaster software (</a:t>
            </a:r>
            <a:r>
              <a:rPr lang="en-GB" dirty="0">
                <a:hlinkClick r:id="rId15"/>
              </a:rPr>
              <a:t>https://obsproject.com</a:t>
            </a:r>
            <a:r>
              <a:rPr lang="en-GB" dirty="0" smtClean="0">
                <a:hlinkClick r:id="rId15"/>
              </a:rPr>
              <a:t>/</a:t>
            </a:r>
            <a:r>
              <a:rPr lang="en-GB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27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21688</TotalTime>
  <Words>233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walkerad</dc:creator>
  <cp:lastModifiedBy>mark fernandes (IFR)</cp:lastModifiedBy>
  <cp:revision>107</cp:revision>
  <cp:lastPrinted>2015-11-03T13:27:53Z</cp:lastPrinted>
  <dcterms:created xsi:type="dcterms:W3CDTF">2013-09-05T13:50:11Z</dcterms:created>
  <dcterms:modified xsi:type="dcterms:W3CDTF">2015-11-03T14:04:53Z</dcterms:modified>
</cp:coreProperties>
</file>