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9" r:id="rId2"/>
  </p:sldMasterIdLst>
  <p:notesMasterIdLst>
    <p:notesMasterId r:id="rId16"/>
  </p:notesMasterIdLst>
  <p:sldIdLst>
    <p:sldId id="320" r:id="rId3"/>
    <p:sldId id="321" r:id="rId4"/>
    <p:sldId id="322" r:id="rId5"/>
    <p:sldId id="323" r:id="rId6"/>
    <p:sldId id="324" r:id="rId7"/>
    <p:sldId id="325" r:id="rId8"/>
    <p:sldId id="314" r:id="rId9"/>
    <p:sldId id="315" r:id="rId10"/>
    <p:sldId id="316" r:id="rId11"/>
    <p:sldId id="317" r:id="rId12"/>
    <p:sldId id="318" r:id="rId13"/>
    <p:sldId id="319" r:id="rId14"/>
    <p:sldId id="306" r:id="rId1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70515" autoAdjust="0"/>
  </p:normalViewPr>
  <p:slideViewPr>
    <p:cSldViewPr>
      <p:cViewPr>
        <p:scale>
          <a:sx n="80" d="100"/>
          <a:sy n="80" d="100"/>
        </p:scale>
        <p:origin x="-42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4" d="100"/>
          <a:sy n="84" d="100"/>
        </p:scale>
        <p:origin x="-3822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6928B-EB36-4FB1-BEF6-AE2D7C10DE20}" type="datetimeFigureOut">
              <a:rPr lang="en-GB" smtClean="0"/>
              <a:t>03/11/2015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42CCA-2A1C-44A3-B48A-9DB0C3C08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3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6763" lvl="2" indent="-457200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+mj-lt"/>
              <a:buAutoNum type="arabicPeriod"/>
            </a:pPr>
            <a:endParaRPr lang="en-GB" sz="23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6763" lvl="2" indent="-457200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+mj-lt"/>
              <a:buAutoNum type="arabicPeriod"/>
            </a:pPr>
            <a:endParaRPr lang="en-GB" sz="23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1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3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4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6763" lvl="2" indent="-457200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+mj-lt"/>
              <a:buAutoNum type="arabicPeriod"/>
            </a:pPr>
            <a:endParaRPr lang="en-GB" sz="23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2CCA-2A1C-44A3-B48A-9DB0C3C080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5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41"/>
          <a:stretch>
            <a:fillRect/>
          </a:stretch>
        </p:blipFill>
        <p:spPr bwMode="auto">
          <a:xfrm>
            <a:off x="0" y="0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1"/>
          <p:cNvSpPr>
            <a:spLocks noGrp="1"/>
          </p:cNvSpPr>
          <p:nvPr/>
        </p:nvSpPr>
        <p:spPr>
          <a:xfrm>
            <a:off x="863600" y="3076575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300163" hangingPunct="0">
              <a:defRPr/>
            </a:pPr>
            <a:endParaRPr lang="en-GB" sz="2800" b="1" dirty="0">
              <a:solidFill>
                <a:srgbClr val="18472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6" name="Picture 4" descr="rothowithr (2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165850"/>
            <a:ext cx="501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new-bbsrc-colou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6453188"/>
            <a:ext cx="9525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7950" y="188913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prstClr val="white"/>
                </a:solidFill>
              </a:rPr>
              <a:t>Rothamsted Research</a:t>
            </a:r>
          </a:p>
          <a:p>
            <a:r>
              <a:rPr lang="en-US" sz="2000">
                <a:solidFill>
                  <a:prstClr val="white"/>
                </a:solidFill>
              </a:rPr>
              <a:t>	where knowledge grows</a:t>
            </a:r>
            <a:endParaRPr lang="en-GB" sz="2000">
              <a:solidFill>
                <a:prstClr val="white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55650" y="1628775"/>
            <a:ext cx="748823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472A"/>
                </a:solidFill>
              </a:defRPr>
            </a:lvl1pPr>
            <a:lvl2pPr>
              <a:defRPr>
                <a:solidFill>
                  <a:srgbClr val="18472A"/>
                </a:solidFill>
              </a:defRPr>
            </a:lvl2pPr>
            <a:lvl3pPr>
              <a:defRPr>
                <a:solidFill>
                  <a:srgbClr val="18472A"/>
                </a:solidFill>
              </a:defRPr>
            </a:lvl3pPr>
            <a:lvl4pPr>
              <a:defRPr>
                <a:solidFill>
                  <a:srgbClr val="18472A"/>
                </a:solidFill>
              </a:defRPr>
            </a:lvl4pPr>
            <a:lvl5pPr>
              <a:defRPr>
                <a:solidFill>
                  <a:srgbClr val="18472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950" y="6381750"/>
            <a:ext cx="7191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r>
              <a:rPr lang="en-GB" smtClean="0"/>
              <a:t>Slide </a:t>
            </a:r>
            <a:fld id="{E3DD2DEB-4E83-4783-AAA8-FCA35591EE2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900113" y="6381750"/>
            <a:ext cx="9350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E6836090-B739-4F96-A66C-54AABB999A18}" type="datetimeFigureOut">
              <a:rPr lang="en-GB" smtClean="0"/>
              <a:pPr/>
              <a:t>03/11/2015</a:t>
            </a:fld>
            <a:endParaRPr lang="en-GB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41"/>
          <a:stretch>
            <a:fillRect/>
          </a:stretch>
        </p:blipFill>
        <p:spPr bwMode="auto">
          <a:xfrm>
            <a:off x="0" y="0"/>
            <a:ext cx="18351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1"/>
          <p:cNvSpPr>
            <a:spLocks noGrp="1"/>
          </p:cNvSpPr>
          <p:nvPr userDrawn="1"/>
        </p:nvSpPr>
        <p:spPr>
          <a:xfrm>
            <a:off x="863600" y="3076575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300163" hangingPunct="0">
              <a:defRPr/>
            </a:pPr>
            <a:endParaRPr lang="en-GB" sz="2800" b="1" dirty="0">
              <a:solidFill>
                <a:srgbClr val="18472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14" name="Picture 4" descr="rothowithr (2)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165850"/>
            <a:ext cx="501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new-bbsrc-colour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6453188"/>
            <a:ext cx="9525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ChangeArrowheads="1"/>
          </p:cNvSpPr>
          <p:nvPr userDrawn="1"/>
        </p:nvSpPr>
        <p:spPr bwMode="auto">
          <a:xfrm>
            <a:off x="107950" y="188913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prstClr val="white"/>
                </a:solidFill>
              </a:rPr>
              <a:t>Rothamsted Research</a:t>
            </a:r>
          </a:p>
          <a:p>
            <a:r>
              <a:rPr lang="en-US" sz="2000">
                <a:solidFill>
                  <a:prstClr val="white"/>
                </a:solidFill>
              </a:rPr>
              <a:t>	where knowledge grows</a:t>
            </a:r>
            <a:endParaRPr lang="en-GB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rothowithr (2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165850"/>
            <a:ext cx="501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new-bbsrc-colou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6453188"/>
            <a:ext cx="9525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51520" y="908720"/>
            <a:ext cx="8568952" cy="518457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8472A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568952" cy="7200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184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950" y="6381750"/>
            <a:ext cx="7191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r>
              <a:rPr lang="en-GB" smtClean="0"/>
              <a:t>Slide </a:t>
            </a:r>
            <a:fld id="{F8D19956-60B8-4EB2-AB0E-CD5E7176EB7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>
          <a:xfrm>
            <a:off x="900113" y="6381750"/>
            <a:ext cx="9350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281E1985-9C67-44A3-9051-8303A934F513}" type="datetimeFigureOut">
              <a:rPr lang="en-GB" smtClean="0"/>
              <a:pPr/>
              <a:t>03/11/2015</a:t>
            </a:fld>
            <a:endParaRPr lang="en-GB"/>
          </a:p>
        </p:txBody>
      </p:sp>
      <p:pic>
        <p:nvPicPr>
          <p:cNvPr id="10" name="Picture 1" descr="rothowithr (2)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165850"/>
            <a:ext cx="501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new-bbsrc-colou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6453188"/>
            <a:ext cx="9525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7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2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6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41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94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44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74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42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/>
        </p:nvSpPr>
        <p:spPr>
          <a:xfrm>
            <a:off x="863600" y="3076575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300163" hangingPunct="0">
              <a:defRPr/>
            </a:pPr>
            <a:endParaRPr lang="en-GB" sz="2800" b="1" dirty="0">
              <a:solidFill>
                <a:srgbClr val="18472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" name="Picture 2" descr="rothowithr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71438"/>
            <a:ext cx="1039812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0" y="981075"/>
            <a:ext cx="7812088" cy="0"/>
          </a:xfrm>
          <a:prstGeom prst="line">
            <a:avLst/>
          </a:prstGeom>
          <a:noFill/>
          <a:ln w="38100">
            <a:solidFill>
              <a:srgbClr val="18472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4" descr="new-bbsrc-colo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6308725"/>
            <a:ext cx="145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23528" y="1556792"/>
            <a:ext cx="8424936" cy="46805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8472A"/>
                </a:solidFill>
              </a:defRPr>
            </a:lvl1pPr>
            <a:lvl2pPr>
              <a:buFont typeface="Wingdings" pitchFamily="2" charset="2"/>
              <a:buChar char="Ø"/>
              <a:defRPr sz="2000">
                <a:solidFill>
                  <a:srgbClr val="18472A"/>
                </a:solidFill>
              </a:defRPr>
            </a:lvl2pPr>
            <a:lvl3pPr>
              <a:buFont typeface="Courier New" pitchFamily="49" charset="0"/>
              <a:buChar char="o"/>
              <a:defRPr sz="1800">
                <a:solidFill>
                  <a:srgbClr val="18472A"/>
                </a:solidFill>
              </a:defRPr>
            </a:lvl3pPr>
            <a:lvl4pPr>
              <a:defRPr sz="2000">
                <a:solidFill>
                  <a:srgbClr val="18472A"/>
                </a:solidFill>
              </a:defRPr>
            </a:lvl4pPr>
            <a:lvl5pPr>
              <a:defRPr sz="2000">
                <a:solidFill>
                  <a:srgbClr val="18472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7200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1847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07950" y="6381750"/>
            <a:ext cx="7191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r>
              <a:rPr lang="en-GB" smtClean="0"/>
              <a:t>Slide </a:t>
            </a:r>
            <a:fld id="{EC20D891-D16F-4DBC-994B-F1964AD6CE5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900113" y="6381750"/>
            <a:ext cx="9350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A7B33C50-CEA9-4C4B-9EBB-2B6303F170A1}" type="datetimeFigureOut">
              <a:rPr lang="en-GB" smtClean="0"/>
              <a:pPr/>
              <a:t>03/11/2015</a:t>
            </a:fld>
            <a:endParaRPr lang="en-GB"/>
          </a:p>
        </p:txBody>
      </p:sp>
      <p:sp>
        <p:nvSpPr>
          <p:cNvPr id="10" name="Title 11"/>
          <p:cNvSpPr>
            <a:spLocks noGrp="1"/>
          </p:cNvSpPr>
          <p:nvPr userDrawn="1"/>
        </p:nvSpPr>
        <p:spPr>
          <a:xfrm>
            <a:off x="863600" y="3076575"/>
            <a:ext cx="7416800" cy="7048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300163" hangingPunct="0">
              <a:defRPr/>
            </a:pPr>
            <a:endParaRPr lang="en-GB" sz="2800" b="1" dirty="0">
              <a:solidFill>
                <a:srgbClr val="18472A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12" name="Picture 2" descr="rothowithr (2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71438"/>
            <a:ext cx="1039812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981075"/>
            <a:ext cx="7812088" cy="0"/>
          </a:xfrm>
          <a:prstGeom prst="line">
            <a:avLst/>
          </a:prstGeom>
          <a:noFill/>
          <a:ln w="38100">
            <a:solidFill>
              <a:srgbClr val="18472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4" descr="new-bbsrc-colo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6308725"/>
            <a:ext cx="145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6D71-7481-432E-88C9-10CFE3C5DAD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D61A-8D5E-41B1-98B6-16BC49197CF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8" r:id="rId13"/>
  </p:sldLayoutIdLst>
  <mc:AlternateContent xmlns:mc="http://schemas.openxmlformats.org/markup-compatibility/2006" xmlns:p14="http://schemas.microsoft.com/office/powerpoint/2010/main">
    <mc:Choice Requires="p14">
      <p:transition p14:dur="250" advTm="7000">
        <p14:pan/>
      </p:transition>
    </mc:Choice>
    <mc:Fallback xmlns="">
      <p:transition advTm="7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5692-4799-4368-93E7-2DC685AA10F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03/11/2015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0C32-E183-482E-AB1A-D89F46FC2A9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KeywanHP/QTLNetMiner" TargetMode="External"/><Relationship Id="rId4" Type="http://schemas.openxmlformats.org/officeDocument/2006/relationships/hyperlink" Target="https://ondex.rothamsted.ac.uk/QTLNetMin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51520" y="2078360"/>
            <a:ext cx="8496944" cy="2070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Rothamsted</a:t>
            </a:r>
            <a:r>
              <a:rPr lang="en-US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Research</a:t>
            </a:r>
          </a:p>
          <a:p>
            <a:r>
              <a:rPr lang="en-US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</a:t>
            </a:r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 </a:t>
            </a:r>
            <a:r>
              <a:rPr lang="en-GB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Software resource development update</a:t>
            </a:r>
            <a:endParaRPr lang="en-GB" sz="4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7504" y="5124450"/>
            <a:ext cx="8640960" cy="147290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500" b="1" dirty="0" smtClean="0">
                <a:solidFill>
                  <a:prstClr val="black"/>
                </a:solidFill>
              </a:rPr>
              <a:t>C.E. </a:t>
            </a:r>
            <a:r>
              <a:rPr lang="en-GB" sz="4500" b="1" dirty="0" err="1" smtClean="0">
                <a:solidFill>
                  <a:prstClr val="black"/>
                </a:solidFill>
              </a:rPr>
              <a:t>McInerney</a:t>
            </a:r>
            <a:r>
              <a:rPr lang="en-GB" sz="4500" b="1" dirty="0" smtClean="0">
                <a:solidFill>
                  <a:prstClr val="black"/>
                </a:solidFill>
              </a:rPr>
              <a:t>, </a:t>
            </a:r>
            <a:r>
              <a:rPr lang="en-GB" sz="4500" b="1" dirty="0">
                <a:solidFill>
                  <a:prstClr val="black"/>
                </a:solidFill>
              </a:rPr>
              <a:t>A. Singh, A</a:t>
            </a:r>
            <a:r>
              <a:rPr lang="en-GB" sz="4500" b="1" dirty="0" smtClean="0">
                <a:solidFill>
                  <a:prstClr val="black"/>
                </a:solidFill>
              </a:rPr>
              <a:t>. Mead, K. Hassani-Pak, C.J. Rawlings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500" b="1" i="1" dirty="0" err="1">
                <a:solidFill>
                  <a:prstClr val="black"/>
                </a:solidFill>
              </a:rPr>
              <a:t>Rothamsted</a:t>
            </a:r>
            <a:r>
              <a:rPr lang="en-GB" sz="4500" b="1" i="1" dirty="0">
                <a:solidFill>
                  <a:prstClr val="black"/>
                </a:solidFill>
              </a:rPr>
              <a:t> Research, Computational and Systems Biology, Harpenden, UK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467"/>
    </mc:Choice>
    <mc:Fallback xmlns="">
      <p:transition advTm="346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Downloads\NewNetwork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344816" cy="53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1" y="188640"/>
            <a:ext cx="7560840" cy="57606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KNETViewer (in progress)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KNETViewer features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7504" y="1124744"/>
            <a:ext cx="6984776" cy="561662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tx1"/>
                </a:solidFill>
              </a:rPr>
              <a:t>Visualize </a:t>
            </a:r>
            <a:r>
              <a:rPr lang="en-GB" b="1" dirty="0" smtClean="0">
                <a:solidFill>
                  <a:srgbClr val="0070C0"/>
                </a:solidFill>
              </a:rPr>
              <a:t>content-rich, semantic </a:t>
            </a:r>
            <a:r>
              <a:rPr lang="en-GB" b="1" dirty="0">
                <a:solidFill>
                  <a:srgbClr val="0070C0"/>
                </a:solidFill>
              </a:rPr>
              <a:t>networks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Create </a:t>
            </a:r>
            <a:r>
              <a:rPr lang="en-GB" b="1" dirty="0">
                <a:solidFill>
                  <a:schemeClr val="tx1"/>
                </a:solidFill>
              </a:rPr>
              <a:t>animated network </a:t>
            </a:r>
            <a:r>
              <a:rPr lang="en-GB" b="1" dirty="0" smtClean="0">
                <a:solidFill>
                  <a:schemeClr val="tx1"/>
                </a:solidFill>
              </a:rPr>
              <a:t>graphs</a:t>
            </a:r>
            <a:endParaRPr lang="en-GB" b="1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Interactive </a:t>
            </a:r>
            <a:r>
              <a:rPr lang="en-GB" b="1" dirty="0">
                <a:solidFill>
                  <a:schemeClr val="tx1"/>
                </a:solidFill>
              </a:rPr>
              <a:t>viewport </a:t>
            </a:r>
            <a:r>
              <a:rPr lang="en-GB" b="1" dirty="0" smtClean="0">
                <a:solidFill>
                  <a:schemeClr val="tx1"/>
                </a:solidFill>
              </a:rPr>
              <a:t>manipulation</a:t>
            </a:r>
            <a:endParaRPr lang="en-GB" b="1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Compatible with </a:t>
            </a:r>
            <a:r>
              <a:rPr lang="en-GB" b="1" dirty="0" smtClean="0">
                <a:solidFill>
                  <a:srgbClr val="0070C0"/>
                </a:solidFill>
              </a:rPr>
              <a:t>touch devices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Works on Apple iOS, Android and Microsoft </a:t>
            </a:r>
            <a:r>
              <a:rPr lang="en-GB" b="1" dirty="0" smtClean="0">
                <a:solidFill>
                  <a:srgbClr val="0070C0"/>
                </a:solidFill>
              </a:rPr>
              <a:t>mobile devices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Modular </a:t>
            </a:r>
            <a:r>
              <a:rPr lang="en-GB" b="1" dirty="0">
                <a:solidFill>
                  <a:schemeClr val="tx1"/>
                </a:solidFill>
              </a:rPr>
              <a:t>architecture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Sliding </a:t>
            </a:r>
            <a:r>
              <a:rPr lang="en-GB" b="1" dirty="0">
                <a:solidFill>
                  <a:srgbClr val="0070C0"/>
                </a:solidFill>
              </a:rPr>
              <a:t>Item Information </a:t>
            </a:r>
            <a:r>
              <a:rPr lang="en-GB" b="1" dirty="0" smtClean="0">
                <a:solidFill>
                  <a:schemeClr val="tx1"/>
                </a:solidFill>
              </a:rPr>
              <a:t>panel</a:t>
            </a:r>
            <a:endParaRPr lang="en-GB" b="1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tx1"/>
                </a:solidFill>
              </a:rPr>
              <a:t>Radial </a:t>
            </a:r>
            <a:r>
              <a:rPr lang="en-GB" b="1" dirty="0">
                <a:solidFill>
                  <a:srgbClr val="0070C0"/>
                </a:solidFill>
              </a:rPr>
              <a:t>context </a:t>
            </a:r>
            <a:r>
              <a:rPr lang="en-GB" b="1" dirty="0" smtClean="0">
                <a:solidFill>
                  <a:srgbClr val="0070C0"/>
                </a:solidFill>
              </a:rPr>
              <a:t>menu</a:t>
            </a:r>
            <a:endParaRPr lang="en-GB" b="1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>
                <a:solidFill>
                  <a:schemeClr val="tx1"/>
                </a:solidFill>
              </a:rPr>
              <a:t>Export graph </a:t>
            </a:r>
            <a:r>
              <a:rPr lang="en-GB" b="1" dirty="0" smtClean="0">
                <a:solidFill>
                  <a:schemeClr val="tx1"/>
                </a:solidFill>
              </a:rPr>
              <a:t>datasets (JSON) </a:t>
            </a:r>
            <a:r>
              <a:rPr lang="en-GB" b="1" dirty="0">
                <a:solidFill>
                  <a:schemeClr val="tx1"/>
                </a:solidFill>
              </a:rPr>
              <a:t>or graphs as </a:t>
            </a:r>
            <a:r>
              <a:rPr lang="en-GB" b="1" dirty="0" smtClean="0">
                <a:solidFill>
                  <a:srgbClr val="0070C0"/>
                </a:solidFill>
              </a:rPr>
              <a:t>images</a:t>
            </a:r>
            <a:endParaRPr lang="en-GB" b="1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>
                <a:solidFill>
                  <a:schemeClr val="tx1"/>
                </a:solidFill>
              </a:rPr>
              <a:t>Multiple graph </a:t>
            </a:r>
            <a:r>
              <a:rPr lang="en-GB" b="1" dirty="0">
                <a:solidFill>
                  <a:srgbClr val="0070C0"/>
                </a:solidFill>
              </a:rPr>
              <a:t>layout algorithms </a:t>
            </a:r>
            <a:r>
              <a:rPr lang="en-GB" b="1" dirty="0">
                <a:solidFill>
                  <a:schemeClr val="tx1"/>
                </a:solidFill>
              </a:rPr>
              <a:t>implemented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56792"/>
            <a:ext cx="23762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7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23528" y="1268760"/>
            <a:ext cx="6408712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Currently developed as part of the </a:t>
            </a:r>
            <a:r>
              <a:rPr lang="en-GB" sz="2000" b="1" dirty="0" smtClean="0">
                <a:solidFill>
                  <a:srgbClr val="0070C0"/>
                </a:solidFill>
              </a:rPr>
              <a:t>QTLNetMiner</a:t>
            </a:r>
            <a:r>
              <a:rPr lang="en-GB" sz="2000" b="1" dirty="0" smtClean="0">
                <a:solidFill>
                  <a:schemeClr val="tx1"/>
                </a:solidFill>
              </a:rPr>
              <a:t> source code.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Work is underway to package and release it as a </a:t>
            </a:r>
            <a:r>
              <a:rPr lang="en-GB" sz="2000" b="1" dirty="0" smtClean="0">
                <a:solidFill>
                  <a:srgbClr val="0070C0"/>
                </a:solidFill>
              </a:rPr>
              <a:t>standalone</a:t>
            </a:r>
            <a:r>
              <a:rPr lang="en-GB" sz="2000" b="1" dirty="0" smtClean="0">
                <a:solidFill>
                  <a:schemeClr val="tx1"/>
                </a:solidFill>
              </a:rPr>
              <a:t> component as well, with supporting documentation.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 smtClean="0">
                <a:solidFill>
                  <a:srgbClr val="0070C0"/>
                </a:solidFill>
              </a:rPr>
              <a:t>Open source: </a:t>
            </a:r>
            <a:r>
              <a:rPr lang="en-GB" sz="2000" b="1" dirty="0" smtClean="0">
                <a:solidFill>
                  <a:schemeClr val="tx1"/>
                </a:solidFill>
              </a:rPr>
              <a:t>The source code will be made available on GitHub and users will be able to embed it in their projects and web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Users will be able to launch it in their web applications by simply providing a </a:t>
            </a:r>
            <a:r>
              <a:rPr lang="en-GB" sz="2000" b="1" dirty="0" smtClean="0">
                <a:solidFill>
                  <a:srgbClr val="0070C0"/>
                </a:solidFill>
              </a:rPr>
              <a:t>JSON dataset </a:t>
            </a:r>
            <a:r>
              <a:rPr lang="en-GB" sz="2000" b="1" dirty="0" smtClean="0">
                <a:solidFill>
                  <a:schemeClr val="tx1"/>
                </a:solidFill>
              </a:rPr>
              <a:t>containing concept and relation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KNETViewer availability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56792"/>
            <a:ext cx="23762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0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7504" y="1556792"/>
            <a:ext cx="8496944" cy="525658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None/>
            </a:pPr>
            <a:r>
              <a:rPr lang="en-GB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Head of Applied Statistics: Andrew Mead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andrew.mead@rothamsted.ac.uk </a:t>
            </a:r>
            <a:endParaRPr lang="en-GB" sz="1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http://</a:t>
            </a:r>
            <a:r>
              <a:rPr lang="en-GB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www.rothamsted.ac.uk/applied-statistics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GB" sz="7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Head of Applied Bioinformatics: Keywan Hassani-Pak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keywan.hassani-pak@rothamsted.ac.uk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http://</a:t>
            </a:r>
            <a:r>
              <a:rPr lang="en-GB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www.rothamsted.ac.uk/applied-bioinformatics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58924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1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2000" y="908720"/>
            <a:ext cx="8892000" cy="5544616"/>
          </a:xfrm>
        </p:spPr>
        <p:txBody>
          <a:bodyPr>
            <a:normAutofit fontScale="25000" lnSpcReduction="20000"/>
          </a:bodyPr>
          <a:lstStyle/>
          <a:p>
            <a:pPr marL="0" indent="0" defTabSz="447675">
              <a:lnSpc>
                <a:spcPct val="170000"/>
              </a:lnSpc>
              <a:buNone/>
            </a:pPr>
            <a:r>
              <a:rPr lang="en-US" sz="9200" b="1" dirty="0" smtClean="0">
                <a:solidFill>
                  <a:schemeClr val="tx1"/>
                </a:solidFill>
              </a:rPr>
              <a:t>Platform to host </a:t>
            </a:r>
            <a:r>
              <a:rPr lang="en-US" sz="9200" b="1" dirty="0">
                <a:solidFill>
                  <a:schemeClr val="tx1"/>
                </a:solidFill>
              </a:rPr>
              <a:t>s</a:t>
            </a:r>
            <a:r>
              <a:rPr lang="en-US" sz="9200" b="1" dirty="0" smtClean="0">
                <a:solidFill>
                  <a:schemeClr val="tx1"/>
                </a:solidFill>
              </a:rPr>
              <a:t>tatistics </a:t>
            </a:r>
            <a:r>
              <a:rPr lang="en-US" sz="9200" b="1" dirty="0">
                <a:solidFill>
                  <a:schemeClr val="tx1"/>
                </a:solidFill>
              </a:rPr>
              <a:t>&amp; </a:t>
            </a:r>
            <a:r>
              <a:rPr lang="en-US" sz="9200" b="1" dirty="0" smtClean="0">
                <a:solidFill>
                  <a:schemeClr val="tx1"/>
                </a:solidFill>
              </a:rPr>
              <a:t>bioinformatics </a:t>
            </a:r>
            <a:r>
              <a:rPr lang="en-US" sz="9200" b="1" dirty="0" smtClean="0">
                <a:solidFill>
                  <a:schemeClr val="tx1"/>
                </a:solidFill>
              </a:rPr>
              <a:t>training</a:t>
            </a:r>
          </a:p>
          <a:p>
            <a:pPr marL="0" indent="0" defTabSz="447675">
              <a:lnSpc>
                <a:spcPct val="170000"/>
              </a:lnSpc>
              <a:buNone/>
            </a:pPr>
            <a:r>
              <a:rPr lang="en-US" sz="9200" b="1" dirty="0" smtClean="0">
                <a:solidFill>
                  <a:schemeClr val="tx1"/>
                </a:solidFill>
              </a:rPr>
              <a:t>Content </a:t>
            </a:r>
            <a:r>
              <a:rPr lang="en-US" sz="9200" b="1" dirty="0">
                <a:solidFill>
                  <a:schemeClr val="tx1"/>
                </a:solidFill>
              </a:rPr>
              <a:t>Management System, Moodle on server (March)</a:t>
            </a:r>
          </a:p>
          <a:p>
            <a:pPr marL="349250" lvl="3" indent="0" defTabSz="447675">
              <a:lnSpc>
                <a:spcPct val="120000"/>
              </a:lnSpc>
              <a:buNone/>
            </a:pPr>
            <a:r>
              <a:rPr lang="en-US" sz="8000" b="1" dirty="0">
                <a:solidFill>
                  <a:srgbClr val="0070C0"/>
                </a:solidFill>
              </a:rPr>
              <a:t>www.e-learning.rothamsted.ac.uk/moodle/login</a:t>
            </a:r>
          </a:p>
          <a:p>
            <a:pPr marL="0" indent="0" defTabSz="447675">
              <a:lnSpc>
                <a:spcPct val="170000"/>
              </a:lnSpc>
              <a:buNone/>
            </a:pPr>
            <a:r>
              <a:rPr lang="en-US" sz="9200" b="1" dirty="0">
                <a:solidFill>
                  <a:schemeClr val="tx1"/>
                </a:solidFill>
              </a:rPr>
              <a:t>Added plugins </a:t>
            </a:r>
          </a:p>
          <a:p>
            <a:pPr marL="349250" lvl="3" indent="0" defTabSz="447675">
              <a:lnSpc>
                <a:spcPct val="120000"/>
              </a:lnSpc>
              <a:buNone/>
            </a:pPr>
            <a:r>
              <a:rPr lang="en-US" sz="8000" b="1" dirty="0" smtClean="0">
                <a:solidFill>
                  <a:srgbClr val="0070C0"/>
                </a:solidFill>
              </a:rPr>
              <a:t>Content </a:t>
            </a:r>
            <a:r>
              <a:rPr lang="en-US" sz="8000" b="1" dirty="0">
                <a:solidFill>
                  <a:srgbClr val="0070C0"/>
                </a:solidFill>
              </a:rPr>
              <a:t>- Mathematical equations </a:t>
            </a:r>
            <a:r>
              <a:rPr lang="en-US" sz="8000" b="1" dirty="0" smtClean="0">
                <a:solidFill>
                  <a:srgbClr val="0070C0"/>
                </a:solidFill>
              </a:rPr>
              <a:t>in </a:t>
            </a:r>
            <a:r>
              <a:rPr lang="en-US" sz="8000" b="1" dirty="0" err="1" smtClean="0">
                <a:solidFill>
                  <a:srgbClr val="0070C0"/>
                </a:solidFill>
              </a:rPr>
              <a:t>LaTeX</a:t>
            </a:r>
            <a:r>
              <a:rPr lang="en-US" sz="8000" b="1" dirty="0" smtClean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70C0"/>
                </a:solidFill>
              </a:rPr>
              <a:t>- </a:t>
            </a:r>
            <a:r>
              <a:rPr lang="en-US" sz="8000" b="1" dirty="0" err="1">
                <a:solidFill>
                  <a:srgbClr val="0070C0"/>
                </a:solidFill>
              </a:rPr>
              <a:t>MathJax</a:t>
            </a:r>
            <a:r>
              <a:rPr lang="en-US" sz="8000" b="1" dirty="0">
                <a:solidFill>
                  <a:srgbClr val="0070C0"/>
                </a:solidFill>
              </a:rPr>
              <a:t>, </a:t>
            </a:r>
            <a:r>
              <a:rPr lang="en-US" sz="8000" b="1" dirty="0" err="1">
                <a:solidFill>
                  <a:srgbClr val="0070C0"/>
                </a:solidFill>
              </a:rPr>
              <a:t>TeX</a:t>
            </a:r>
            <a:r>
              <a:rPr lang="en-US" sz="8000" b="1" dirty="0">
                <a:solidFill>
                  <a:srgbClr val="0070C0"/>
                </a:solidFill>
              </a:rPr>
              <a:t> </a:t>
            </a:r>
          </a:p>
          <a:p>
            <a:pPr marL="349250" lvl="3" indent="0" defTabSz="447675">
              <a:lnSpc>
                <a:spcPct val="120000"/>
              </a:lnSpc>
              <a:buNone/>
            </a:pPr>
            <a:r>
              <a:rPr lang="en-US" sz="8000" b="1" dirty="0">
                <a:solidFill>
                  <a:srgbClr val="0070C0"/>
                </a:solidFill>
              </a:rPr>
              <a:t>Course tracking – Course completion progress </a:t>
            </a:r>
            <a:r>
              <a:rPr lang="en-US" sz="8000" b="1" dirty="0" smtClean="0">
                <a:solidFill>
                  <a:srgbClr val="0070C0"/>
                </a:solidFill>
              </a:rPr>
              <a:t>bar</a:t>
            </a:r>
            <a:endParaRPr lang="en-US" sz="8000" b="1" dirty="0">
              <a:solidFill>
                <a:srgbClr val="0070C0"/>
              </a:solidFill>
            </a:endParaRPr>
          </a:p>
          <a:p>
            <a:pPr marL="349250" lvl="3" indent="0" defTabSz="447675">
              <a:lnSpc>
                <a:spcPct val="120000"/>
              </a:lnSpc>
              <a:buNone/>
            </a:pPr>
            <a:r>
              <a:rPr lang="en-US" sz="8000" b="1" dirty="0">
                <a:solidFill>
                  <a:srgbClr val="0070C0"/>
                </a:solidFill>
              </a:rPr>
              <a:t>Site functionality - Moodle for mobile devices </a:t>
            </a:r>
            <a:r>
              <a:rPr lang="en-US" sz="8000" b="1" dirty="0">
                <a:solidFill>
                  <a:schemeClr val="tx1"/>
                </a:solidFill>
              </a:rPr>
              <a:t>	</a:t>
            </a:r>
            <a:r>
              <a:rPr lang="en-US" sz="9200" b="1" dirty="0" smtClean="0">
                <a:solidFill>
                  <a:schemeClr val="tx1"/>
                </a:solidFill>
              </a:rPr>
              <a:t> </a:t>
            </a:r>
          </a:p>
          <a:p>
            <a:pPr marL="0" indent="0" defTabSz="447675">
              <a:lnSpc>
                <a:spcPct val="170000"/>
              </a:lnSpc>
              <a:buNone/>
            </a:pPr>
            <a:r>
              <a:rPr lang="en-US" sz="9200" b="1" dirty="0">
                <a:solidFill>
                  <a:schemeClr val="tx1"/>
                </a:solidFill>
              </a:rPr>
              <a:t>Future - develop more functionality useful for teaching</a:t>
            </a:r>
          </a:p>
          <a:p>
            <a:pPr marL="349250" lvl="3" indent="0" defTabSz="447675">
              <a:lnSpc>
                <a:spcPct val="120000"/>
              </a:lnSpc>
              <a:buNone/>
            </a:pPr>
            <a:r>
              <a:rPr lang="en-US" sz="8000" b="1" dirty="0">
                <a:solidFill>
                  <a:srgbClr val="0070C0"/>
                </a:solidFill>
              </a:rPr>
              <a:t>Dynamic panes / images, Interactive Environments for R  (</a:t>
            </a:r>
            <a:r>
              <a:rPr lang="en-US" sz="8000" b="1" dirty="0" err="1">
                <a:solidFill>
                  <a:srgbClr val="0070C0"/>
                </a:solidFill>
              </a:rPr>
              <a:t>Jupyter</a:t>
            </a:r>
            <a:r>
              <a:rPr lang="en-US" sz="8000" b="1" dirty="0">
                <a:solidFill>
                  <a:srgbClr val="0070C0"/>
                </a:solidFill>
              </a:rPr>
              <a:t>)</a:t>
            </a:r>
            <a:endParaRPr lang="en-GB" sz="8000" b="1" dirty="0">
              <a:solidFill>
                <a:srgbClr val="0070C0"/>
              </a:solidFill>
            </a:endParaRPr>
          </a:p>
          <a:p>
            <a:pPr marL="0" lvl="3" indent="0" defTabSz="447675">
              <a:lnSpc>
                <a:spcPct val="170000"/>
              </a:lnSpc>
              <a:buNone/>
            </a:pPr>
            <a:r>
              <a:rPr lang="en-US" sz="9200" b="1" dirty="0">
                <a:solidFill>
                  <a:schemeClr val="tx1"/>
                </a:solidFill>
              </a:rPr>
              <a:t>Developing expertise - Moodle, </a:t>
            </a:r>
            <a:r>
              <a:rPr lang="en-US" sz="9200" b="1" dirty="0" err="1" smtClean="0">
                <a:solidFill>
                  <a:schemeClr val="tx1"/>
                </a:solidFill>
              </a:rPr>
              <a:t>LaTeX</a:t>
            </a:r>
            <a:r>
              <a:rPr lang="en-US" sz="9200" b="1" dirty="0" smtClean="0">
                <a:solidFill>
                  <a:schemeClr val="tx1"/>
                </a:solidFill>
              </a:rPr>
              <a:t> </a:t>
            </a:r>
            <a:r>
              <a:rPr lang="en-US" sz="9200" b="1" dirty="0">
                <a:solidFill>
                  <a:schemeClr val="tx1"/>
                </a:solidFill>
              </a:rPr>
              <a:t>and HTML</a:t>
            </a:r>
          </a:p>
          <a:p>
            <a:pPr marL="0" lvl="3" indent="0" defTabSz="447675">
              <a:lnSpc>
                <a:spcPct val="170000"/>
              </a:lnSpc>
              <a:buNone/>
            </a:pPr>
            <a:r>
              <a:rPr lang="en-US" sz="9200" b="1" dirty="0" smtClean="0">
                <a:solidFill>
                  <a:schemeClr val="tx1"/>
                </a:solidFill>
              </a:rPr>
              <a:t>Exchanging knowledge &amp; </a:t>
            </a:r>
            <a:r>
              <a:rPr lang="en-US" sz="9200" b="1" dirty="0">
                <a:solidFill>
                  <a:schemeClr val="tx1"/>
                </a:solidFill>
              </a:rPr>
              <a:t>experiences </a:t>
            </a:r>
            <a:r>
              <a:rPr lang="en-GB" sz="9200" b="1" dirty="0">
                <a:solidFill>
                  <a:schemeClr val="tx1"/>
                </a:solidFill>
              </a:rPr>
              <a:t>(Cloud </a:t>
            </a:r>
            <a:r>
              <a:rPr lang="en-GB" sz="9200" b="1" dirty="0" err="1">
                <a:solidFill>
                  <a:schemeClr val="tx1"/>
                </a:solidFill>
              </a:rPr>
              <a:t>Fileshare</a:t>
            </a:r>
            <a:r>
              <a:rPr lang="en-GB" sz="9200" b="1" dirty="0">
                <a:solidFill>
                  <a:schemeClr val="tx1"/>
                </a:solidFill>
              </a:rPr>
              <a:t>) - </a:t>
            </a:r>
            <a:r>
              <a:rPr lang="en-US" sz="9200" b="1" dirty="0">
                <a:solidFill>
                  <a:schemeClr val="tx1"/>
                </a:solidFill>
              </a:rPr>
              <a:t>SYSMIC, IFR</a:t>
            </a:r>
          </a:p>
          <a:p>
            <a:pPr marL="0" indent="0" defTabSz="447675">
              <a:lnSpc>
                <a:spcPct val="170000"/>
              </a:lnSpc>
              <a:buNone/>
            </a:pPr>
            <a:endParaRPr lang="en-US" sz="9200" b="1" dirty="0">
              <a:solidFill>
                <a:schemeClr val="tx1"/>
              </a:solidFill>
            </a:endParaRPr>
          </a:p>
          <a:p>
            <a:pPr marL="0" indent="0" defTabSz="447675">
              <a:lnSpc>
                <a:spcPct val="170000"/>
              </a:lnSpc>
              <a:buNone/>
            </a:pPr>
            <a:endParaRPr lang="en-US" sz="9200" b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Development of </a:t>
            </a:r>
            <a:r>
              <a:rPr lang="en-US" dirty="0" smtClean="0">
                <a:solidFill>
                  <a:schemeClr val="tx1"/>
                </a:solidFill>
              </a:rPr>
              <a:t>e-Learning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49080"/>
            <a:ext cx="2302400" cy="274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Applied Statistics Training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2000" y="1051200"/>
            <a:ext cx="9288552" cy="4896544"/>
          </a:xfrm>
        </p:spPr>
        <p:txBody>
          <a:bodyPr>
            <a:no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Convert “Basic </a:t>
            </a:r>
            <a:r>
              <a:rPr lang="en-US" sz="2300" b="1" dirty="0">
                <a:solidFill>
                  <a:schemeClr val="tx1"/>
                </a:solidFill>
              </a:rPr>
              <a:t>Statistics </a:t>
            </a:r>
            <a:r>
              <a:rPr lang="en-US" sz="2300" b="1" dirty="0" smtClean="0">
                <a:solidFill>
                  <a:schemeClr val="tx1"/>
                </a:solidFill>
              </a:rPr>
              <a:t>&amp; </a:t>
            </a:r>
            <a:r>
              <a:rPr lang="en-US" sz="2300" b="1" dirty="0">
                <a:solidFill>
                  <a:schemeClr val="tx1"/>
                </a:solidFill>
              </a:rPr>
              <a:t>Introduction to </a:t>
            </a:r>
            <a:r>
              <a:rPr lang="en-US" sz="2300" b="1" dirty="0" err="1">
                <a:solidFill>
                  <a:schemeClr val="tx1"/>
                </a:solidFill>
              </a:rPr>
              <a:t>GenStat</a:t>
            </a:r>
            <a:r>
              <a:rPr lang="en-US" sz="2300" b="1" dirty="0">
                <a:solidFill>
                  <a:schemeClr val="tx1"/>
                </a:solidFill>
              </a:rPr>
              <a:t>” </a:t>
            </a:r>
            <a:r>
              <a:rPr lang="en-US" sz="2300" b="1" dirty="0" smtClean="0">
                <a:solidFill>
                  <a:schemeClr val="tx1"/>
                </a:solidFill>
              </a:rPr>
              <a:t>to </a:t>
            </a:r>
          </a:p>
          <a:p>
            <a:pPr marL="0" indent="0">
              <a:lnSpc>
                <a:spcPts val="32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online “Introduction to Statistics” </a:t>
            </a:r>
            <a:r>
              <a:rPr lang="en-US" sz="2300" b="1" dirty="0" smtClean="0">
                <a:solidFill>
                  <a:schemeClr val="tx1"/>
                </a:solidFill>
              </a:rPr>
              <a:t>using </a:t>
            </a:r>
            <a:r>
              <a:rPr lang="en-US" sz="2300" b="1" dirty="0" err="1" smtClean="0">
                <a:solidFill>
                  <a:schemeClr val="tx1"/>
                </a:solidFill>
              </a:rPr>
              <a:t>GenStat</a:t>
            </a:r>
            <a:r>
              <a:rPr lang="en-US" sz="2300" b="1" dirty="0" smtClean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chemeClr val="tx1"/>
                </a:solidFill>
              </a:rPr>
              <a:t>&amp; R </a:t>
            </a:r>
            <a:r>
              <a:rPr lang="en-US" sz="2300" b="1" dirty="0" smtClean="0">
                <a:solidFill>
                  <a:schemeClr val="tx1"/>
                </a:solidFill>
              </a:rPr>
              <a:t>Studio:</a:t>
            </a:r>
            <a:endParaRPr lang="en-US" sz="2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3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Compilation </a:t>
            </a:r>
            <a:r>
              <a:rPr lang="en-US" sz="2300" b="1" dirty="0">
                <a:solidFill>
                  <a:schemeClr val="tx1"/>
                </a:solidFill>
              </a:rPr>
              <a:t>&amp; </a:t>
            </a:r>
            <a:r>
              <a:rPr lang="en-US" sz="2300" b="1" dirty="0" err="1" smtClean="0">
                <a:solidFill>
                  <a:schemeClr val="tx1"/>
                </a:solidFill>
              </a:rPr>
              <a:t>familiarisation</a:t>
            </a:r>
            <a:r>
              <a:rPr lang="en-US" sz="2300" b="1" dirty="0" smtClean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chemeClr val="tx1"/>
                </a:solidFill>
              </a:rPr>
              <a:t>with course &amp; other materials 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       	     </a:t>
            </a:r>
            <a:r>
              <a:rPr lang="en-US" sz="2000" b="1" dirty="0" smtClean="0">
                <a:solidFill>
                  <a:srgbClr val="0070C0"/>
                </a:solidFill>
              </a:rPr>
              <a:t>e.g</a:t>
            </a:r>
            <a:r>
              <a:rPr lang="en-US" sz="2000" b="1" dirty="0">
                <a:solidFill>
                  <a:srgbClr val="0070C0"/>
                </a:solidFill>
              </a:rPr>
              <a:t>. </a:t>
            </a:r>
            <a:r>
              <a:rPr lang="en-GB" sz="2000" b="1" dirty="0" err="1">
                <a:solidFill>
                  <a:srgbClr val="0070C0"/>
                </a:solidFill>
              </a:rPr>
              <a:t>Babraham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b="1" dirty="0" smtClean="0">
                <a:solidFill>
                  <a:srgbClr val="0070C0"/>
                </a:solidFill>
              </a:rPr>
              <a:t>Institute R training materials 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Filmed &amp; annotated the </a:t>
            </a:r>
            <a:r>
              <a:rPr lang="en-US" sz="2300" b="1" dirty="0">
                <a:solidFill>
                  <a:schemeClr val="tx1"/>
                </a:solidFill>
              </a:rPr>
              <a:t>course for materials </a:t>
            </a:r>
            <a:r>
              <a:rPr lang="en-US" sz="2300" b="1" dirty="0" smtClean="0">
                <a:solidFill>
                  <a:schemeClr val="tx1"/>
                </a:solidFill>
              </a:rPr>
              <a:t>development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 </a:t>
            </a:r>
            <a:r>
              <a:rPr lang="en-US" sz="2000" b="1" dirty="0" smtClean="0">
                <a:solidFill>
                  <a:srgbClr val="0070C0"/>
                </a:solidFill>
              </a:rPr>
              <a:t>       e.g. Statistical software implementation videos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    Course structure - re-ordered &amp; new topics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		    Developing </a:t>
            </a:r>
            <a:r>
              <a:rPr lang="en-US" sz="2300" b="1" dirty="0">
                <a:solidFill>
                  <a:schemeClr val="tx1"/>
                </a:solidFill>
              </a:rPr>
              <a:t>content &amp; </a:t>
            </a:r>
            <a:r>
              <a:rPr lang="en-US" sz="2300" b="1" dirty="0" smtClean="0">
                <a:solidFill>
                  <a:schemeClr val="tx1"/>
                </a:solidFill>
              </a:rPr>
              <a:t>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300" b="1" dirty="0">
                <a:solidFill>
                  <a:schemeClr val="tx1"/>
                </a:solidFill>
              </a:rPr>
              <a:t>		</a:t>
            </a:r>
            <a:r>
              <a:rPr lang="en-US" sz="2300" b="1" dirty="0" smtClean="0">
                <a:solidFill>
                  <a:schemeClr val="tx1"/>
                </a:solidFill>
              </a:rPr>
              <a:t>    e-Learning digital badges 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Visual Communications Unit)</a:t>
            </a:r>
          </a:p>
          <a:p>
            <a:pPr marL="368300" indent="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 </a:t>
            </a:r>
            <a:endParaRPr lang="en-US" sz="2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857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15200"/>
            <a:ext cx="7740860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  <a:ea typeface="+mn-ea"/>
                <a:cs typeface="+mn-cs"/>
              </a:rPr>
              <a:t>Introduction to </a:t>
            </a:r>
            <a:r>
              <a:rPr lang="en-US" dirty="0">
                <a:solidFill>
                  <a:prstClr val="black"/>
                </a:solidFill>
                <a:ea typeface="+mn-ea"/>
                <a:cs typeface="+mn-cs"/>
              </a:rPr>
              <a:t>Statistics - Content &amp; Resources</a:t>
            </a:r>
            <a:endParaRPr lang="en-GB" dirty="0">
              <a:solidFill>
                <a:prstClr val="black"/>
              </a:solidFill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6446468" cy="6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1520" y="1052736"/>
            <a:ext cx="8784976" cy="5544616"/>
          </a:xfrm>
        </p:spPr>
        <p:txBody>
          <a:bodyPr>
            <a:noAutofit/>
          </a:bodyPr>
          <a:lstStyle/>
          <a:p>
            <a:pPr marL="0" lvl="4" indent="0" defTabSz="24765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Theory – </a:t>
            </a:r>
            <a:r>
              <a:rPr lang="en-US" sz="2300" b="1" dirty="0">
                <a:solidFill>
                  <a:schemeClr val="tx1"/>
                </a:solidFill>
              </a:rPr>
              <a:t>Schematics, Figures, </a:t>
            </a:r>
            <a:r>
              <a:rPr lang="en-US" sz="2300" b="1" dirty="0" smtClean="0">
                <a:solidFill>
                  <a:schemeClr val="tx1"/>
                </a:solidFill>
              </a:rPr>
              <a:t>Images, Equations in </a:t>
            </a:r>
            <a:r>
              <a:rPr lang="en-US" sz="2300" b="1" dirty="0" err="1" smtClean="0">
                <a:solidFill>
                  <a:schemeClr val="tx1"/>
                </a:solidFill>
              </a:rPr>
              <a:t>LaTeX</a:t>
            </a:r>
            <a:endParaRPr lang="en-US" sz="2300" b="1" dirty="0">
              <a:solidFill>
                <a:schemeClr val="tx1"/>
              </a:solidFill>
            </a:endParaRPr>
          </a:p>
          <a:p>
            <a:pPr marL="0" lvl="4" indent="0" defTabSz="24765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Lessons </a:t>
            </a:r>
            <a:r>
              <a:rPr lang="en-US" sz="2300" b="1" dirty="0">
                <a:solidFill>
                  <a:schemeClr val="tx1"/>
                </a:solidFill>
              </a:rPr>
              <a:t>– Exercises &amp; </a:t>
            </a:r>
            <a:r>
              <a:rPr lang="en-US" sz="2300" b="1" dirty="0" smtClean="0">
                <a:solidFill>
                  <a:schemeClr val="tx1"/>
                </a:solidFill>
              </a:rPr>
              <a:t>Solutions implemented in </a:t>
            </a:r>
            <a:r>
              <a:rPr lang="en-US" sz="2300" b="1" dirty="0" err="1" smtClean="0">
                <a:solidFill>
                  <a:schemeClr val="tx1"/>
                </a:solidFill>
              </a:rPr>
              <a:t>GenStat</a:t>
            </a:r>
            <a:r>
              <a:rPr lang="en-US" sz="2300" b="1" dirty="0" smtClean="0">
                <a:solidFill>
                  <a:schemeClr val="tx1"/>
                </a:solidFill>
              </a:rPr>
              <a:t> &amp; R Studio</a:t>
            </a:r>
            <a:endParaRPr lang="en-US" sz="2300" b="1" dirty="0">
              <a:solidFill>
                <a:schemeClr val="tx1"/>
              </a:solidFill>
            </a:endParaRP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New exercises, R </a:t>
            </a:r>
            <a:r>
              <a:rPr lang="en-US" b="1" dirty="0">
                <a:solidFill>
                  <a:srgbClr val="0070C0"/>
                </a:solidFill>
              </a:rPr>
              <a:t>Scripts, </a:t>
            </a:r>
            <a:r>
              <a:rPr lang="en-US" b="1" dirty="0" smtClean="0">
                <a:solidFill>
                  <a:srgbClr val="0070C0"/>
                </a:solidFill>
              </a:rPr>
              <a:t>Compiled </a:t>
            </a:r>
            <a:r>
              <a:rPr lang="en-US" b="1" dirty="0">
                <a:solidFill>
                  <a:srgbClr val="0070C0"/>
                </a:solidFill>
              </a:rPr>
              <a:t>R </a:t>
            </a:r>
            <a:r>
              <a:rPr lang="en-US" b="1" dirty="0" smtClean="0">
                <a:solidFill>
                  <a:srgbClr val="0070C0"/>
                </a:solidFill>
              </a:rPr>
              <a:t>Notebook</a:t>
            </a: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Hardcoded </a:t>
            </a:r>
            <a:r>
              <a:rPr lang="en-US" b="1" dirty="0">
                <a:solidFill>
                  <a:srgbClr val="0070C0"/>
                </a:solidFill>
              </a:rPr>
              <a:t>HTML </a:t>
            </a:r>
            <a:r>
              <a:rPr lang="en-US" b="1" dirty="0" smtClean="0">
                <a:solidFill>
                  <a:srgbClr val="0070C0"/>
                </a:solidFill>
              </a:rPr>
              <a:t>&amp; uploaded into Moodle</a:t>
            </a:r>
          </a:p>
          <a:p>
            <a:pPr marL="0" lvl="4" indent="0" defTabSz="24765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Quizzes – Various question types </a:t>
            </a: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Matching</a:t>
            </a:r>
            <a:r>
              <a:rPr lang="en-US" b="1" dirty="0">
                <a:solidFill>
                  <a:srgbClr val="0070C0"/>
                </a:solidFill>
              </a:rPr>
              <a:t>, Embedded Answers (Cloze Test / Gap Fill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Multiple </a:t>
            </a:r>
            <a:r>
              <a:rPr lang="en-US" b="1" dirty="0">
                <a:solidFill>
                  <a:srgbClr val="0070C0"/>
                </a:solidFill>
              </a:rPr>
              <a:t>Choice, Short Answer, Numerical, True/False </a:t>
            </a:r>
          </a:p>
          <a:p>
            <a:pPr marL="0" lvl="3" indent="0" defTabSz="24765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Manuals - </a:t>
            </a:r>
            <a:r>
              <a:rPr lang="en-US" sz="2300" b="1" dirty="0" err="1" smtClean="0">
                <a:solidFill>
                  <a:schemeClr val="tx1"/>
                </a:solidFill>
              </a:rPr>
              <a:t>GenStat</a:t>
            </a:r>
            <a:r>
              <a:rPr lang="en-US" sz="2300" b="1" dirty="0" smtClean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chemeClr val="tx1"/>
                </a:solidFill>
              </a:rPr>
              <a:t>&amp; R Studio </a:t>
            </a:r>
            <a:r>
              <a:rPr lang="en-US" sz="2300" b="1" dirty="0" smtClean="0">
                <a:solidFill>
                  <a:schemeClr val="tx1"/>
                </a:solidFill>
              </a:rPr>
              <a:t>(</a:t>
            </a:r>
            <a:r>
              <a:rPr lang="en-US" sz="2300" b="1" dirty="0">
                <a:solidFill>
                  <a:schemeClr val="tx1"/>
                </a:solidFill>
              </a:rPr>
              <a:t>Video demos)</a:t>
            </a:r>
          </a:p>
          <a:p>
            <a:pPr marL="0" indent="0" defTabSz="247650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chemeClr val="tx1"/>
                </a:solidFill>
              </a:rPr>
              <a:t>Appendices </a:t>
            </a:r>
            <a:endParaRPr lang="en-US" sz="2300" b="1" dirty="0">
              <a:solidFill>
                <a:schemeClr val="tx1"/>
              </a:solidFill>
            </a:endParaRP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Glossaries</a:t>
            </a:r>
            <a:r>
              <a:rPr lang="en-US" b="1" dirty="0">
                <a:solidFill>
                  <a:srgbClr val="0070C0"/>
                </a:solidFill>
              </a:rPr>
              <a:t>: Statistical Equations, Statistical terms, Symbols &amp; </a:t>
            </a:r>
            <a:r>
              <a:rPr lang="en-US" b="1" dirty="0" smtClean="0">
                <a:solidFill>
                  <a:srgbClr val="0070C0"/>
                </a:solidFill>
              </a:rPr>
              <a:t>formulae</a:t>
            </a:r>
          </a:p>
          <a:p>
            <a:pPr marL="349250" lvl="6" indent="0" defTabSz="579438">
              <a:buNone/>
            </a:pPr>
            <a:r>
              <a:rPr lang="en-US" b="1" dirty="0" smtClean="0">
                <a:solidFill>
                  <a:srgbClr val="0070C0"/>
                </a:solidFill>
              </a:rPr>
              <a:t>R commands, </a:t>
            </a:r>
            <a:r>
              <a:rPr lang="en-US" b="1" dirty="0">
                <a:solidFill>
                  <a:srgbClr val="0070C0"/>
                </a:solidFill>
              </a:rPr>
              <a:t>Probability distribution </a:t>
            </a:r>
            <a:r>
              <a:rPr lang="en-US" b="1" dirty="0" smtClean="0">
                <a:solidFill>
                  <a:srgbClr val="0070C0"/>
                </a:solidFill>
              </a:rPr>
              <a:t>tables, Tables 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15200"/>
            <a:ext cx="7740860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  <a:ea typeface="+mn-ea"/>
                <a:cs typeface="+mn-cs"/>
              </a:rPr>
              <a:t>Introduction to </a:t>
            </a:r>
            <a:r>
              <a:rPr lang="en-US" dirty="0">
                <a:solidFill>
                  <a:prstClr val="black"/>
                </a:solidFill>
                <a:ea typeface="+mn-ea"/>
                <a:cs typeface="+mn-cs"/>
              </a:rPr>
              <a:t>Statistics - Content &amp; Resources</a:t>
            </a:r>
            <a:endParaRPr lang="en-GB" dirty="0">
              <a:solidFill>
                <a:prstClr val="black"/>
              </a:solidFill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274987"/>
            <a:ext cx="2120900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96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00" y="1052736"/>
            <a:ext cx="8568952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538163">
              <a:lnSpc>
                <a:spcPct val="150000"/>
              </a:lnSpc>
              <a:spcBef>
                <a:spcPts val="500"/>
              </a:spcBef>
              <a:buSzPct val="76000"/>
            </a:pPr>
            <a:r>
              <a:rPr lang="en-GB" sz="2300" b="1" dirty="0" err="1" smtClean="0">
                <a:solidFill>
                  <a:prstClr val="black"/>
                </a:solidFill>
              </a:rPr>
              <a:t>Ondex</a:t>
            </a:r>
            <a:r>
              <a:rPr lang="en-GB" sz="2300" b="1" dirty="0" smtClean="0">
                <a:solidFill>
                  <a:prstClr val="black"/>
                </a:solidFill>
              </a:rPr>
              <a:t> </a:t>
            </a:r>
            <a:r>
              <a:rPr lang="en-GB" sz="2300" b="1" dirty="0">
                <a:solidFill>
                  <a:prstClr val="black"/>
                </a:solidFill>
              </a:rPr>
              <a:t>and </a:t>
            </a:r>
            <a:r>
              <a:rPr lang="en-GB" sz="2300" b="1" dirty="0" err="1" smtClean="0">
                <a:solidFill>
                  <a:prstClr val="black"/>
                </a:solidFill>
              </a:rPr>
              <a:t>QTLNetMiner</a:t>
            </a:r>
            <a:r>
              <a:rPr lang="en-GB" sz="2300" b="1" dirty="0">
                <a:solidFill>
                  <a:prstClr val="black"/>
                </a:solidFill>
              </a:rPr>
              <a:t> </a:t>
            </a:r>
            <a:r>
              <a:rPr lang="en-GB" sz="2300" b="1" dirty="0" smtClean="0">
                <a:solidFill>
                  <a:prstClr val="black"/>
                </a:solidFill>
              </a:rPr>
              <a:t>- </a:t>
            </a:r>
            <a:r>
              <a:rPr lang="en-GB" sz="2300" b="1" dirty="0">
                <a:solidFill>
                  <a:prstClr val="black"/>
                </a:solidFill>
              </a:rPr>
              <a:t>Data Integration &amp; Mining </a:t>
            </a:r>
          </a:p>
          <a:p>
            <a:pPr marL="309563" lvl="2" indent="-309563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300" b="1" dirty="0" smtClean="0">
                <a:solidFill>
                  <a:prstClr val="black"/>
                </a:solidFill>
              </a:rPr>
              <a:t>Hypothesis </a:t>
            </a:r>
            <a:r>
              <a:rPr lang="en-GB" sz="2300" b="1" dirty="0">
                <a:solidFill>
                  <a:prstClr val="black"/>
                </a:solidFill>
              </a:rPr>
              <a:t>generation </a:t>
            </a:r>
            <a:r>
              <a:rPr lang="en-GB" sz="2300" b="1" dirty="0" smtClean="0">
                <a:solidFill>
                  <a:prstClr val="black"/>
                </a:solidFill>
              </a:rPr>
              <a:t>&amp; candidate </a:t>
            </a:r>
            <a:r>
              <a:rPr lang="en-GB" sz="2300" b="1" dirty="0">
                <a:solidFill>
                  <a:prstClr val="black"/>
                </a:solidFill>
              </a:rPr>
              <a:t>gene </a:t>
            </a:r>
            <a:r>
              <a:rPr lang="en-GB" sz="2300" b="1" dirty="0" smtClean="0">
                <a:solidFill>
                  <a:prstClr val="black"/>
                </a:solidFill>
              </a:rPr>
              <a:t>discovery  </a:t>
            </a:r>
          </a:p>
          <a:p>
            <a:pPr marL="0" lvl="3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300" b="1" dirty="0" smtClean="0">
                <a:solidFill>
                  <a:prstClr val="black"/>
                </a:solidFill>
              </a:rPr>
              <a:t>Developed new training materials </a:t>
            </a:r>
            <a:endParaRPr lang="en-GB" sz="2300" b="1" dirty="0">
              <a:solidFill>
                <a:prstClr val="black"/>
              </a:solidFill>
            </a:endParaRPr>
          </a:p>
          <a:p>
            <a:pPr marL="349250" lvl="6" defTabSz="579438">
              <a:spcBef>
                <a:spcPct val="200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000" b="1" dirty="0">
                <a:solidFill>
                  <a:srgbClr val="0070C0"/>
                </a:solidFill>
              </a:rPr>
              <a:t>Hands-on tutorial for </a:t>
            </a:r>
            <a:r>
              <a:rPr lang="en-GB" sz="2000" b="1" dirty="0" err="1">
                <a:solidFill>
                  <a:srgbClr val="0070C0"/>
                </a:solidFill>
              </a:rPr>
              <a:t>Ondex</a:t>
            </a:r>
            <a:endParaRPr lang="en-GB" sz="2000" b="1" dirty="0">
              <a:solidFill>
                <a:srgbClr val="0070C0"/>
              </a:solidFill>
            </a:endParaRPr>
          </a:p>
          <a:p>
            <a:pPr marL="349250" lvl="3" defTabSz="447675">
              <a:spcBef>
                <a:spcPct val="200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000" b="1" dirty="0">
                <a:solidFill>
                  <a:srgbClr val="0070C0"/>
                </a:solidFill>
              </a:rPr>
              <a:t>Updated hands-on tutorial for </a:t>
            </a:r>
            <a:r>
              <a:rPr lang="en-GB" sz="2000" b="1" dirty="0" err="1">
                <a:solidFill>
                  <a:srgbClr val="0070C0"/>
                </a:solidFill>
              </a:rPr>
              <a:t>QTLNetMiner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</a:p>
          <a:p>
            <a:pPr marL="349250" lvl="3" defTabSz="447675">
              <a:spcBef>
                <a:spcPct val="200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000" b="1" dirty="0">
                <a:solidFill>
                  <a:srgbClr val="0070C0"/>
                </a:solidFill>
              </a:rPr>
              <a:t>Tutorial worksheet for </a:t>
            </a:r>
            <a:r>
              <a:rPr lang="en-GB" sz="2000" b="1" dirty="0" err="1">
                <a:solidFill>
                  <a:srgbClr val="0070C0"/>
                </a:solidFill>
              </a:rPr>
              <a:t>QTLNetMiner</a:t>
            </a:r>
            <a:endParaRPr lang="en-GB" sz="2000" b="1" dirty="0">
              <a:solidFill>
                <a:srgbClr val="0070C0"/>
              </a:solidFill>
            </a:endParaRPr>
          </a:p>
          <a:p>
            <a:pPr marL="0" lvl="3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300" b="1" dirty="0">
                <a:solidFill>
                  <a:prstClr val="black"/>
                </a:solidFill>
              </a:rPr>
              <a:t>Data Integration &amp; Mining</a:t>
            </a:r>
            <a:r>
              <a:rPr lang="en-GB" sz="2300" b="1" dirty="0" smtClean="0">
                <a:solidFill>
                  <a:prstClr val="black"/>
                </a:solidFill>
              </a:rPr>
              <a:t> - Integrative </a:t>
            </a:r>
            <a:r>
              <a:rPr lang="en-GB" sz="2300" b="1" dirty="0" err="1">
                <a:solidFill>
                  <a:prstClr val="black"/>
                </a:solidFill>
              </a:rPr>
              <a:t>Omics</a:t>
            </a:r>
            <a:r>
              <a:rPr lang="en-GB" sz="2300" b="1" dirty="0">
                <a:solidFill>
                  <a:prstClr val="black"/>
                </a:solidFill>
              </a:rPr>
              <a:t> </a:t>
            </a:r>
            <a:r>
              <a:rPr lang="en-GB" sz="2300" b="1" dirty="0" smtClean="0">
                <a:solidFill>
                  <a:prstClr val="black"/>
                </a:solidFill>
              </a:rPr>
              <a:t>at EBI </a:t>
            </a:r>
          </a:p>
          <a:p>
            <a:pPr marL="349250" lvl="5" defTabSz="3429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000" b="1" dirty="0" smtClean="0">
                <a:solidFill>
                  <a:srgbClr val="0070C0"/>
                </a:solidFill>
              </a:rPr>
              <a:t>Guest </a:t>
            </a:r>
            <a:r>
              <a:rPr lang="en-GB" sz="2000" b="1" dirty="0">
                <a:solidFill>
                  <a:srgbClr val="0070C0"/>
                </a:solidFill>
              </a:rPr>
              <a:t>invitations for </a:t>
            </a:r>
            <a:r>
              <a:rPr lang="en-GB" sz="2000" b="1" dirty="0" err="1">
                <a:solidFill>
                  <a:srgbClr val="0070C0"/>
                </a:solidFill>
              </a:rPr>
              <a:t>Babraham</a:t>
            </a:r>
            <a:r>
              <a:rPr lang="en-GB" sz="2000" b="1" dirty="0">
                <a:solidFill>
                  <a:srgbClr val="0070C0"/>
                </a:solidFill>
              </a:rPr>
              <a:t> Institute</a:t>
            </a:r>
          </a:p>
          <a:p>
            <a:pPr marL="0" lvl="3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300" b="1" dirty="0" smtClean="0">
                <a:solidFill>
                  <a:prstClr val="black"/>
                </a:solidFill>
              </a:rPr>
              <a:t>Host training materials on e-Learning platform</a:t>
            </a:r>
          </a:p>
          <a:p>
            <a:pPr marL="0" lvl="3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300" b="1" dirty="0" smtClean="0">
                <a:solidFill>
                  <a:prstClr val="black"/>
                </a:solidFill>
              </a:rPr>
              <a:t>Potential to create online course </a:t>
            </a:r>
          </a:p>
          <a:p>
            <a:pPr marL="349250" lvl="5" defTabSz="342900"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</a:pPr>
            <a:r>
              <a:rPr lang="en-GB" sz="2000" b="1" dirty="0" smtClean="0">
                <a:solidFill>
                  <a:srgbClr val="0070C0"/>
                </a:solidFill>
              </a:rPr>
              <a:t>Quizzes</a:t>
            </a:r>
            <a:r>
              <a:rPr lang="en-GB" sz="2000" b="1" dirty="0">
                <a:solidFill>
                  <a:srgbClr val="0070C0"/>
                </a:solidFill>
              </a:rPr>
              <a:t>, Exercises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00" y="115200"/>
            <a:ext cx="551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Bioinformatics Training</a:t>
            </a:r>
            <a:endParaRPr lang="en-GB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44824"/>
            <a:ext cx="23762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" y="1196752"/>
            <a:ext cx="6842720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63" lvl="2">
              <a:lnSpc>
                <a:spcPct val="150000"/>
              </a:lnSpc>
              <a:spcBef>
                <a:spcPts val="552"/>
              </a:spcBef>
              <a:buSzPct val="76000"/>
            </a:pPr>
            <a:r>
              <a:rPr lang="en-GB" sz="2000" b="1" dirty="0"/>
              <a:t>Web application </a:t>
            </a:r>
            <a:r>
              <a:rPr lang="en-GB" sz="2000" b="1" dirty="0" smtClean="0"/>
              <a:t>that </a:t>
            </a:r>
            <a:r>
              <a:rPr lang="en-GB" sz="2000" b="1" dirty="0">
                <a:solidFill>
                  <a:srgbClr val="0070C0"/>
                </a:solidFill>
              </a:rPr>
              <a:t>efficiently</a:t>
            </a:r>
            <a:r>
              <a:rPr lang="en-GB" sz="2000" b="1" dirty="0"/>
              <a:t> interrogates large genome-scale knowledge </a:t>
            </a:r>
            <a:r>
              <a:rPr lang="en-GB" sz="2000" b="1" dirty="0" smtClean="0"/>
              <a:t>networks (built using Ondex) </a:t>
            </a:r>
            <a:r>
              <a:rPr lang="en-GB" sz="2000" b="1" dirty="0"/>
              <a:t>with user data such as search terms, QTL and gene </a:t>
            </a:r>
            <a:r>
              <a:rPr lang="en-GB" sz="2000" b="1" dirty="0" smtClean="0"/>
              <a:t>list.</a:t>
            </a:r>
          </a:p>
          <a:p>
            <a:pPr marL="309563" lvl="2">
              <a:lnSpc>
                <a:spcPct val="150000"/>
              </a:lnSpc>
              <a:spcBef>
                <a:spcPts val="552"/>
              </a:spcBef>
              <a:buSzPct val="76000"/>
            </a:pPr>
            <a:r>
              <a:rPr lang="en-US" sz="2000" b="1" dirty="0" smtClean="0"/>
              <a:t>Main focus to facilitate gene-phenotype discovery.</a:t>
            </a:r>
          </a:p>
          <a:p>
            <a:pPr marL="309563" lvl="2">
              <a:lnSpc>
                <a:spcPct val="150000"/>
              </a:lnSpc>
              <a:spcBef>
                <a:spcPts val="552"/>
              </a:spcBef>
              <a:buSzPct val="76000"/>
            </a:pPr>
            <a:r>
              <a:rPr lang="en-US" sz="2000" b="1" dirty="0" smtClean="0"/>
              <a:t>Gene knowledge </a:t>
            </a:r>
            <a:r>
              <a:rPr lang="en-US" sz="2000" b="1" dirty="0"/>
              <a:t>networks </a:t>
            </a:r>
            <a:r>
              <a:rPr lang="en-US" sz="2000" b="1" dirty="0" smtClean="0"/>
              <a:t>can </a:t>
            </a:r>
            <a:r>
              <a:rPr lang="en-US" sz="2000" b="1" dirty="0"/>
              <a:t>be </a:t>
            </a:r>
            <a:r>
              <a:rPr lang="en-US" sz="2000" b="1" dirty="0" smtClean="0"/>
              <a:t>explored </a:t>
            </a:r>
            <a:r>
              <a:rPr lang="en-US" sz="2000" b="1" dirty="0"/>
              <a:t>in the </a:t>
            </a:r>
            <a:r>
              <a:rPr lang="en-US" sz="2000" b="1" dirty="0" smtClean="0">
                <a:solidFill>
                  <a:srgbClr val="0070C0"/>
                </a:solidFill>
              </a:rPr>
              <a:t>Network Viewer</a:t>
            </a:r>
            <a:r>
              <a:rPr lang="en-US" sz="2000" b="1" dirty="0" smtClean="0"/>
              <a:t>.</a:t>
            </a:r>
          </a:p>
          <a:p>
            <a:pPr marL="309563" lvl="2">
              <a:lnSpc>
                <a:spcPct val="150000"/>
              </a:lnSpc>
              <a:spcBef>
                <a:spcPts val="552"/>
              </a:spcBef>
              <a:buSzPct val="76000"/>
            </a:pPr>
            <a:r>
              <a:rPr lang="en-US" sz="2000" b="1" dirty="0" smtClean="0"/>
              <a:t>Can be created for any organism with an integrated </a:t>
            </a:r>
            <a:r>
              <a:rPr lang="en-US" sz="2000" b="1" dirty="0" smtClean="0">
                <a:solidFill>
                  <a:srgbClr val="0070C0"/>
                </a:solidFill>
              </a:rPr>
              <a:t>knowledge network</a:t>
            </a:r>
            <a:r>
              <a:rPr lang="en-US" sz="2000" b="1" dirty="0" smtClean="0"/>
              <a:t>.</a:t>
            </a:r>
            <a:endParaRPr lang="en-GB" sz="2000" b="1" dirty="0" smtClean="0"/>
          </a:p>
          <a:p>
            <a:pPr marL="309563" lvl="2">
              <a:lnSpc>
                <a:spcPct val="150000"/>
              </a:lnSpc>
              <a:spcBef>
                <a:spcPts val="552"/>
              </a:spcBef>
              <a:buSzPct val="76000"/>
            </a:pPr>
            <a:r>
              <a:rPr lang="en-GB" sz="2000" b="1" dirty="0" smtClean="0">
                <a:solidFill>
                  <a:srgbClr val="0070C0"/>
                </a:solidFill>
              </a:rPr>
              <a:t>Open-source</a:t>
            </a:r>
            <a:r>
              <a:rPr lang="en-GB" sz="2000" b="1" dirty="0"/>
              <a:t>, code available on GitHub</a:t>
            </a:r>
            <a:r>
              <a:rPr lang="en-GB" sz="2000" b="1" dirty="0" smtClean="0"/>
              <a:t>.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536" y="188640"/>
            <a:ext cx="75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(QTLNetMiner)</a:t>
            </a:r>
            <a:endParaRPr lang="en-GB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31744"/>
            <a:ext cx="23762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3636" y="5996240"/>
            <a:ext cx="59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Web: </a:t>
            </a:r>
            <a:r>
              <a:rPr lang="en-GB" sz="2000" dirty="0" smtClean="0">
                <a:hlinkClick r:id="rId4"/>
              </a:rPr>
              <a:t>https://ondex.rothamsted.ac.uk/QTLNetMiner</a:t>
            </a:r>
            <a:endParaRPr lang="en-GB" sz="2000" dirty="0" smtClean="0"/>
          </a:p>
          <a:p>
            <a:r>
              <a:rPr lang="en-GB" sz="2000" dirty="0" smtClean="0"/>
              <a:t>Code: </a:t>
            </a: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github.com/KeywanHP/QTLNetMiner</a:t>
            </a:r>
            <a:r>
              <a:rPr lang="en-GB" sz="2000" dirty="0" smtClean="0"/>
              <a:t>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460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" y="188640"/>
            <a:ext cx="74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QTLNetMiner software architecture</a:t>
            </a:r>
            <a:endParaRPr lang="en-GB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1353500"/>
            <a:ext cx="7397824" cy="5123500"/>
            <a:chOff x="1981200" y="762000"/>
            <a:chExt cx="7397824" cy="5123500"/>
          </a:xfrm>
        </p:grpSpPr>
        <p:sp>
          <p:nvSpPr>
            <p:cNvPr id="6" name="Rounded Rectangle 5"/>
            <p:cNvSpPr/>
            <p:nvPr/>
          </p:nvSpPr>
          <p:spPr>
            <a:xfrm>
              <a:off x="1981200" y="3828100"/>
              <a:ext cx="5715000" cy="2057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267200" y="4904268"/>
              <a:ext cx="1806913" cy="84683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81200" y="2438400"/>
              <a:ext cx="5715000" cy="1295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81200" y="762000"/>
              <a:ext cx="5715000" cy="1524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38728" y="990600"/>
              <a:ext cx="3495472" cy="11694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5213" y="1014221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Web Browser</a:t>
              </a:r>
              <a:endParaRPr lang="en-GB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8600" y="1279885"/>
              <a:ext cx="153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User </a:t>
              </a:r>
            </a:p>
            <a:p>
              <a:r>
                <a:rPr lang="en-GB" b="1" dirty="0" smtClean="0"/>
                <a:t>Device</a:t>
              </a:r>
              <a:endParaRPr lang="en-GB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8600" y="2829580"/>
              <a:ext cx="1530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QTLNetMiner Client</a:t>
              </a:r>
              <a:endParaRPr lang="en-GB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8600" y="4590100"/>
              <a:ext cx="153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KNET-Server</a:t>
              </a:r>
              <a:endParaRPr lang="en-GB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1" y="3048000"/>
              <a:ext cx="4755204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Servlets and JSP Page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3834585"/>
              <a:ext cx="1180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 Socket</a:t>
              </a:r>
              <a:endParaRPr lang="en-GB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31241" y="5191780"/>
              <a:ext cx="174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Knowledge Network</a:t>
              </a:r>
              <a:br>
                <a:rPr lang="en-GB" sz="1400" dirty="0" smtClean="0"/>
              </a:br>
              <a:r>
                <a:rPr lang="en-GB" sz="1400" dirty="0" smtClean="0"/>
                <a:t>Graph DB</a:t>
              </a:r>
              <a:endParaRPr lang="en-GB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04972" y="5349123"/>
              <a:ext cx="1026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Ondex API</a:t>
              </a:r>
              <a:endParaRPr lang="en-GB" sz="1400" dirty="0"/>
            </a:p>
          </p:txBody>
        </p:sp>
        <p:sp>
          <p:nvSpPr>
            <p:cNvPr id="19" name="Flowchart: Multidocument 18"/>
            <p:cNvSpPr/>
            <p:nvPr/>
          </p:nvSpPr>
          <p:spPr>
            <a:xfrm>
              <a:off x="6256912" y="4257925"/>
              <a:ext cx="924532" cy="54267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44921" y="1855551"/>
              <a:ext cx="1027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DHTML</a:t>
              </a:r>
              <a:endParaRPr lang="en-GB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28936" y="1459468"/>
              <a:ext cx="1799212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JavaScript</a:t>
              </a:r>
              <a:endParaRPr lang="en-GB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2200" y="2743200"/>
              <a:ext cx="1997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Apache Tomcat</a:t>
              </a:r>
              <a:endParaRPr lang="en-GB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6000" y="4267200"/>
              <a:ext cx="1949382" cy="5232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Multithreaded </a:t>
              </a:r>
              <a:br>
                <a:rPr lang="en-GB" sz="1400" dirty="0" smtClean="0"/>
              </a:br>
              <a:r>
                <a:rPr lang="en-GB" sz="1400" dirty="0" smtClean="0"/>
                <a:t>Java Server</a:t>
              </a:r>
              <a:endParaRPr lang="en-GB" sz="1400" dirty="0"/>
            </a:p>
          </p:txBody>
        </p:sp>
        <p:cxnSp>
          <p:nvCxnSpPr>
            <p:cNvPr id="24" name="Elbow Connector 23"/>
            <p:cNvCxnSpPr>
              <a:stCxn id="7" idx="4"/>
              <a:endCxn id="19" idx="2"/>
            </p:cNvCxnSpPr>
            <p:nvPr/>
          </p:nvCxnSpPr>
          <p:spPr>
            <a:xfrm flipV="1">
              <a:off x="6074113" y="4780049"/>
              <a:ext cx="580776" cy="547638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270418" y="3471784"/>
              <a:ext cx="9729" cy="78614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31832" y="3429731"/>
              <a:ext cx="0" cy="82819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23298" y="2438400"/>
              <a:ext cx="2034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HTML, JSON, XML and images over HTTP via Ajax</a:t>
              </a:r>
              <a:endParaRPr lang="en-GB" sz="11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816003" y="1828800"/>
              <a:ext cx="2" cy="11894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3" idx="2"/>
              <a:endCxn id="7" idx="2"/>
            </p:cNvCxnSpPr>
            <p:nvPr/>
          </p:nvCxnSpPr>
          <p:spPr>
            <a:xfrm rot="16200000" flipH="1">
              <a:off x="3495312" y="4555798"/>
              <a:ext cx="537267" cy="1006509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19216" y="4377260"/>
              <a:ext cx="779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Views</a:t>
              </a:r>
              <a:endParaRPr lang="en-GB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6600" y="3810000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 Socket</a:t>
              </a:r>
              <a:endParaRPr lang="en-GB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46310" y="1143000"/>
              <a:ext cx="1236628" cy="30777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KNETViewer</a:t>
              </a:r>
              <a:endParaRPr lang="en-GB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5000" y="1673423"/>
              <a:ext cx="1049776" cy="30777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Flash</a:t>
              </a:r>
              <a:endParaRPr lang="en-GB" sz="1400" dirty="0"/>
            </a:p>
          </p:txBody>
        </p:sp>
        <p:pic>
          <p:nvPicPr>
            <p:cNvPr id="34" name="Picture 10" descr="http://www.clipartbest.com/cliparts/niX/ojr/niXojrb5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452" y="1106389"/>
              <a:ext cx="773416" cy="835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https://upload.wikimedia.org/wikipedia/en/archive/8/88/20150908182316!Java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60693"/>
              <a:ext cx="630507" cy="63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2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24" y="1052736"/>
            <a:ext cx="6755640" cy="570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300" b="1" dirty="0" smtClean="0">
                <a:solidFill>
                  <a:srgbClr val="0070C0"/>
                </a:solidFill>
              </a:rPr>
              <a:t>Network View:</a:t>
            </a:r>
          </a:p>
          <a:p>
            <a:pPr lvl="1">
              <a:lnSpc>
                <a:spcPct val="150000"/>
              </a:lnSpc>
            </a:pPr>
            <a:r>
              <a:rPr lang="en-GB" sz="2000" b="1" dirty="0" smtClean="0"/>
              <a:t>Replacing the existing Java applet-based Network Viewer </a:t>
            </a:r>
            <a:r>
              <a:rPr lang="en-GB" sz="2000" b="1" dirty="0"/>
              <a:t>with a lightweight, </a:t>
            </a:r>
            <a:r>
              <a:rPr lang="en-GB" sz="2000" b="1" dirty="0" smtClean="0"/>
              <a:t>Javascript-based, touch-enabled version (</a:t>
            </a:r>
            <a:r>
              <a:rPr lang="en-GB" sz="2000" b="1" dirty="0" smtClean="0">
                <a:solidFill>
                  <a:srgbClr val="0070C0"/>
                </a:solidFill>
              </a:rPr>
              <a:t>KNETviewer</a:t>
            </a:r>
            <a:r>
              <a:rPr lang="en-GB" sz="2000" b="1" dirty="0" smtClean="0"/>
              <a:t>). </a:t>
            </a:r>
            <a:endParaRPr lang="en-GB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300" b="1" dirty="0" smtClean="0">
                <a:solidFill>
                  <a:srgbClr val="0070C0"/>
                </a:solidFill>
              </a:rPr>
              <a:t>Map View: </a:t>
            </a:r>
          </a:p>
          <a:p>
            <a:pPr lvl="1">
              <a:lnSpc>
                <a:spcPct val="150000"/>
              </a:lnSpc>
            </a:pPr>
            <a:r>
              <a:rPr lang="en-GB" sz="2000" b="1" dirty="0" smtClean="0"/>
              <a:t>Replacing the Flash-based </a:t>
            </a:r>
            <a:r>
              <a:rPr lang="en-GB" sz="2000" b="1" dirty="0"/>
              <a:t>GMOD Gviewer </a:t>
            </a:r>
            <a:r>
              <a:rPr lang="en-GB" sz="2000" b="1" dirty="0" smtClean="0"/>
              <a:t>with </a:t>
            </a:r>
            <a:r>
              <a:rPr lang="en-GB" sz="2000" b="1" dirty="0"/>
              <a:t>a lightweight, </a:t>
            </a:r>
            <a:r>
              <a:rPr lang="en-GB" sz="2000" b="1" dirty="0" smtClean="0"/>
              <a:t>Javascript-based version.</a:t>
            </a:r>
            <a:endParaRPr lang="en-GB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lnSpc>
                <a:spcPct val="150000"/>
              </a:lnSpc>
            </a:pPr>
            <a:r>
              <a:rPr lang="en-GB" sz="2300" b="1" dirty="0">
                <a:solidFill>
                  <a:srgbClr val="0070C0"/>
                </a:solidFill>
              </a:rPr>
              <a:t>QTLNetMiner </a:t>
            </a:r>
            <a:r>
              <a:rPr lang="en-GB" sz="2300" b="1" dirty="0" smtClean="0">
                <a:solidFill>
                  <a:srgbClr val="0070C0"/>
                </a:solidFill>
              </a:rPr>
              <a:t>enhancements:</a:t>
            </a:r>
          </a:p>
          <a:p>
            <a:pPr lvl="1">
              <a:lnSpc>
                <a:spcPct val="150000"/>
              </a:lnSpc>
            </a:pPr>
            <a:r>
              <a:rPr lang="en-GB" sz="2000" b="1" dirty="0" smtClean="0"/>
              <a:t>Making the existing </a:t>
            </a:r>
            <a:r>
              <a:rPr lang="en-GB" sz="2000" b="1" dirty="0"/>
              <a:t>QTLNetMiner source </a:t>
            </a:r>
            <a:r>
              <a:rPr lang="en-GB" sz="2000" b="1" dirty="0" smtClean="0"/>
              <a:t>code more robust and enhancing its existing features.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36" y="188640"/>
            <a:ext cx="763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GB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GB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56792"/>
            <a:ext cx="23762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5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2953</TotalTime>
  <Words>632</Words>
  <Application>Microsoft Office PowerPoint</Application>
  <PresentationFormat>On-screen Show (4:3)</PresentationFormat>
  <Paragraphs>126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PowerPoint Presentation</vt:lpstr>
      <vt:lpstr>Development of e-Learning</vt:lpstr>
      <vt:lpstr>Applied Statistics Training</vt:lpstr>
      <vt:lpstr>Introduction to Statistics - Content &amp; Resources</vt:lpstr>
      <vt:lpstr>Introduction to Statistics - Content &amp; Resources</vt:lpstr>
      <vt:lpstr>PowerPoint Presentation</vt:lpstr>
      <vt:lpstr>PowerPoint Presentation</vt:lpstr>
      <vt:lpstr>PowerPoint Presentation</vt:lpstr>
      <vt:lpstr>PowerPoint Presentation</vt:lpstr>
      <vt:lpstr>KNETViewer (in progress)</vt:lpstr>
      <vt:lpstr>KNETViewer features</vt:lpstr>
      <vt:lpstr>KNETViewer availability</vt:lpstr>
      <vt:lpstr>PowerPoint Presentation</vt:lpstr>
    </vt:vector>
  </TitlesOfParts>
  <Company>Rothamsted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Combined training approaches in bioinformatics and statistics</dc:title>
  <dc:creator>Andrew Mead (RRes-Roth)</dc:creator>
  <cp:lastModifiedBy>Caitriona McInerney</cp:lastModifiedBy>
  <cp:revision>310</cp:revision>
  <cp:lastPrinted>2015-10-30T15:48:48Z</cp:lastPrinted>
  <dcterms:created xsi:type="dcterms:W3CDTF">2014-12-02T17:18:45Z</dcterms:created>
  <dcterms:modified xsi:type="dcterms:W3CDTF">2015-11-03T16:54:48Z</dcterms:modified>
</cp:coreProperties>
</file>