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0" r:id="rId4"/>
    <p:sldId id="291" r:id="rId5"/>
    <p:sldId id="258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302" r:id="rId15"/>
    <p:sldId id="301" r:id="rId16"/>
    <p:sldId id="303" r:id="rId17"/>
    <p:sldId id="304" r:id="rId18"/>
    <p:sldId id="298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Fira Sans Extra Condense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E"/>
    <a:srgbClr val="229ED6"/>
    <a:srgbClr val="FFFFFF"/>
    <a:srgbClr val="1E35A1"/>
    <a:srgbClr val="0C79F3"/>
    <a:srgbClr val="59A7FF"/>
    <a:srgbClr val="00D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575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D6B2FD96-4C5E-3B34-E0EE-340095D8B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CD343BC7-8895-F843-D3C8-E94E3F626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7003CBA4-DDC0-9CFC-F92E-9B6909FCE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1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150E449E-D522-8B5C-20BF-4D752AF1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D699878A-8C5F-A9A8-FD14-A1FD4D35A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CB51A5AF-DAF3-3916-369C-B48D64A59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4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29E5EFD6-0308-A558-9C48-8411E9B2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9607D328-B7DB-2837-F7FF-F9E2CF506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69415B88-ED0C-A189-D5A5-D99F75399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09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FEC7FD7B-1FAE-6D52-1FD2-1F551D5E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123BDBAB-37EC-4F5B-0DDF-88E478D49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34CCAEF2-A794-26AC-9459-6E2D59766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4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7F8600E8-98A8-E353-EC85-3536B66C5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4AB90A86-C390-63A0-6979-797A48784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C42D3654-5602-6BE1-2984-CD9210EC6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5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72C7420C-668E-0816-A51A-76DC0B2C0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6CC8FD37-BEE4-BA40-5CEE-5AE75FE56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CF12ED66-A989-9247-5FB5-532B8EF8D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54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xmlns="" id="{FDE8F630-4CF6-09E8-AA8B-A99C812F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>
            <a:extLst>
              <a:ext uri="{FF2B5EF4-FFF2-40B4-BE49-F238E27FC236}">
                <a16:creationId xmlns:a16="http://schemas.microsoft.com/office/drawing/2014/main" xmlns="" id="{402F6CC3-7ED2-BD38-6EB0-91728E11C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>
            <a:extLst>
              <a:ext uri="{FF2B5EF4-FFF2-40B4-BE49-F238E27FC236}">
                <a16:creationId xmlns:a16="http://schemas.microsoft.com/office/drawing/2014/main" xmlns="" id="{F092B37C-6C4A-CBE7-1EFC-29866CC41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6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B17E5A14-D217-FB58-830B-53875D25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75BC4985-1D96-5909-D446-49C071F72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3AF5C47D-2F4A-0664-2066-E04258A68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13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xmlns="" id="{92373629-0D3A-FB81-CA4C-F6DA9CBF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>
            <a:extLst>
              <a:ext uri="{FF2B5EF4-FFF2-40B4-BE49-F238E27FC236}">
                <a16:creationId xmlns:a16="http://schemas.microsoft.com/office/drawing/2014/main" xmlns="" id="{7643C6D2-FDDE-E117-4813-4F2B1AB52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>
            <a:extLst>
              <a:ext uri="{FF2B5EF4-FFF2-40B4-BE49-F238E27FC236}">
                <a16:creationId xmlns:a16="http://schemas.microsoft.com/office/drawing/2014/main" xmlns="" id="{E2428668-828F-25DC-38E9-8E2E07CB8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2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xmlns="" id="{56F05B43-8DFF-055F-A08C-F62CB181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>
            <a:extLst>
              <a:ext uri="{FF2B5EF4-FFF2-40B4-BE49-F238E27FC236}">
                <a16:creationId xmlns:a16="http://schemas.microsoft.com/office/drawing/2014/main" xmlns="" id="{1FD29DE9-0AAD-DFAD-15A8-D871611DF2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>
            <a:extLst>
              <a:ext uri="{FF2B5EF4-FFF2-40B4-BE49-F238E27FC236}">
                <a16:creationId xmlns:a16="http://schemas.microsoft.com/office/drawing/2014/main" xmlns="" id="{0AB187C3-EB73-14B4-D4C7-697BB420F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3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827E6AC0-0480-A549-8D8F-F33FF4C4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9856F611-43F5-C0E1-A017-AC9B943F0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4E933158-B74A-BC74-E75C-5DCA1EAD5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1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EA9EDD00-6D58-F465-791F-FB52C678B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DD875ECC-1C43-A01A-F300-7865D35AC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BE7D0DEF-8354-8E42-4DF8-2472D98D4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82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A6F2B29E-B864-CEC1-7A8E-CE9E561A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7ECCC233-EFE8-D3A1-7877-87FCBF31B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18A74D5A-DDF1-433D-E6DC-65BB2F6F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1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xmlns="" id="{B9FAA234-6728-6131-6702-23CF5BF0F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xmlns="" id="{483AEF7E-FEAC-4821-2DCE-4D7B4A2D2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xmlns="" id="{325AB5A8-357F-D8CB-760C-AE3A856A3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2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5" Type="http://schemas.openxmlformats.org/officeDocument/2006/relationships/image" Target="../media/image2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svg"/><Relationship Id="rId5" Type="http://schemas.openxmlformats.org/officeDocument/2006/relationships/image" Target="../media/image4.png"/><Relationship Id="rId4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66264" y="712552"/>
            <a:ext cx="7759849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accent1"/>
                </a:solidFill>
              </a:rPr>
              <a:t>Análisis de Supervivencia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46340" y="1732213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chemeClr val="accent3"/>
                </a:solidFill>
              </a:rPr>
              <a:t>Ajuste de un Modelo de Regresión para la Predicción de Cardiotoxicidad en Pacientes con Cáncer de Mama</a:t>
            </a:r>
            <a:endParaRPr sz="1700" dirty="0">
              <a:solidFill>
                <a:schemeClr val="accent3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;p15">
            <a:extLst>
              <a:ext uri="{FF2B5EF4-FFF2-40B4-BE49-F238E27FC236}">
                <a16:creationId xmlns:a16="http://schemas.microsoft.com/office/drawing/2014/main" xmlns="" id="{0D33770C-5094-522C-9C38-1BB5FECBA937}"/>
              </a:ext>
            </a:extLst>
          </p:cNvPr>
          <p:cNvSpPr txBox="1">
            <a:spLocks/>
          </p:cNvSpPr>
          <p:nvPr/>
        </p:nvSpPr>
        <p:spPr>
          <a:xfrm>
            <a:off x="2244198" y="3741667"/>
            <a:ext cx="7759849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s-ES" sz="1600" dirty="0">
                <a:solidFill>
                  <a:schemeClr val="accent1"/>
                </a:solidFill>
              </a:rPr>
              <a:t>Pablo Torreira Pardo</a:t>
            </a:r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47D00E46-3CC0-E6A4-56F6-D5DDCE7F6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78;p24">
            <a:extLst>
              <a:ext uri="{FF2B5EF4-FFF2-40B4-BE49-F238E27FC236}">
                <a16:creationId xmlns:a16="http://schemas.microsoft.com/office/drawing/2014/main" xmlns="" id="{E7F77BAF-C433-79B6-5577-4DA99FF14C00}"/>
              </a:ext>
            </a:extLst>
          </p:cNvPr>
          <p:cNvSpPr/>
          <p:nvPr/>
        </p:nvSpPr>
        <p:spPr>
          <a:xfrm>
            <a:off x="925812" y="823740"/>
            <a:ext cx="2163063" cy="10126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F2D77F-3E29-A3E8-9034-06857F8D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44" y="2935397"/>
            <a:ext cx="3583622" cy="139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956A295-FFE8-E4F2-A053-8C88450B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31" y="2338168"/>
            <a:ext cx="5259508" cy="2655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48F85E-3926-9817-701B-6609508457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68507" y="68938"/>
            <a:ext cx="4956994" cy="2502812"/>
          </a:xfrm>
          <a:prstGeom prst="rect">
            <a:avLst/>
          </a:prstGeom>
        </p:spPr>
      </p:pic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19FC47D9-7958-CD3A-7F03-D879AF414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32318" y="133004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Modelo </a:t>
            </a:r>
            <a:br>
              <a:rPr lang="en" sz="1800" dirty="0">
                <a:solidFill>
                  <a:schemeClr val="bg1"/>
                </a:solidFill>
              </a:rPr>
            </a:br>
            <a:r>
              <a:rPr lang="en" sz="1800" dirty="0">
                <a:solidFill>
                  <a:schemeClr val="bg1"/>
                </a:solidFill>
              </a:rPr>
              <a:t>univariado </a:t>
            </a:r>
            <a:r>
              <a:rPr lang="en" sz="3200" dirty="0">
                <a:solidFill>
                  <a:schemeClr val="bg1"/>
                </a:solidFill>
              </a:rPr>
              <a:t/>
            </a:r>
            <a:br>
              <a:rPr lang="e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55C21A-FAF8-EC1A-8DEB-10A93ED1B9DA}"/>
              </a:ext>
            </a:extLst>
          </p:cNvPr>
          <p:cNvSpPr txBox="1"/>
          <p:nvPr/>
        </p:nvSpPr>
        <p:spPr>
          <a:xfrm>
            <a:off x="2191004" y="966401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HR</a:t>
            </a:r>
            <a:endParaRPr lang="es-ES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8784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A594C648-4BF3-47CB-5FCC-96AACC47B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78;p24">
            <a:extLst>
              <a:ext uri="{FF2B5EF4-FFF2-40B4-BE49-F238E27FC236}">
                <a16:creationId xmlns:a16="http://schemas.microsoft.com/office/drawing/2014/main" xmlns="" id="{E2A88E68-C947-A22A-FDC6-1E833C3A51D3}"/>
              </a:ext>
            </a:extLst>
          </p:cNvPr>
          <p:cNvSpPr/>
          <p:nvPr/>
        </p:nvSpPr>
        <p:spPr>
          <a:xfrm>
            <a:off x="925812" y="823740"/>
            <a:ext cx="2500140" cy="1012615"/>
          </a:xfrm>
          <a:prstGeom prst="roundRect">
            <a:avLst>
              <a:gd name="adj" fmla="val 50000"/>
            </a:avLst>
          </a:prstGeom>
          <a:solidFill>
            <a:srgbClr val="0C7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F15546A-B8B5-E053-B5BF-479B96AB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731" y="2338168"/>
            <a:ext cx="5259508" cy="2655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6F56C7-9D2A-A597-537C-BEDE23E0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68507" y="68938"/>
            <a:ext cx="4956994" cy="2502811"/>
          </a:xfrm>
          <a:prstGeom prst="rect">
            <a:avLst/>
          </a:prstGeom>
        </p:spPr>
      </p:pic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174DBBBB-C2D6-A10A-FA78-92DC8BF23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32318" y="133004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Modelo </a:t>
            </a:r>
            <a:br>
              <a:rPr lang="en" sz="1800" dirty="0">
                <a:solidFill>
                  <a:schemeClr val="bg1"/>
                </a:solidFill>
              </a:rPr>
            </a:br>
            <a:r>
              <a:rPr lang="en" sz="1800" dirty="0">
                <a:solidFill>
                  <a:schemeClr val="bg1"/>
                </a:solidFill>
              </a:rPr>
              <a:t>univariado </a:t>
            </a:r>
            <a:r>
              <a:rPr lang="en" sz="3200" dirty="0">
                <a:solidFill>
                  <a:schemeClr val="bg1"/>
                </a:solidFill>
              </a:rPr>
              <a:t/>
            </a:r>
            <a:br>
              <a:rPr lang="e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E1C8F2-86FF-07C6-ECAE-23A31D4CC391}"/>
              </a:ext>
            </a:extLst>
          </p:cNvPr>
          <p:cNvSpPr txBox="1"/>
          <p:nvPr/>
        </p:nvSpPr>
        <p:spPr>
          <a:xfrm>
            <a:off x="2191004" y="966401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LVEF</a:t>
            </a:r>
            <a:endParaRPr lang="es-ES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506AE8-5DBF-1FAC-95C9-411E1C964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027" y="2938878"/>
            <a:ext cx="3581899" cy="15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88560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27470914-7A36-1D82-802C-E0E34503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E7919F38-05D7-0E0F-5B5E-31BD0E396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93278" y="1320599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Modelo </a:t>
            </a:r>
            <a:br>
              <a:rPr lang="en" sz="1800" dirty="0">
                <a:solidFill>
                  <a:schemeClr val="bg1"/>
                </a:solidFill>
              </a:rPr>
            </a:br>
            <a:r>
              <a:rPr lang="en" sz="1800" dirty="0">
                <a:solidFill>
                  <a:schemeClr val="bg1"/>
                </a:solidFill>
              </a:rPr>
              <a:t>univariado </a:t>
            </a:r>
            <a:r>
              <a:rPr lang="en" sz="3200" dirty="0">
                <a:solidFill>
                  <a:schemeClr val="bg1"/>
                </a:solidFill>
              </a:rPr>
              <a:t/>
            </a:r>
            <a:br>
              <a:rPr lang="e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54952F-900A-C901-4A7C-A14D12C7B96F}"/>
              </a:ext>
            </a:extLst>
          </p:cNvPr>
          <p:cNvSpPr txBox="1"/>
          <p:nvPr/>
        </p:nvSpPr>
        <p:spPr>
          <a:xfrm>
            <a:off x="2130044" y="956952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PWT</a:t>
            </a:r>
            <a:endParaRPr lang="es-ES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3402B5-728E-E4FB-1B07-3F81C63D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792909"/>
            <a:ext cx="8107680" cy="14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85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8F6883E6-9406-2DC8-71EE-5A631E32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EFA98B9E-405C-63FC-3B8F-9CBFBAF34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93278" y="1320599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Modelo </a:t>
            </a:r>
            <a:br>
              <a:rPr lang="en" sz="1800" dirty="0">
                <a:solidFill>
                  <a:schemeClr val="bg1"/>
                </a:solidFill>
              </a:rPr>
            </a:br>
            <a:r>
              <a:rPr lang="en" sz="1800" dirty="0">
                <a:solidFill>
                  <a:schemeClr val="bg1"/>
                </a:solidFill>
              </a:rPr>
              <a:t>univariado </a:t>
            </a:r>
            <a:r>
              <a:rPr lang="en" sz="3200" dirty="0">
                <a:solidFill>
                  <a:schemeClr val="bg1"/>
                </a:solidFill>
              </a:rPr>
              <a:t/>
            </a:r>
            <a:br>
              <a:rPr lang="e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BDCD8B-C75B-6DA6-6B4F-5CDA07BC1F2C}"/>
              </a:ext>
            </a:extLst>
          </p:cNvPr>
          <p:cNvSpPr txBox="1"/>
          <p:nvPr/>
        </p:nvSpPr>
        <p:spPr>
          <a:xfrm>
            <a:off x="2130044" y="956952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PWT</a:t>
            </a:r>
            <a:endParaRPr lang="es-ES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25A4CD-0109-BCFB-C095-E567D4EC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0" y="261615"/>
            <a:ext cx="5601482" cy="4620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557E715-0F9D-3BBF-1C68-610F0CD6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046" y="4126230"/>
            <a:ext cx="4324954" cy="604922"/>
          </a:xfrm>
          <a:prstGeom prst="rect">
            <a:avLst/>
          </a:prstGeom>
        </p:spPr>
      </p:pic>
      <p:sp>
        <p:nvSpPr>
          <p:cNvPr id="11" name="Google Shape;478;p24">
            <a:extLst>
              <a:ext uri="{FF2B5EF4-FFF2-40B4-BE49-F238E27FC236}">
                <a16:creationId xmlns:a16="http://schemas.microsoft.com/office/drawing/2014/main" xmlns="" id="{E12BE39A-4941-0B32-0354-C09220459799}"/>
              </a:ext>
            </a:extLst>
          </p:cNvPr>
          <p:cNvSpPr/>
          <p:nvPr/>
        </p:nvSpPr>
        <p:spPr>
          <a:xfrm>
            <a:off x="6363600" y="1561199"/>
            <a:ext cx="2410732" cy="1012615"/>
          </a:xfrm>
          <a:prstGeom prst="roundRect">
            <a:avLst>
              <a:gd name="adj" fmla="val 50000"/>
            </a:avLst>
          </a:prstGeom>
          <a:solidFill>
            <a:srgbClr val="0C7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Modelos multivariados</a:t>
            </a: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9156590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11A54404-FD45-24F5-E086-941773DDA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xmlns="" id="{403C86AD-A22C-3F31-DD6F-9C771641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9" y="717825"/>
            <a:ext cx="7965440" cy="4050136"/>
          </a:xfrm>
          <a:prstGeom prst="rect">
            <a:avLst/>
          </a:prstGeom>
        </p:spPr>
      </p:pic>
      <p:sp>
        <p:nvSpPr>
          <p:cNvPr id="8" name="Google Shape;478;p24">
            <a:extLst>
              <a:ext uri="{FF2B5EF4-FFF2-40B4-BE49-F238E27FC236}">
                <a16:creationId xmlns:a16="http://schemas.microsoft.com/office/drawing/2014/main" xmlns="" id="{029D105C-6F7E-C0D5-780D-F5AC7213CE18}"/>
              </a:ext>
            </a:extLst>
          </p:cNvPr>
          <p:cNvSpPr/>
          <p:nvPr/>
        </p:nvSpPr>
        <p:spPr>
          <a:xfrm>
            <a:off x="2967298" y="4552980"/>
            <a:ext cx="3209400" cy="1012615"/>
          </a:xfrm>
          <a:prstGeom prst="roundRect">
            <a:avLst>
              <a:gd name="adj" fmla="val 50000"/>
            </a:avLst>
          </a:prstGeom>
          <a:solidFill>
            <a:srgbClr val="00D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" name="Google Shape;147;p17">
            <a:extLst>
              <a:ext uri="{FF2B5EF4-FFF2-40B4-BE49-F238E27FC236}">
                <a16:creationId xmlns:a16="http://schemas.microsoft.com/office/drawing/2014/main" xmlns="" id="{40084A17-1B8E-3238-1CA6-1CFEE3032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Comprobación de hipótesis estructurales</a:t>
            </a:r>
            <a:endParaRPr sz="3200" dirty="0"/>
          </a:p>
        </p:txBody>
      </p:sp>
      <p:sp>
        <p:nvSpPr>
          <p:cNvPr id="7" name="Google Shape;477;p24">
            <a:extLst>
              <a:ext uri="{FF2B5EF4-FFF2-40B4-BE49-F238E27FC236}">
                <a16:creationId xmlns:a16="http://schemas.microsoft.com/office/drawing/2014/main" xmlns="" id="{7DFED793-9AFC-835C-9830-8EC45F3A0563}"/>
              </a:ext>
            </a:extLst>
          </p:cNvPr>
          <p:cNvSpPr txBox="1"/>
          <p:nvPr/>
        </p:nvSpPr>
        <p:spPr>
          <a:xfrm>
            <a:off x="3078786" y="4507260"/>
            <a:ext cx="2986425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de riesgos proporcionales global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ES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p-valor = 0,37</a:t>
            </a: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1" name="Google Shape;478;p24">
            <a:extLst>
              <a:ext uri="{FF2B5EF4-FFF2-40B4-BE49-F238E27FC236}">
                <a16:creationId xmlns:a16="http://schemas.microsoft.com/office/drawing/2014/main" xmlns="" id="{E4156924-6EB0-01BE-51D1-0AF893739954}"/>
              </a:ext>
            </a:extLst>
          </p:cNvPr>
          <p:cNvSpPr/>
          <p:nvPr/>
        </p:nvSpPr>
        <p:spPr>
          <a:xfrm>
            <a:off x="6929565" y="4572817"/>
            <a:ext cx="2376995" cy="6278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E4579A-FE94-73C1-B1CA-C8D74A222B31}"/>
              </a:ext>
            </a:extLst>
          </p:cNvPr>
          <p:cNvSpPr txBox="1"/>
          <p:nvPr/>
        </p:nvSpPr>
        <p:spPr>
          <a:xfrm>
            <a:off x="7027721" y="4655915"/>
            <a:ext cx="2182276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b="0" i="0" u="none" strike="noStrike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 de Inflación de la Varianza 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(VIF &lt; 1.1)</a:t>
            </a:r>
          </a:p>
        </p:txBody>
      </p:sp>
    </p:spTree>
    <p:extLst>
      <p:ext uri="{BB962C8B-B14F-4D97-AF65-F5344CB8AC3E}">
        <p14:creationId xmlns:p14="http://schemas.microsoft.com/office/powerpoint/2010/main" val="359963491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C5E652A8-EBE1-DCC3-8101-162EC68CE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xmlns="" id="{DC1E93F2-F225-A28F-C3C5-160C29F5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Comprobación de hipótesis estructurales</a:t>
            </a:r>
            <a:endParaRPr sz="3200" dirty="0"/>
          </a:p>
        </p:txBody>
      </p:sp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xmlns="" id="{D7298590-DD7F-0FE9-C798-543ABBBF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9" y="841241"/>
            <a:ext cx="7995920" cy="40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6688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xmlns="" id="{459EEBC9-5C99-2225-8275-6ECBBCEA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>
            <a:extLst>
              <a:ext uri="{FF2B5EF4-FFF2-40B4-BE49-F238E27FC236}">
                <a16:creationId xmlns:a16="http://schemas.microsoft.com/office/drawing/2014/main" xmlns="" id="{9D9D240C-3E15-3A8B-C9A8-B1E1102B1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Conclusiones</a:t>
            </a:r>
            <a:endParaRPr dirty="0"/>
          </a:p>
        </p:txBody>
      </p:sp>
      <p:grpSp>
        <p:nvGrpSpPr>
          <p:cNvPr id="620" name="Google Shape;620;p28">
            <a:extLst>
              <a:ext uri="{FF2B5EF4-FFF2-40B4-BE49-F238E27FC236}">
                <a16:creationId xmlns:a16="http://schemas.microsoft.com/office/drawing/2014/main" xmlns="" id="{E2E9C599-90A9-BAC5-930C-7C13193ED1BC}"/>
              </a:ext>
            </a:extLst>
          </p:cNvPr>
          <p:cNvGrpSpPr/>
          <p:nvPr/>
        </p:nvGrpSpPr>
        <p:grpSpPr>
          <a:xfrm>
            <a:off x="1788161" y="3652574"/>
            <a:ext cx="5486400" cy="856326"/>
            <a:chOff x="5520225" y="3502762"/>
            <a:chExt cx="2673900" cy="856326"/>
          </a:xfrm>
        </p:grpSpPr>
        <p:sp>
          <p:nvSpPr>
            <p:cNvPr id="621" name="Google Shape;621;p28">
              <a:extLst>
                <a:ext uri="{FF2B5EF4-FFF2-40B4-BE49-F238E27FC236}">
                  <a16:creationId xmlns:a16="http://schemas.microsoft.com/office/drawing/2014/main" xmlns="" id="{B0636442-2CFD-B9BC-9356-F06CF5FF6032}"/>
                </a:ext>
              </a:extLst>
            </p:cNvPr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 necesario </a:t>
              </a:r>
              <a:r>
                <a:rPr lang="es-ES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ampliar el tamaño muestral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 considerar otros factores relevantes para fortalecer las conclusiones y mejorar la precisión en la predicción de cardiotoxicidad.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>
              <a:extLst>
                <a:ext uri="{FF2B5EF4-FFF2-40B4-BE49-F238E27FC236}">
                  <a16:creationId xmlns:a16="http://schemas.microsoft.com/office/drawing/2014/main" xmlns="" id="{0F898837-57DA-C62C-2861-D0DCC0DDB57B}"/>
                </a:ext>
              </a:extLst>
            </p:cNvPr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Proyección para estudios futuros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>
            <a:extLst>
              <a:ext uri="{FF2B5EF4-FFF2-40B4-BE49-F238E27FC236}">
                <a16:creationId xmlns:a16="http://schemas.microsoft.com/office/drawing/2014/main" xmlns="" id="{8E03DA3E-AC15-96A8-6DDB-3A9138FFF29C}"/>
              </a:ext>
            </a:extLst>
          </p:cNvPr>
          <p:cNvGrpSpPr/>
          <p:nvPr/>
        </p:nvGrpSpPr>
        <p:grpSpPr>
          <a:xfrm>
            <a:off x="843280" y="1450575"/>
            <a:ext cx="7350845" cy="856325"/>
            <a:chOff x="5520225" y="1300763"/>
            <a:chExt cx="2673900" cy="856325"/>
          </a:xfrm>
        </p:grpSpPr>
        <p:sp>
          <p:nvSpPr>
            <p:cNvPr id="624" name="Google Shape;624;p28">
              <a:extLst>
                <a:ext uri="{FF2B5EF4-FFF2-40B4-BE49-F238E27FC236}">
                  <a16:creationId xmlns:a16="http://schemas.microsoft.com/office/drawing/2014/main" xmlns="" id="{BF40B6E7-1294-2ADE-D5C8-E90A8F7168FC}"/>
                </a:ext>
              </a:extLst>
            </p:cNvPr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 </a:t>
              </a:r>
              <a:r>
                <a:rPr lang="es-ES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frecuencia cardíaca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y la </a:t>
              </a:r>
              <a:r>
                <a:rPr lang="es-ES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fracción de eyección ventricular izquierda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fueron identificadas como variables críticas en el riesgo de cardiotoxicidad, actuando como factor de riesgo y protector, respectivamente.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>
              <a:extLst>
                <a:ext uri="{FF2B5EF4-FFF2-40B4-BE49-F238E27FC236}">
                  <a16:creationId xmlns:a16="http://schemas.microsoft.com/office/drawing/2014/main" xmlns="" id="{09C76367-749C-B8BF-F3C9-E976504E425B}"/>
                </a:ext>
              </a:extLst>
            </p:cNvPr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Factores clave en la cardiotoxicidad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>
            <a:extLst>
              <a:ext uri="{FF2B5EF4-FFF2-40B4-BE49-F238E27FC236}">
                <a16:creationId xmlns:a16="http://schemas.microsoft.com/office/drawing/2014/main" xmlns="" id="{1D95F2E8-9738-2196-6716-F748A85DB599}"/>
              </a:ext>
            </a:extLst>
          </p:cNvPr>
          <p:cNvGrpSpPr/>
          <p:nvPr/>
        </p:nvGrpSpPr>
        <p:grpSpPr>
          <a:xfrm>
            <a:off x="1249681" y="2551576"/>
            <a:ext cx="6553200" cy="856325"/>
            <a:chOff x="5520225" y="2401763"/>
            <a:chExt cx="2673900" cy="856325"/>
          </a:xfrm>
        </p:grpSpPr>
        <p:sp>
          <p:nvSpPr>
            <p:cNvPr id="627" name="Google Shape;627;p28">
              <a:extLst>
                <a:ext uri="{FF2B5EF4-FFF2-40B4-BE49-F238E27FC236}">
                  <a16:creationId xmlns:a16="http://schemas.microsoft.com/office/drawing/2014/main" xmlns="" id="{C498DBCA-3963-4E13-BE84-8572B75322AC}"/>
                </a:ext>
              </a:extLst>
            </p:cNvPr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modelo ajustado cumplió con los supuestos de riesgos proporcionales y no presentó problemas estadísticos significativos, aunque el </a:t>
              </a:r>
              <a:r>
                <a:rPr lang="es-ES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desbalance en los datos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limita la generalización de los resultados.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>
              <a:extLst>
                <a:ext uri="{FF2B5EF4-FFF2-40B4-BE49-F238E27FC236}">
                  <a16:creationId xmlns:a16="http://schemas.microsoft.com/office/drawing/2014/main" xmlns="" id="{56A76F21-A327-DFAF-40D7-691A743350DC}"/>
                </a:ext>
              </a:extLst>
            </p:cNvPr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Validez y limitaciones del modelo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576195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90643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924230CD-EC59-6691-9C1A-0A589C77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78;p24">
            <a:extLst>
              <a:ext uri="{FF2B5EF4-FFF2-40B4-BE49-F238E27FC236}">
                <a16:creationId xmlns:a16="http://schemas.microsoft.com/office/drawing/2014/main" xmlns="" id="{15715820-934C-4F20-5371-9555EBA3F080}"/>
              </a:ext>
            </a:extLst>
          </p:cNvPr>
          <p:cNvSpPr/>
          <p:nvPr/>
        </p:nvSpPr>
        <p:spPr>
          <a:xfrm>
            <a:off x="925812" y="823740"/>
            <a:ext cx="2410732" cy="1012615"/>
          </a:xfrm>
          <a:prstGeom prst="roundRect">
            <a:avLst>
              <a:gd name="adj" fmla="val 50000"/>
            </a:avLst>
          </a:prstGeom>
          <a:solidFill>
            <a:srgbClr val="0C7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D9331D-A27C-8A8D-379B-86DCD6FE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731" y="2338168"/>
            <a:ext cx="5259508" cy="2655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848FF9-19E7-066A-3435-99892982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68507" y="68938"/>
            <a:ext cx="4956994" cy="2502811"/>
          </a:xfrm>
          <a:prstGeom prst="rect">
            <a:avLst/>
          </a:prstGeom>
        </p:spPr>
      </p:pic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4C854A25-9B20-C3FA-1D8B-EA1439C30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93278" y="1320599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Modelo </a:t>
            </a:r>
            <a:br>
              <a:rPr lang="en" sz="1800" dirty="0">
                <a:solidFill>
                  <a:schemeClr val="bg1"/>
                </a:solidFill>
              </a:rPr>
            </a:br>
            <a:r>
              <a:rPr lang="en" sz="1800" dirty="0">
                <a:solidFill>
                  <a:schemeClr val="bg1"/>
                </a:solidFill>
              </a:rPr>
              <a:t>univariado </a:t>
            </a:r>
            <a:r>
              <a:rPr lang="en" sz="3200" dirty="0">
                <a:solidFill>
                  <a:schemeClr val="bg1"/>
                </a:solidFill>
              </a:rPr>
              <a:t/>
            </a:r>
            <a:br>
              <a:rPr lang="e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FFA6FD-295D-8284-D030-A4A1A17F6D4D}"/>
              </a:ext>
            </a:extLst>
          </p:cNvPr>
          <p:cNvSpPr txBox="1"/>
          <p:nvPr/>
        </p:nvSpPr>
        <p:spPr>
          <a:xfrm>
            <a:off x="2130044" y="956952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PWT</a:t>
            </a:r>
            <a:endParaRPr lang="es-ES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9123AE-9FDF-204B-26F4-D665A838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39" y="3022594"/>
            <a:ext cx="3617527" cy="12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59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</a:rPr>
              <a:t>Objetivos</a:t>
            </a:r>
            <a:endParaRPr sz="3600" dirty="0"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483675" y="1231896"/>
            <a:ext cx="3421575" cy="2478018"/>
            <a:chOff x="483675" y="1351953"/>
            <a:chExt cx="3421575" cy="2478018"/>
          </a:xfrm>
        </p:grpSpPr>
        <p:sp>
          <p:nvSpPr>
            <p:cNvPr id="91" name="Google Shape;91;p16"/>
            <p:cNvSpPr/>
            <p:nvPr/>
          </p:nvSpPr>
          <p:spPr>
            <a:xfrm>
              <a:off x="483675" y="1351953"/>
              <a:ext cx="3104075" cy="48119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Ajustar un modelo de regresión</a:t>
              </a:r>
              <a:endParaRPr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188525" y="2504065"/>
              <a:ext cx="2716725" cy="35242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Identificar factores asociados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188525" y="3487682"/>
              <a:ext cx="2716725" cy="3422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Optimizar modelo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150;p17">
            <a:extLst>
              <a:ext uri="{FF2B5EF4-FFF2-40B4-BE49-F238E27FC236}">
                <a16:creationId xmlns:a16="http://schemas.microsoft.com/office/drawing/2014/main" xmlns="" id="{FB5CCF0C-64FE-E883-20BB-9FF8A2765913}"/>
              </a:ext>
            </a:extLst>
          </p:cNvPr>
          <p:cNvSpPr txBox="1"/>
          <p:nvPr/>
        </p:nvSpPr>
        <p:spPr>
          <a:xfrm>
            <a:off x="748375" y="1713095"/>
            <a:ext cx="741455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Desarrollar un modelo de regresión de Cox que relacione variables clínicas con el riesgo de cardiotoxicidad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0;p17">
            <a:extLst>
              <a:ext uri="{FF2B5EF4-FFF2-40B4-BE49-F238E27FC236}">
                <a16:creationId xmlns:a16="http://schemas.microsoft.com/office/drawing/2014/main" xmlns="" id="{3B0CE477-7DFA-1EB0-490D-080DB0E6C309}"/>
              </a:ext>
            </a:extLst>
          </p:cNvPr>
          <p:cNvSpPr txBox="1"/>
          <p:nvPr/>
        </p:nvSpPr>
        <p:spPr>
          <a:xfrm>
            <a:off x="1464749" y="2777829"/>
            <a:ext cx="72221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Determinar qué variables clínicas tienen una influencia significativa en el desarrollo de cardiotoxicidad</a:t>
            </a:r>
          </a:p>
        </p:txBody>
      </p:sp>
      <p:sp>
        <p:nvSpPr>
          <p:cNvPr id="6" name="Google Shape;150;p17">
            <a:extLst>
              <a:ext uri="{FF2B5EF4-FFF2-40B4-BE49-F238E27FC236}">
                <a16:creationId xmlns:a16="http://schemas.microsoft.com/office/drawing/2014/main" xmlns="" id="{25C0FC8B-8FB2-5F9D-5EF9-8825BC3CFD1C}"/>
              </a:ext>
            </a:extLst>
          </p:cNvPr>
          <p:cNvSpPr txBox="1"/>
          <p:nvPr/>
        </p:nvSpPr>
        <p:spPr>
          <a:xfrm>
            <a:off x="1464749" y="3751310"/>
            <a:ext cx="72221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Simplificar el modelo manteniendo su capacidad predictiva para identificar los factores más relevantes</a:t>
            </a: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xmlns="" id="{A9814CCA-2357-67D4-49D3-DDFA8AFBA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>
            <a:extLst>
              <a:ext uri="{FF2B5EF4-FFF2-40B4-BE49-F238E27FC236}">
                <a16:creationId xmlns:a16="http://schemas.microsoft.com/office/drawing/2014/main" xmlns="" id="{F30EFB71-FAF6-ACFC-D323-C65355B26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4053" y="57776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Datos</a:t>
            </a:r>
            <a:endParaRPr sz="3200" dirty="0"/>
          </a:p>
        </p:txBody>
      </p:sp>
      <p:grpSp>
        <p:nvGrpSpPr>
          <p:cNvPr id="444" name="Google Shape;444;p24">
            <a:extLst>
              <a:ext uri="{FF2B5EF4-FFF2-40B4-BE49-F238E27FC236}">
                <a16:creationId xmlns:a16="http://schemas.microsoft.com/office/drawing/2014/main" xmlns="" id="{36A92AD3-E977-B8E2-C9E9-24C7D259D05B}"/>
              </a:ext>
            </a:extLst>
          </p:cNvPr>
          <p:cNvGrpSpPr/>
          <p:nvPr/>
        </p:nvGrpSpPr>
        <p:grpSpPr>
          <a:xfrm>
            <a:off x="483675" y="1459245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>
              <a:extLst>
                <a:ext uri="{FF2B5EF4-FFF2-40B4-BE49-F238E27FC236}">
                  <a16:creationId xmlns:a16="http://schemas.microsoft.com/office/drawing/2014/main" xmlns="" id="{95B401E9-6CD4-990A-C865-D38D82B449F1}"/>
                </a:ext>
              </a:extLst>
            </p:cNvPr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>
              <a:extLst>
                <a:ext uri="{FF2B5EF4-FFF2-40B4-BE49-F238E27FC236}">
                  <a16:creationId xmlns:a16="http://schemas.microsoft.com/office/drawing/2014/main" xmlns="" id="{1B80594B-CEF1-71CE-BFF3-A37E36B724D4}"/>
                </a:ext>
              </a:extLst>
            </p:cNvPr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>
            <a:extLst>
              <a:ext uri="{FF2B5EF4-FFF2-40B4-BE49-F238E27FC236}">
                <a16:creationId xmlns:a16="http://schemas.microsoft.com/office/drawing/2014/main" xmlns="" id="{D0716F45-D3A1-7A6C-9DB0-03438DF10503}"/>
              </a:ext>
            </a:extLst>
          </p:cNvPr>
          <p:cNvGrpSpPr/>
          <p:nvPr/>
        </p:nvGrpSpPr>
        <p:grpSpPr>
          <a:xfrm>
            <a:off x="4615390" y="1234678"/>
            <a:ext cx="1749898" cy="1736859"/>
            <a:chOff x="4935067" y="1342427"/>
            <a:chExt cx="1244039" cy="1244039"/>
          </a:xfrm>
        </p:grpSpPr>
        <p:sp>
          <p:nvSpPr>
            <p:cNvPr id="456" name="Google Shape;456;p24">
              <a:extLst>
                <a:ext uri="{FF2B5EF4-FFF2-40B4-BE49-F238E27FC236}">
                  <a16:creationId xmlns:a16="http://schemas.microsoft.com/office/drawing/2014/main" xmlns="" id="{31B02052-BE51-7A5D-32FA-432D8B833A75}"/>
                </a:ext>
              </a:extLst>
            </p:cNvPr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>
              <a:extLst>
                <a:ext uri="{FF2B5EF4-FFF2-40B4-BE49-F238E27FC236}">
                  <a16:creationId xmlns:a16="http://schemas.microsoft.com/office/drawing/2014/main" xmlns="" id="{94B8A419-3013-E0B3-EFFD-9CDD94688DA8}"/>
                </a:ext>
              </a:extLst>
            </p:cNvPr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>
            <a:extLst>
              <a:ext uri="{FF2B5EF4-FFF2-40B4-BE49-F238E27FC236}">
                <a16:creationId xmlns:a16="http://schemas.microsoft.com/office/drawing/2014/main" xmlns="" id="{3231BA00-A765-85D2-3FDD-BD33F03382AC}"/>
              </a:ext>
            </a:extLst>
          </p:cNvPr>
          <p:cNvGrpSpPr/>
          <p:nvPr/>
        </p:nvGrpSpPr>
        <p:grpSpPr>
          <a:xfrm>
            <a:off x="483675" y="3266397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>
              <a:extLst>
                <a:ext uri="{FF2B5EF4-FFF2-40B4-BE49-F238E27FC236}">
                  <a16:creationId xmlns:a16="http://schemas.microsoft.com/office/drawing/2014/main" xmlns="" id="{4E46A46F-D001-E6A0-1858-77C4C1BCFECF}"/>
                </a:ext>
              </a:extLst>
            </p:cNvPr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>
              <a:extLst>
                <a:ext uri="{FF2B5EF4-FFF2-40B4-BE49-F238E27FC236}">
                  <a16:creationId xmlns:a16="http://schemas.microsoft.com/office/drawing/2014/main" xmlns="" id="{2A2BFABF-E2DD-B80F-F57E-394CA17E900A}"/>
                </a:ext>
              </a:extLst>
            </p:cNvPr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>
            <a:extLst>
              <a:ext uri="{FF2B5EF4-FFF2-40B4-BE49-F238E27FC236}">
                <a16:creationId xmlns:a16="http://schemas.microsoft.com/office/drawing/2014/main" xmlns="" id="{CBF673E0-5C38-9E7C-D33D-495D5DE784F8}"/>
              </a:ext>
            </a:extLst>
          </p:cNvPr>
          <p:cNvGrpSpPr/>
          <p:nvPr/>
        </p:nvGrpSpPr>
        <p:grpSpPr>
          <a:xfrm>
            <a:off x="875412" y="3662763"/>
            <a:ext cx="460559" cy="451260"/>
            <a:chOff x="6657194" y="2434073"/>
            <a:chExt cx="375507" cy="367925"/>
          </a:xfrm>
        </p:grpSpPr>
        <p:sp>
          <p:nvSpPr>
            <p:cNvPr id="470" name="Google Shape;470;p24">
              <a:extLst>
                <a:ext uri="{FF2B5EF4-FFF2-40B4-BE49-F238E27FC236}">
                  <a16:creationId xmlns:a16="http://schemas.microsoft.com/office/drawing/2014/main" xmlns="" id="{FACCC78D-1DA1-358F-751B-D5AA0EF50B83}"/>
                </a:ext>
              </a:extLst>
            </p:cNvPr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>
              <a:extLst>
                <a:ext uri="{FF2B5EF4-FFF2-40B4-BE49-F238E27FC236}">
                  <a16:creationId xmlns:a16="http://schemas.microsoft.com/office/drawing/2014/main" xmlns="" id="{8D387AE3-5045-4C84-384B-F43F2431354A}"/>
                </a:ext>
              </a:extLst>
            </p:cNvPr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>
              <a:extLst>
                <a:ext uri="{FF2B5EF4-FFF2-40B4-BE49-F238E27FC236}">
                  <a16:creationId xmlns:a16="http://schemas.microsoft.com/office/drawing/2014/main" xmlns="" id="{321A8D8A-A7EB-3995-B09A-05D31726BB59}"/>
                </a:ext>
              </a:extLst>
            </p:cNvPr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>
            <a:extLst>
              <a:ext uri="{FF2B5EF4-FFF2-40B4-BE49-F238E27FC236}">
                <a16:creationId xmlns:a16="http://schemas.microsoft.com/office/drawing/2014/main" xmlns="" id="{25D9EAD9-6A37-4FB5-A5F8-6EF686CE8BF5}"/>
              </a:ext>
            </a:extLst>
          </p:cNvPr>
          <p:cNvGrpSpPr/>
          <p:nvPr/>
        </p:nvGrpSpPr>
        <p:grpSpPr>
          <a:xfrm>
            <a:off x="1956313" y="3309590"/>
            <a:ext cx="1884600" cy="1073739"/>
            <a:chOff x="2273150" y="3406010"/>
            <a:chExt cx="1884600" cy="1073739"/>
          </a:xfrm>
        </p:grpSpPr>
        <p:sp>
          <p:nvSpPr>
            <p:cNvPr id="474" name="Google Shape;474;p24">
              <a:extLst>
                <a:ext uri="{FF2B5EF4-FFF2-40B4-BE49-F238E27FC236}">
                  <a16:creationId xmlns:a16="http://schemas.microsoft.com/office/drawing/2014/main" xmlns="" id="{E2CE51C4-6E4C-13AA-6698-AE57407F572E}"/>
                </a:ext>
              </a:extLst>
            </p:cNvPr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lase de fármacos utilizados en quimioterapia, actúan dañando el A</a:t>
              </a: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células cancerígenas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>
              <a:extLst>
                <a:ext uri="{FF2B5EF4-FFF2-40B4-BE49-F238E27FC236}">
                  <a16:creationId xmlns:a16="http://schemas.microsoft.com/office/drawing/2014/main" xmlns="" id="{DBA5A5C4-AB25-8374-5E40-9B5A8E287D74}"/>
                </a:ext>
              </a:extLst>
            </p:cNvPr>
            <p:cNvSpPr/>
            <p:nvPr/>
          </p:nvSpPr>
          <p:spPr>
            <a:xfrm>
              <a:off x="2273150" y="3406010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Antraciclinas (AC)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>
            <a:extLst>
              <a:ext uri="{FF2B5EF4-FFF2-40B4-BE49-F238E27FC236}">
                <a16:creationId xmlns:a16="http://schemas.microsoft.com/office/drawing/2014/main" xmlns="" id="{114098E5-281B-37ED-86EC-38B99C12814F}"/>
              </a:ext>
            </a:extLst>
          </p:cNvPr>
          <p:cNvGrpSpPr/>
          <p:nvPr/>
        </p:nvGrpSpPr>
        <p:grpSpPr>
          <a:xfrm>
            <a:off x="1598347" y="498567"/>
            <a:ext cx="1884600" cy="1073739"/>
            <a:chOff x="2273150" y="3406012"/>
            <a:chExt cx="1884600" cy="1073739"/>
          </a:xfrm>
        </p:grpSpPr>
        <p:sp>
          <p:nvSpPr>
            <p:cNvPr id="477" name="Google Shape;477;p24">
              <a:extLst>
                <a:ext uri="{FF2B5EF4-FFF2-40B4-BE49-F238E27FC236}">
                  <a16:creationId xmlns:a16="http://schemas.microsoft.com/office/drawing/2014/main" xmlns="" id="{3A4615C2-CB1B-A501-102B-3E94CBC134C2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Frecuencia cardíaca en latidos por minuto,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indicador clave de la función cardiovascular</a:t>
              </a:r>
            </a:p>
          </p:txBody>
        </p:sp>
        <p:sp>
          <p:nvSpPr>
            <p:cNvPr id="478" name="Google Shape;478;p24">
              <a:extLst>
                <a:ext uri="{FF2B5EF4-FFF2-40B4-BE49-F238E27FC236}">
                  <a16:creationId xmlns:a16="http://schemas.microsoft.com/office/drawing/2014/main" xmlns="" id="{0AE2A710-25FD-EC26-8ED7-FC9B62E4E2B6}"/>
                </a:ext>
              </a:extLst>
            </p:cNvPr>
            <p:cNvSpPr/>
            <p:nvPr/>
          </p:nvSpPr>
          <p:spPr>
            <a:xfrm>
              <a:off x="2273150" y="3406012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ES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Heart_rate</a:t>
              </a:r>
              <a:endParaRPr lang="es-E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Graphic 2" descr="Heart organ outline">
            <a:extLst>
              <a:ext uri="{FF2B5EF4-FFF2-40B4-BE49-F238E27FC236}">
                <a16:creationId xmlns:a16="http://schemas.microsoft.com/office/drawing/2014/main" xmlns="" id="{4A20AD94-EE34-662F-A213-328E8AC4F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3356" y="1620098"/>
            <a:ext cx="960817" cy="960817"/>
          </a:xfrm>
          <a:prstGeom prst="rect">
            <a:avLst/>
          </a:prstGeom>
        </p:spPr>
      </p:pic>
      <p:grpSp>
        <p:nvGrpSpPr>
          <p:cNvPr id="4" name="Google Shape;482;p24">
            <a:extLst>
              <a:ext uri="{FF2B5EF4-FFF2-40B4-BE49-F238E27FC236}">
                <a16:creationId xmlns:a16="http://schemas.microsoft.com/office/drawing/2014/main" xmlns="" id="{691C6E23-EA98-C72E-2752-39F81E5B7647}"/>
              </a:ext>
            </a:extLst>
          </p:cNvPr>
          <p:cNvGrpSpPr/>
          <p:nvPr/>
        </p:nvGrpSpPr>
        <p:grpSpPr>
          <a:xfrm>
            <a:off x="4597562" y="3251718"/>
            <a:ext cx="1884600" cy="945801"/>
            <a:chOff x="2273150" y="3533950"/>
            <a:chExt cx="1884600" cy="945801"/>
          </a:xfrm>
        </p:grpSpPr>
        <p:sp>
          <p:nvSpPr>
            <p:cNvPr id="5" name="Google Shape;483;p24">
              <a:extLst>
                <a:ext uri="{FF2B5EF4-FFF2-40B4-BE49-F238E27FC236}">
                  <a16:creationId xmlns:a16="http://schemas.microsoft.com/office/drawing/2014/main" xmlns="" id="{06135BD1-98BF-B90B-65C6-CC56CC4433FD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Diámetro (en cm) de la aurícula izquierda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484;p24">
              <a:extLst>
                <a:ext uri="{FF2B5EF4-FFF2-40B4-BE49-F238E27FC236}">
                  <a16:creationId xmlns:a16="http://schemas.microsoft.com/office/drawing/2014/main" xmlns="" id="{3585E885-1064-A7E1-4EA7-E95961AD80B4}"/>
                </a:ext>
              </a:extLst>
            </p:cNvPr>
            <p:cNvSpPr/>
            <p:nvPr/>
          </p:nvSpPr>
          <p:spPr>
            <a:xfrm>
              <a:off x="2273150" y="3533950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LAd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" name="Google Shape;482;p24">
            <a:extLst>
              <a:ext uri="{FF2B5EF4-FFF2-40B4-BE49-F238E27FC236}">
                <a16:creationId xmlns:a16="http://schemas.microsoft.com/office/drawing/2014/main" xmlns="" id="{47EB3FBC-704A-0E6A-FA28-5A20C0E0DFAE}"/>
              </a:ext>
            </a:extLst>
          </p:cNvPr>
          <p:cNvGrpSpPr/>
          <p:nvPr/>
        </p:nvGrpSpPr>
        <p:grpSpPr>
          <a:xfrm>
            <a:off x="6710761" y="3255411"/>
            <a:ext cx="1884600" cy="939567"/>
            <a:chOff x="2273150" y="3540184"/>
            <a:chExt cx="1884600" cy="939567"/>
          </a:xfrm>
        </p:grpSpPr>
        <p:sp>
          <p:nvSpPr>
            <p:cNvPr id="8" name="Google Shape;483;p24">
              <a:extLst>
                <a:ext uri="{FF2B5EF4-FFF2-40B4-BE49-F238E27FC236}">
                  <a16:creationId xmlns:a16="http://schemas.microsoft.com/office/drawing/2014/main" xmlns="" id="{647507B5-481C-8562-54AD-0A52F0DA2925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Grosor (en cm) de la pared posterior del ventrículo izquierdo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484;p24">
              <a:extLst>
                <a:ext uri="{FF2B5EF4-FFF2-40B4-BE49-F238E27FC236}">
                  <a16:creationId xmlns:a16="http://schemas.microsoft.com/office/drawing/2014/main" xmlns="" id="{18F46A0A-AF7D-66FD-CFAF-550E2490283C}"/>
                </a:ext>
              </a:extLst>
            </p:cNvPr>
            <p:cNvSpPr/>
            <p:nvPr/>
          </p:nvSpPr>
          <p:spPr>
            <a:xfrm>
              <a:off x="2273150" y="3540184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PWT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" name="Google Shape;482;p24">
            <a:extLst>
              <a:ext uri="{FF2B5EF4-FFF2-40B4-BE49-F238E27FC236}">
                <a16:creationId xmlns:a16="http://schemas.microsoft.com/office/drawing/2014/main" xmlns="" id="{C99448F9-FE0D-4332-FEE6-B385F4EFDB60}"/>
              </a:ext>
            </a:extLst>
          </p:cNvPr>
          <p:cNvGrpSpPr/>
          <p:nvPr/>
        </p:nvGrpSpPr>
        <p:grpSpPr>
          <a:xfrm>
            <a:off x="4615390" y="4137047"/>
            <a:ext cx="1884600" cy="959646"/>
            <a:chOff x="2273150" y="3520105"/>
            <a:chExt cx="1884600" cy="959646"/>
          </a:xfrm>
        </p:grpSpPr>
        <p:sp>
          <p:nvSpPr>
            <p:cNvPr id="11" name="Google Shape;483;p24">
              <a:extLst>
                <a:ext uri="{FF2B5EF4-FFF2-40B4-BE49-F238E27FC236}">
                  <a16:creationId xmlns:a16="http://schemas.microsoft.com/office/drawing/2014/main" xmlns="" id="{997B7592-2838-A494-0268-A759CC22D1B3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Diámetro (en cm) diastólico del ventrículo izquierdo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484;p24">
              <a:extLst>
                <a:ext uri="{FF2B5EF4-FFF2-40B4-BE49-F238E27FC236}">
                  <a16:creationId xmlns:a16="http://schemas.microsoft.com/office/drawing/2014/main" xmlns="" id="{3BBCDB3C-D757-8057-9712-8E9C14F9D56E}"/>
                </a:ext>
              </a:extLst>
            </p:cNvPr>
            <p:cNvSpPr/>
            <p:nvPr/>
          </p:nvSpPr>
          <p:spPr>
            <a:xfrm>
              <a:off x="2273150" y="3520105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LVDd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482;p24">
            <a:extLst>
              <a:ext uri="{FF2B5EF4-FFF2-40B4-BE49-F238E27FC236}">
                <a16:creationId xmlns:a16="http://schemas.microsoft.com/office/drawing/2014/main" xmlns="" id="{5729F895-6284-A0A2-0484-4A8635163FBA}"/>
              </a:ext>
            </a:extLst>
          </p:cNvPr>
          <p:cNvGrpSpPr/>
          <p:nvPr/>
        </p:nvGrpSpPr>
        <p:grpSpPr>
          <a:xfrm>
            <a:off x="6728589" y="4141111"/>
            <a:ext cx="1884600" cy="955582"/>
            <a:chOff x="2273150" y="3524169"/>
            <a:chExt cx="1884600" cy="955582"/>
          </a:xfrm>
        </p:grpSpPr>
        <p:sp>
          <p:nvSpPr>
            <p:cNvPr id="14" name="Google Shape;483;p24">
              <a:extLst>
                <a:ext uri="{FF2B5EF4-FFF2-40B4-BE49-F238E27FC236}">
                  <a16:creationId xmlns:a16="http://schemas.microsoft.com/office/drawing/2014/main" xmlns="" id="{132774AC-D14F-2CD0-D1AC-88B3C01DA714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Diámetro (en cm) sistólico del ventrículo izquierdo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484;p24">
              <a:extLst>
                <a:ext uri="{FF2B5EF4-FFF2-40B4-BE49-F238E27FC236}">
                  <a16:creationId xmlns:a16="http://schemas.microsoft.com/office/drawing/2014/main" xmlns="" id="{6EE4C1D9-3C3D-1E8C-4552-B937E17781BE}"/>
                </a:ext>
              </a:extLst>
            </p:cNvPr>
            <p:cNvSpPr/>
            <p:nvPr/>
          </p:nvSpPr>
          <p:spPr>
            <a:xfrm>
              <a:off x="2273150" y="3524169"/>
              <a:ext cx="1884600" cy="3578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LVSd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" name="Google Shape;483;p24">
            <a:extLst>
              <a:ext uri="{FF2B5EF4-FFF2-40B4-BE49-F238E27FC236}">
                <a16:creationId xmlns:a16="http://schemas.microsoft.com/office/drawing/2014/main" xmlns="" id="{CD353A70-D1C7-13D6-8745-D343D037BDA0}"/>
              </a:ext>
            </a:extLst>
          </p:cNvPr>
          <p:cNvSpPr txBox="1"/>
          <p:nvPr/>
        </p:nvSpPr>
        <p:spPr>
          <a:xfrm>
            <a:off x="1956313" y="2188349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Porcentaje que mide la cantidad de sangre que el ventrículo izquierdo expulsa en cada contracción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484;p24">
            <a:extLst>
              <a:ext uri="{FF2B5EF4-FFF2-40B4-BE49-F238E27FC236}">
                <a16:creationId xmlns:a16="http://schemas.microsoft.com/office/drawing/2014/main" xmlns="" id="{A3035D0C-8AA1-8D0F-97BD-06EA7BDE8EB0}"/>
              </a:ext>
            </a:extLst>
          </p:cNvPr>
          <p:cNvSpPr/>
          <p:nvPr/>
        </p:nvSpPr>
        <p:spPr>
          <a:xfrm>
            <a:off x="1956313" y="1811810"/>
            <a:ext cx="1884600" cy="357813"/>
          </a:xfrm>
          <a:prstGeom prst="roundRect">
            <a:avLst>
              <a:gd name="adj" fmla="val 50000"/>
            </a:avLst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LVEF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8" name="Graphic 17" descr="Bar chart outline">
            <a:extLst>
              <a:ext uri="{FF2B5EF4-FFF2-40B4-BE49-F238E27FC236}">
                <a16:creationId xmlns:a16="http://schemas.microsoft.com/office/drawing/2014/main" xmlns="" id="{7887778D-EC7E-85A4-C762-CDB7A5E58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8515" y="1748108"/>
            <a:ext cx="681776" cy="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2658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xmlns="" id="{B6D2C300-2411-87B0-F3C0-29860048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>
            <a:extLst>
              <a:ext uri="{FF2B5EF4-FFF2-40B4-BE49-F238E27FC236}">
                <a16:creationId xmlns:a16="http://schemas.microsoft.com/office/drawing/2014/main" xmlns="" id="{A5333DA8-C584-7D5C-3AED-07DD1E83C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</a:rPr>
              <a:t>Datos</a:t>
            </a:r>
            <a:endParaRPr sz="3200" dirty="0"/>
          </a:p>
        </p:txBody>
      </p:sp>
      <p:grpSp>
        <p:nvGrpSpPr>
          <p:cNvPr id="476" name="Google Shape;476;p24">
            <a:extLst>
              <a:ext uri="{FF2B5EF4-FFF2-40B4-BE49-F238E27FC236}">
                <a16:creationId xmlns:a16="http://schemas.microsoft.com/office/drawing/2014/main" xmlns="" id="{A1A22A9D-FD1C-27F0-3DFD-920133AEF5E2}"/>
              </a:ext>
            </a:extLst>
          </p:cNvPr>
          <p:cNvGrpSpPr/>
          <p:nvPr/>
        </p:nvGrpSpPr>
        <p:grpSpPr>
          <a:xfrm>
            <a:off x="3098837" y="1480140"/>
            <a:ext cx="2986425" cy="1197125"/>
            <a:chOff x="2273150" y="3282626"/>
            <a:chExt cx="1884600" cy="1197125"/>
          </a:xfrm>
          <a:solidFill>
            <a:srgbClr val="59A7FF"/>
          </a:solidFill>
        </p:grpSpPr>
        <p:sp>
          <p:nvSpPr>
            <p:cNvPr id="477" name="Google Shape;477;p24">
              <a:extLst>
                <a:ext uri="{FF2B5EF4-FFF2-40B4-BE49-F238E27FC236}">
                  <a16:creationId xmlns:a16="http://schemas.microsoft.com/office/drawing/2014/main" xmlns="" id="{12AD9CD4-B802-0F85-A3B0-D325EED0BFAE}"/>
                </a:ext>
              </a:extLst>
            </p:cNvPr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Variable binaria que indica si un paciente desarrolló cardiotoxicidad durante el periodo de estudio (1 = sí, 0 = no)</a:t>
              </a:r>
            </a:p>
          </p:txBody>
        </p:sp>
        <p:sp>
          <p:nvSpPr>
            <p:cNvPr id="478" name="Google Shape;478;p24">
              <a:extLst>
                <a:ext uri="{FF2B5EF4-FFF2-40B4-BE49-F238E27FC236}">
                  <a16:creationId xmlns:a16="http://schemas.microsoft.com/office/drawing/2014/main" xmlns="" id="{D7FFE29C-4146-2E97-7818-345B53741A4F}"/>
                </a:ext>
              </a:extLst>
            </p:cNvPr>
            <p:cNvSpPr/>
            <p:nvPr/>
          </p:nvSpPr>
          <p:spPr>
            <a:xfrm>
              <a:off x="2273150" y="3282626"/>
              <a:ext cx="1884600" cy="4811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CTRCD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" name="Google Shape;448;p24">
            <a:extLst>
              <a:ext uri="{FF2B5EF4-FFF2-40B4-BE49-F238E27FC236}">
                <a16:creationId xmlns:a16="http://schemas.microsoft.com/office/drawing/2014/main" xmlns="" id="{BCA7F25A-0EC7-271A-10DE-475C00D0E036}"/>
              </a:ext>
            </a:extLst>
          </p:cNvPr>
          <p:cNvGrpSpPr/>
          <p:nvPr/>
        </p:nvGrpSpPr>
        <p:grpSpPr>
          <a:xfrm>
            <a:off x="483675" y="1527507"/>
            <a:ext cx="2163063" cy="2189487"/>
            <a:chOff x="4935067" y="3073379"/>
            <a:chExt cx="1244039" cy="1244039"/>
          </a:xfrm>
        </p:grpSpPr>
        <p:sp>
          <p:nvSpPr>
            <p:cNvPr id="18" name="Google Shape;449;p24">
              <a:extLst>
                <a:ext uri="{FF2B5EF4-FFF2-40B4-BE49-F238E27FC236}">
                  <a16:creationId xmlns:a16="http://schemas.microsoft.com/office/drawing/2014/main" xmlns="" id="{218BE7A3-E7CF-66F8-825A-8932560D01E3}"/>
                </a:ext>
              </a:extLst>
            </p:cNvPr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;p24">
              <a:extLst>
                <a:ext uri="{FF2B5EF4-FFF2-40B4-BE49-F238E27FC236}">
                  <a16:creationId xmlns:a16="http://schemas.microsoft.com/office/drawing/2014/main" xmlns="" id="{6D158A8C-3902-7EB9-B9FE-7378F0B14547}"/>
                </a:ext>
              </a:extLst>
            </p:cNvPr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raphic 20" descr="Heart with pulse with solid fill">
            <a:extLst>
              <a:ext uri="{FF2B5EF4-FFF2-40B4-BE49-F238E27FC236}">
                <a16:creationId xmlns:a16="http://schemas.microsoft.com/office/drawing/2014/main" xmlns="" id="{FA4A353E-2977-275F-7416-6E358EB37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56037" y="1940889"/>
            <a:ext cx="1400176" cy="1400176"/>
          </a:xfrm>
          <a:prstGeom prst="rect">
            <a:avLst/>
          </a:prstGeom>
        </p:spPr>
      </p:pic>
      <p:sp>
        <p:nvSpPr>
          <p:cNvPr id="22" name="Google Shape;478;p24">
            <a:extLst>
              <a:ext uri="{FF2B5EF4-FFF2-40B4-BE49-F238E27FC236}">
                <a16:creationId xmlns:a16="http://schemas.microsoft.com/office/drawing/2014/main" xmlns="" id="{6DE4C8A0-951B-24CF-D2C6-66D70545D394}"/>
              </a:ext>
            </a:extLst>
          </p:cNvPr>
          <p:cNvSpPr/>
          <p:nvPr/>
        </p:nvSpPr>
        <p:spPr>
          <a:xfrm>
            <a:off x="3510516" y="2768565"/>
            <a:ext cx="2163063" cy="481199"/>
          </a:xfrm>
          <a:prstGeom prst="roundRect">
            <a:avLst>
              <a:gd name="adj" fmla="val 50000"/>
            </a:avLst>
          </a:prstGeom>
          <a:solidFill>
            <a:srgbClr val="00D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time</a:t>
            </a: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" name="Google Shape;477;p24">
            <a:extLst>
              <a:ext uri="{FF2B5EF4-FFF2-40B4-BE49-F238E27FC236}">
                <a16:creationId xmlns:a16="http://schemas.microsoft.com/office/drawing/2014/main" xmlns="" id="{D8DC9C46-3423-170F-1AFF-C2B9702D1EB5}"/>
              </a:ext>
            </a:extLst>
          </p:cNvPr>
          <p:cNvSpPr txBox="1"/>
          <p:nvPr/>
        </p:nvSpPr>
        <p:spPr>
          <a:xfrm>
            <a:off x="3098836" y="3341065"/>
            <a:ext cx="2986425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Número de días transcurridos desde el inicio del tratamiento hasta la aparición del evento de interés (cardiotoxicidad) o el fin del periodo de seguimiento</a:t>
            </a: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466;p24">
            <a:extLst>
              <a:ext uri="{FF2B5EF4-FFF2-40B4-BE49-F238E27FC236}">
                <a16:creationId xmlns:a16="http://schemas.microsoft.com/office/drawing/2014/main" xmlns="" id="{5C13064B-05FB-BFB0-B6C2-A41D4D3D680B}"/>
              </a:ext>
            </a:extLst>
          </p:cNvPr>
          <p:cNvGrpSpPr/>
          <p:nvPr/>
        </p:nvGrpSpPr>
        <p:grpSpPr>
          <a:xfrm>
            <a:off x="6537357" y="1527507"/>
            <a:ext cx="2163063" cy="2189487"/>
            <a:chOff x="851762" y="3073379"/>
            <a:chExt cx="1244039" cy="1244039"/>
          </a:xfrm>
        </p:grpSpPr>
        <p:sp>
          <p:nvSpPr>
            <p:cNvPr id="25" name="Google Shape;467;p24">
              <a:extLst>
                <a:ext uri="{FF2B5EF4-FFF2-40B4-BE49-F238E27FC236}">
                  <a16:creationId xmlns:a16="http://schemas.microsoft.com/office/drawing/2014/main" xmlns="" id="{1DA21E35-135A-9195-2197-3BA0EDDF7790}"/>
                </a:ext>
              </a:extLst>
            </p:cNvPr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8;p24">
              <a:extLst>
                <a:ext uri="{FF2B5EF4-FFF2-40B4-BE49-F238E27FC236}">
                  <a16:creationId xmlns:a16="http://schemas.microsoft.com/office/drawing/2014/main" xmlns="" id="{6DF1081D-09C2-99C7-865D-2B4F391D3A02}"/>
                </a:ext>
              </a:extLst>
            </p:cNvPr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xmlns="" id="{C75522E3-1B0E-1D4C-8117-77C9A726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56864" y="2008588"/>
            <a:ext cx="1126323" cy="11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5343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Exploración inicial</a:t>
            </a:r>
            <a:endParaRPr sz="3200" dirty="0"/>
          </a:p>
        </p:txBody>
      </p:sp>
      <p:pic>
        <p:nvPicPr>
          <p:cNvPr id="5" name="Picture 4" descr="A group of gray and white bars&#10;&#10;Description automatically generated with medium confidence">
            <a:extLst>
              <a:ext uri="{FF2B5EF4-FFF2-40B4-BE49-F238E27FC236}">
                <a16:creationId xmlns:a16="http://schemas.microsoft.com/office/drawing/2014/main" xmlns="" id="{E268E5EB-1B92-81BC-727E-E3F13761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876300"/>
            <a:ext cx="7572375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31658C-8C08-E232-9347-105356E14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2" y="3749400"/>
            <a:ext cx="4219575" cy="125401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C7503135-C268-2268-CC14-5E5FC7CC0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xmlns="" id="{64BEBEAF-BFE9-D8E3-5293-8D7BE3138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Exploración inicial</a:t>
            </a:r>
            <a:endParaRPr sz="3200" dirty="0"/>
          </a:p>
        </p:txBody>
      </p:sp>
      <p:sp>
        <p:nvSpPr>
          <p:cNvPr id="8" name="Google Shape;150;p17">
            <a:extLst>
              <a:ext uri="{FF2B5EF4-FFF2-40B4-BE49-F238E27FC236}">
                <a16:creationId xmlns:a16="http://schemas.microsoft.com/office/drawing/2014/main" xmlns="" id="{BEEB029B-0103-5FC9-18EE-1AB62F1C264B}"/>
              </a:ext>
            </a:extLst>
          </p:cNvPr>
          <p:cNvSpPr txBox="1"/>
          <p:nvPr/>
        </p:nvSpPr>
        <p:spPr>
          <a:xfrm>
            <a:off x="864724" y="4057988"/>
            <a:ext cx="741455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Gráficos circulares de las frecuencias de </a:t>
            </a:r>
            <a:r>
              <a:rPr lang="es-ES" sz="1200" b="1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CTRCD</a:t>
            </a:r>
            <a:r>
              <a:rPr lang="es-ES" sz="1200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para los niveles de </a:t>
            </a:r>
            <a:r>
              <a:rPr lang="es-ES" sz="1200" b="1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9B81B1-C757-8347-195D-F27A4BCE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099"/>
          <a:stretch/>
        </p:blipFill>
        <p:spPr>
          <a:xfrm>
            <a:off x="681990" y="1348740"/>
            <a:ext cx="7780020" cy="2623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41CC15-B174-1F29-6A49-83094620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013"/>
          <a:stretch/>
        </p:blipFill>
        <p:spPr>
          <a:xfrm>
            <a:off x="716280" y="1085512"/>
            <a:ext cx="7711440" cy="2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5660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930CFD02-2ACE-6F68-9898-B828ABC1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xmlns="" id="{D38359A2-8656-498B-9BF9-849E62E47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Exploración inicial</a:t>
            </a:r>
            <a:endParaRPr sz="3200" dirty="0"/>
          </a:p>
        </p:txBody>
      </p:sp>
      <p:sp>
        <p:nvSpPr>
          <p:cNvPr id="8" name="Google Shape;150;p17">
            <a:extLst>
              <a:ext uri="{FF2B5EF4-FFF2-40B4-BE49-F238E27FC236}">
                <a16:creationId xmlns:a16="http://schemas.microsoft.com/office/drawing/2014/main" xmlns="" id="{CB54F775-C925-F7DE-458F-BD0D48A5D759}"/>
              </a:ext>
            </a:extLst>
          </p:cNvPr>
          <p:cNvSpPr txBox="1"/>
          <p:nvPr/>
        </p:nvSpPr>
        <p:spPr>
          <a:xfrm>
            <a:off x="777376" y="4358475"/>
            <a:ext cx="741455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Representación gráfica de matriz de correlaciones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7A0D1F25-E611-BCD3-02C5-2C25F94A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874238"/>
            <a:ext cx="6677025" cy="33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474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14153ABC-B8AC-730F-F582-D01399DC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xmlns="" id="{D827DC15-F844-438E-5768-48B41CDF1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399" y="2366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Análisis de supervivencia</a:t>
            </a:r>
            <a:endParaRPr sz="3200" dirty="0"/>
          </a:p>
        </p:txBody>
      </p:sp>
      <p:sp>
        <p:nvSpPr>
          <p:cNvPr id="8" name="Google Shape;150;p17">
            <a:extLst>
              <a:ext uri="{FF2B5EF4-FFF2-40B4-BE49-F238E27FC236}">
                <a16:creationId xmlns:a16="http://schemas.microsoft.com/office/drawing/2014/main" xmlns="" id="{8F9C6707-47B6-4F13-313C-6C479D988804}"/>
              </a:ext>
            </a:extLst>
          </p:cNvPr>
          <p:cNvSpPr txBox="1"/>
          <p:nvPr/>
        </p:nvSpPr>
        <p:spPr>
          <a:xfrm>
            <a:off x="864724" y="4595100"/>
            <a:ext cx="741455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tx2">
                    <a:lumMod val="9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Gráfico de función de supervivencia</a:t>
            </a:r>
          </a:p>
        </p:txBody>
      </p:sp>
      <p:pic>
        <p:nvPicPr>
          <p:cNvPr id="6" name="Picture 5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xmlns="" id="{7B910586-65A8-A133-BCFD-0AAD870C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889030"/>
            <a:ext cx="7414550" cy="37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4534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xmlns="" id="{39751BB6-77B8-F271-4637-B649BC08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78;p24">
            <a:extLst>
              <a:ext uri="{FF2B5EF4-FFF2-40B4-BE49-F238E27FC236}">
                <a16:creationId xmlns:a16="http://schemas.microsoft.com/office/drawing/2014/main" xmlns="" id="{5C1B7A13-59BB-FD52-BF65-8A52E220B68A}"/>
              </a:ext>
            </a:extLst>
          </p:cNvPr>
          <p:cNvSpPr/>
          <p:nvPr/>
        </p:nvSpPr>
        <p:spPr>
          <a:xfrm>
            <a:off x="925812" y="823740"/>
            <a:ext cx="2163063" cy="1012615"/>
          </a:xfrm>
          <a:prstGeom prst="roundRect">
            <a:avLst>
              <a:gd name="adj" fmla="val 50000"/>
            </a:avLst>
          </a:prstGeom>
          <a:solidFill>
            <a:srgbClr val="00D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9" name="Picture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xmlns="" id="{806DC30C-7FB3-34FC-E06D-36EDBC10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" y="2338168"/>
            <a:ext cx="5259509" cy="2655553"/>
          </a:xfrm>
          <a:prstGeom prst="rect">
            <a:avLst/>
          </a:prstGeom>
        </p:spPr>
      </p:pic>
      <p:pic>
        <p:nvPicPr>
          <p:cNvPr id="5" name="Picture 4" descr="A graph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xmlns="" id="{5029F96B-CF4C-7240-F872-A039C3BD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07" y="68938"/>
            <a:ext cx="4956995" cy="2502812"/>
          </a:xfrm>
          <a:prstGeom prst="rect">
            <a:avLst/>
          </a:prstGeom>
        </p:spPr>
      </p:pic>
      <p:sp>
        <p:nvSpPr>
          <p:cNvPr id="12" name="Google Shape;147;p17">
            <a:extLst>
              <a:ext uri="{FF2B5EF4-FFF2-40B4-BE49-F238E27FC236}">
                <a16:creationId xmlns:a16="http://schemas.microsoft.com/office/drawing/2014/main" xmlns="" id="{C2B5653D-CE16-581F-FA02-D73132809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32318" y="133004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Modelo 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univariado </a:t>
            </a:r>
            <a:r>
              <a:rPr lang="en" sz="3200" dirty="0">
                <a:solidFill>
                  <a:schemeClr val="dk1"/>
                </a:solidFill>
              </a:rPr>
              <a:t/>
            </a:r>
            <a:br>
              <a:rPr lang="en" sz="3200" dirty="0">
                <a:solidFill>
                  <a:schemeClr val="dk1"/>
                </a:solidFill>
              </a:rPr>
            </a:br>
            <a:endParaRPr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010419C-526B-2F5A-A7C6-591B948405BC}"/>
              </a:ext>
            </a:extLst>
          </p:cNvPr>
          <p:cNvSpPr txBox="1"/>
          <p:nvPr/>
        </p:nvSpPr>
        <p:spPr>
          <a:xfrm>
            <a:off x="2191004" y="966401"/>
            <a:ext cx="1145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dk1"/>
                </a:solidFill>
                <a:latin typeface="Fira Sans Extra Condensed" panose="020B0503050000020004" pitchFamily="34" charset="0"/>
              </a:rPr>
              <a:t>AC</a:t>
            </a:r>
            <a:endParaRPr lang="es-ES" b="1" dirty="0">
              <a:latin typeface="Fira Sans Extra Condensed" panose="020B05030500000200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F31CC4C-966D-B201-5103-4FCE3DC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28958" y="3201716"/>
            <a:ext cx="3416825" cy="10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1603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400</Words>
  <Application>Microsoft Office PowerPoint</Application>
  <PresentationFormat>Presentación en pantalla (16:9)</PresentationFormat>
  <Paragraphs>64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Fira Sans Extra Condensed Medium</vt:lpstr>
      <vt:lpstr>Roboto</vt:lpstr>
      <vt:lpstr>Fira Sans Extra Condensed</vt:lpstr>
      <vt:lpstr>Data Charts Infographics by Slidesgo</vt:lpstr>
      <vt:lpstr>Análisis de Supervivencia</vt:lpstr>
      <vt:lpstr>Objetivos</vt:lpstr>
      <vt:lpstr>Datos</vt:lpstr>
      <vt:lpstr>Datos</vt:lpstr>
      <vt:lpstr>Exploración inicial</vt:lpstr>
      <vt:lpstr>Exploración inicial</vt:lpstr>
      <vt:lpstr>Exploración inicial</vt:lpstr>
      <vt:lpstr>Análisis de supervivencia</vt:lpstr>
      <vt:lpstr>Modelo  univariado  </vt:lpstr>
      <vt:lpstr>Modelo  univariado  </vt:lpstr>
      <vt:lpstr>Modelo  univariado  </vt:lpstr>
      <vt:lpstr>Modelo  univariado  </vt:lpstr>
      <vt:lpstr>Modelo  univariado  </vt:lpstr>
      <vt:lpstr>Comprobación de hipótesis estructurales</vt:lpstr>
      <vt:lpstr>Comprobación de hipótesis estructurales</vt:lpstr>
      <vt:lpstr>Conclusiones</vt:lpstr>
      <vt:lpstr>Presentación de PowerPoint</vt:lpstr>
      <vt:lpstr>Modelo  univariado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Supervivencia</dc:title>
  <dc:creator>Torreira</dc:creator>
  <cp:lastModifiedBy>Torreira</cp:lastModifiedBy>
  <cp:revision>14</cp:revision>
  <dcterms:modified xsi:type="dcterms:W3CDTF">2025-02-20T15:37:41Z</dcterms:modified>
</cp:coreProperties>
</file>