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7"/>
  </p:notesMasterIdLst>
  <p:sldIdLst>
    <p:sldId id="25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1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136"/>
    <a:srgbClr val="CC00FF"/>
    <a:srgbClr val="C4044D"/>
    <a:srgbClr val="17E2FD"/>
    <a:srgbClr val="015965"/>
    <a:srgbClr val="FFFF00"/>
    <a:srgbClr val="3E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3699-1080-4167-973E-C5BC31CB35E1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9063E-86E8-418F-B02D-61657DE6B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FDC2-D9C8-43D6-BBAA-24437C4B97C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6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 starts a new process which is a copy of the one that calls it, while exec replaces the current process image with another (different) one.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parent and child processes are executed simultaneously in case of fork() while Control never returns to the original program unless there is an exec()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063E-86E8-418F-B02D-61657DE6BD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8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AFDC2-D9C8-43D6-BBAA-24437C4B97C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3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6949C-57F6-456F-836F-FE8005279416}" type="datetime1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FC861-31C4-4AD6-AA21-9DA652FF9DB6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9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DDC3E-AD4F-4B04-B993-7B0A0DA04B74}" type="datetime1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E2B2-50BF-44E7-BD9E-040D82BBB5D1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C67DE-5B39-4451-927A-CF7F36AEFA71}" type="datetime1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DC58-AFF0-41AC-B0BD-83F8D9402EE0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8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52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328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5521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5578-2BE1-44D6-88A6-FB3E57BBC5C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6C5-8046-4A73-A30A-647A8FA57D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520" y="274066"/>
            <a:ext cx="8228962" cy="11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74" tIns="45537" rIns="91074" bIns="455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520" y="1599775"/>
            <a:ext cx="8228962" cy="452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520" y="6356080"/>
            <a:ext cx="2132962" cy="364888"/>
          </a:xfrm>
          <a:prstGeom prst="rect">
            <a:avLst/>
          </a:prstGeom>
        </p:spPr>
        <p:txBody>
          <a:bodyPr vert="horz" lIns="91074" tIns="45537" rIns="91074" bIns="45537" rtlCol="0" anchor="ctr"/>
          <a:lstStyle>
            <a:lvl1pPr algn="l" eaLnBrk="1" latinLnBrk="0" hangingPunct="1">
              <a:defRPr kumimoji="0"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59161C-86AB-4D25-AA81-62F6CBC77182}" type="datetime1">
              <a:rPr lang="en-US"/>
              <a:pPr>
                <a:defRPr/>
              </a:pPr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519" y="6356080"/>
            <a:ext cx="2894962" cy="364888"/>
          </a:xfrm>
          <a:prstGeom prst="rect">
            <a:avLst/>
          </a:prstGeom>
        </p:spPr>
        <p:txBody>
          <a:bodyPr vert="horz" lIns="91074" tIns="45537" rIns="91074" bIns="45537" rtlCol="0" anchor="ctr"/>
          <a:lstStyle>
            <a:lvl1pPr algn="ctr" eaLnBrk="1" latinLnBrk="0" hangingPunct="1">
              <a:defRPr kumimoji="0"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520" y="6356080"/>
            <a:ext cx="2132962" cy="364888"/>
          </a:xfrm>
          <a:prstGeom prst="rect">
            <a:avLst/>
          </a:prstGeom>
        </p:spPr>
        <p:txBody>
          <a:bodyPr vert="horz" lIns="91074" tIns="45537" rIns="91074" bIns="45537" rtlCol="0" anchor="ctr"/>
          <a:lstStyle>
            <a:lvl1pPr algn="r" eaLnBrk="1" latinLnBrk="0" hangingPunct="1">
              <a:defRPr kumimoji="0" sz="1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C48267-A8E9-436B-8DAA-A95DDEF21A23}" type="slidenum">
              <a:rPr 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16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Maiandra GD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Maiandra GD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Maiandra GD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16">
          <a:solidFill>
            <a:schemeClr val="tx2"/>
          </a:solidFill>
          <a:latin typeface="Maiandra GD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576" indent="-34257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12" kern="1200">
          <a:solidFill>
            <a:schemeClr val="tx1"/>
          </a:solidFill>
          <a:latin typeface="+mn-lt"/>
          <a:ea typeface="+mn-ea"/>
          <a:cs typeface="+mn-cs"/>
        </a:defRPr>
      </a:lvl1pPr>
      <a:lvl2pPr marL="742512" indent="-28521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1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49" indent="-227853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9" kern="1200">
          <a:solidFill>
            <a:schemeClr val="tx1"/>
          </a:solidFill>
          <a:latin typeface="+mn-lt"/>
          <a:ea typeface="+mn-ea"/>
          <a:cs typeface="+mn-cs"/>
        </a:defRPr>
      </a:lvl3pPr>
      <a:lvl4pPr marL="1598154" indent="-227853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7" kern="1200">
          <a:solidFill>
            <a:schemeClr val="tx1"/>
          </a:solidFill>
          <a:latin typeface="+mn-lt"/>
          <a:ea typeface="+mn-ea"/>
          <a:cs typeface="+mn-cs"/>
        </a:defRPr>
      </a:lvl4pPr>
      <a:lvl5pPr marL="2055452" indent="-227853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7" kern="1200">
          <a:solidFill>
            <a:schemeClr val="tx1"/>
          </a:solidFill>
          <a:latin typeface="+mn-lt"/>
          <a:ea typeface="+mn-ea"/>
          <a:cs typeface="+mn-cs"/>
        </a:defRPr>
      </a:lvl5pPr>
      <a:lvl6pPr marL="2513809" indent="-228528" algn="l" rtl="0" eaLnBrk="1" latinLnBrk="0" hangingPunct="1">
        <a:spcBef>
          <a:spcPct val="20000"/>
        </a:spcBef>
        <a:buFont typeface="Arial"/>
        <a:buChar char="•"/>
        <a:defRPr kumimoji="0" sz="2007" kern="1200">
          <a:solidFill>
            <a:schemeClr val="tx1"/>
          </a:solidFill>
          <a:latin typeface="+mn-lt"/>
          <a:ea typeface="+mn-ea"/>
          <a:cs typeface="+mn-cs"/>
        </a:defRPr>
      </a:lvl6pPr>
      <a:lvl7pPr marL="2970865" indent="-228528" algn="l" rtl="0" eaLnBrk="1" latinLnBrk="0" hangingPunct="1">
        <a:spcBef>
          <a:spcPct val="20000"/>
        </a:spcBef>
        <a:buFont typeface="Arial"/>
        <a:buChar char="•"/>
        <a:defRPr kumimoji="0" sz="2007" kern="1200">
          <a:solidFill>
            <a:schemeClr val="tx1"/>
          </a:solidFill>
          <a:latin typeface="+mn-lt"/>
          <a:ea typeface="+mn-ea"/>
          <a:cs typeface="+mn-cs"/>
        </a:defRPr>
      </a:lvl7pPr>
      <a:lvl8pPr marL="3427921" indent="-228528" algn="l" rtl="0" eaLnBrk="1" latinLnBrk="0" hangingPunct="1">
        <a:spcBef>
          <a:spcPct val="20000"/>
        </a:spcBef>
        <a:buFont typeface="Arial"/>
        <a:buChar char="•"/>
        <a:defRPr kumimoji="0" sz="2007" kern="1200">
          <a:solidFill>
            <a:schemeClr val="tx1"/>
          </a:solidFill>
          <a:latin typeface="+mn-lt"/>
          <a:ea typeface="+mn-ea"/>
          <a:cs typeface="+mn-cs"/>
        </a:defRPr>
      </a:lvl8pPr>
      <a:lvl9pPr marL="3884976" indent="-228528" algn="l" rtl="0" eaLnBrk="1" latinLnBrk="0" hangingPunct="1">
        <a:spcBef>
          <a:spcPct val="20000"/>
        </a:spcBef>
        <a:buFont typeface="Arial"/>
        <a:buChar char="•"/>
        <a:defRPr kumimoji="0" sz="20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cess_control_block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90" y="941032"/>
            <a:ext cx="8451480" cy="2438274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dirty="0">
                <a:solidFill>
                  <a:srgbClr val="162836"/>
                </a:solidFill>
                <a:latin typeface="Cambria" panose="02040503050406030204" pitchFamily="18" charset="0"/>
                <a:ea typeface="新細明體" pitchFamily="18" charset="-120"/>
                <a:cs typeface="Times New Roman" pitchFamily="18" charset="0"/>
              </a:rPr>
              <a:t>Lecture 3: Process I</a:t>
            </a:r>
            <a:endParaRPr lang="en-US" dirty="0">
              <a:solidFill>
                <a:srgbClr val="162836"/>
              </a:solidFill>
              <a:latin typeface="Cambria" panose="02040503050406030204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127" y="3633090"/>
            <a:ext cx="9141875" cy="0"/>
          </a:xfrm>
          <a:prstGeom prst="line">
            <a:avLst/>
          </a:prstGeom>
          <a:noFill/>
          <a:ln w="50800">
            <a:solidFill>
              <a:srgbClr val="0B17FD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807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0EB42C-F20A-48A5-82DD-F01494D831BB}"/>
              </a:ext>
            </a:extLst>
          </p:cNvPr>
          <p:cNvSpPr/>
          <p:nvPr/>
        </p:nvSpPr>
        <p:spPr>
          <a:xfrm>
            <a:off x="1758832" y="5813966"/>
            <a:ext cx="6236111" cy="674702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162836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Yinqian Zhang @ 2021,</a:t>
            </a:r>
            <a:r>
              <a:rPr lang="zh-CN" altLang="en-US" sz="2800" dirty="0">
                <a:solidFill>
                  <a:srgbClr val="162836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162836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Spring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162836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Copyright@Bo</a:t>
            </a:r>
            <a:r>
              <a:rPr lang="en-US" altLang="zh-CN" sz="2400" dirty="0">
                <a:solidFill>
                  <a:srgbClr val="162836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Tang</a:t>
            </a:r>
            <a:endParaRPr lang="en-US" altLang="zh-CN" sz="2800" dirty="0">
              <a:solidFill>
                <a:srgbClr val="162836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1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1828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</p:txBody>
      </p:sp>
    </p:spTree>
    <p:extLst>
      <p:ext uri="{BB962C8B-B14F-4D97-AF65-F5344CB8AC3E}">
        <p14:creationId xmlns:p14="http://schemas.microsoft.com/office/powerpoint/2010/main" val="801619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19812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200" y="20574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477000" y="5105400"/>
            <a:ext cx="11430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itchFamily="49" charset="0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8024666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…</a:t>
            </a:r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477000" y="5105400"/>
            <a:ext cx="1143000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itchFamily="49" charset="0"/>
              </a:rPr>
              <a:t>fork()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95400"/>
            <a:ext cx="8839200" cy="449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33400" y="1676400"/>
            <a:ext cx="7315200" cy="2438400"/>
          </a:xfrm>
          <a:prstGeom prst="roundRect">
            <a:avLst/>
          </a:prstGeom>
          <a:solidFill>
            <a:srgbClr val="9BC0D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Let there be only </a:t>
            </a:r>
            <a:r>
              <a:rPr lang="en-US" b="1" u="sng" dirty="0">
                <a:solidFill>
                  <a:schemeClr val="tx1"/>
                </a:solidFill>
              </a:rPr>
              <a:t>ONE CPU</a:t>
            </a:r>
            <a:r>
              <a:rPr lang="en-US" dirty="0">
                <a:solidFill>
                  <a:schemeClr val="tx1"/>
                </a:solidFill>
              </a:rPr>
              <a:t>. Then…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Only one process</a:t>
            </a:r>
            <a:r>
              <a:rPr lang="en-US" dirty="0">
                <a:solidFill>
                  <a:schemeClr val="tx1"/>
                </a:solidFill>
              </a:rPr>
              <a:t> is allowed to be executed at one time.</a:t>
            </a:r>
          </a:p>
          <a:p>
            <a:r>
              <a:rPr lang="en-US" dirty="0">
                <a:solidFill>
                  <a:schemeClr val="tx1"/>
                </a:solidFill>
              </a:rPr>
              <a:t>- However, we can’t predict which process will be chosen by the OS.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That is controlled by the OS’s </a:t>
            </a:r>
            <a:r>
              <a:rPr lang="en-US" b="1" dirty="0">
                <a:solidFill>
                  <a:schemeClr val="tx1"/>
                </a:solidFill>
              </a:rPr>
              <a:t>scheduler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4572000"/>
            <a:ext cx="5791200" cy="914400"/>
          </a:xfrm>
          <a:prstGeom prst="roundRect">
            <a:avLst/>
          </a:prstGeom>
          <a:solidFill>
            <a:srgbClr val="FF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this example, we assume that the parent, PID 1234, runs first, after the 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fork()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call.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3400" y="4343400"/>
            <a:ext cx="1676400" cy="1295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NOTE THIS</a:t>
            </a:r>
          </a:p>
        </p:txBody>
      </p:sp>
    </p:spTree>
    <p:extLst>
      <p:ext uri="{BB962C8B-B14F-4D97-AF65-F5344CB8AC3E}">
        <p14:creationId xmlns:p14="http://schemas.microsoft.com/office/powerpoint/2010/main" val="18481639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1235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2286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200" y="20574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  <a:p>
            <a:pPr algn="ctr"/>
            <a:r>
              <a:rPr lang="en-US" sz="1600" b="1" dirty="0"/>
              <a:t>(running)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  <a:p>
            <a:pPr algn="ctr"/>
            <a:r>
              <a:rPr lang="en-US" sz="1600" b="1" dirty="0"/>
              <a:t>(waiting)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67400" y="2743200"/>
            <a:ext cx="2438400" cy="152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/>
              <a:t>Important</a:t>
            </a:r>
          </a:p>
          <a:p>
            <a:endParaRPr lang="en-US" sz="1600" b="1" u="sng" dirty="0"/>
          </a:p>
          <a:p>
            <a:r>
              <a:rPr lang="en-US" sz="1600" dirty="0"/>
              <a:t>For parent, the return value of </a:t>
            </a:r>
            <a:r>
              <a:rPr lang="en-US" sz="1600" b="1" dirty="0">
                <a:latin typeface="Consolas" pitchFamily="49" charset="0"/>
              </a:rPr>
              <a:t>fork()</a:t>
            </a:r>
            <a:r>
              <a:rPr lang="en-US" sz="1600" dirty="0"/>
              <a:t> is the </a:t>
            </a:r>
            <a:r>
              <a:rPr lang="en-US" sz="1600" u="sng" dirty="0"/>
              <a:t>PID of the created child.</a:t>
            </a:r>
          </a:p>
        </p:txBody>
      </p:sp>
    </p:spTree>
    <p:extLst>
      <p:ext uri="{BB962C8B-B14F-4D97-AF65-F5344CB8AC3E}">
        <p14:creationId xmlns:p14="http://schemas.microsoft.com/office/powerpoint/2010/main" val="6408023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I’m the parent.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program terminated.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4572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200" y="20574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  <a:p>
            <a:pPr algn="ctr"/>
            <a:r>
              <a:rPr lang="en-US" sz="1600" b="1" dirty="0"/>
              <a:t>(dead)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  <a:p>
            <a:pPr algn="ctr"/>
            <a:r>
              <a:rPr lang="en-US" sz="1600" b="1" dirty="0"/>
              <a:t>(waiting)</a:t>
            </a:r>
          </a:p>
        </p:txBody>
      </p:sp>
      <p:pic>
        <p:nvPicPr>
          <p:cNvPr id="16386" name="Picture 2" descr="C:\Temp\Cache\Temporary Internet Files\Content.IE5\WSOZG8TB\MC9004231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953000"/>
            <a:ext cx="38100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75184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3166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I’m the parent.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program terminated.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4572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200" y="22860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  <a:p>
            <a:pPr algn="ctr"/>
            <a:r>
              <a:rPr lang="en-US" sz="1600" b="1" dirty="0"/>
              <a:t>(dead)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  <a:p>
            <a:pPr algn="ctr"/>
            <a:r>
              <a:rPr lang="en-US" sz="1600" b="1" dirty="0"/>
              <a:t>(running)</a:t>
            </a:r>
          </a:p>
        </p:txBody>
      </p:sp>
      <p:pic>
        <p:nvPicPr>
          <p:cNvPr id="16386" name="Picture 2" descr="C:\Temp\Cache\Temporary Internet Files\Content.IE5\WSOZG8TB\MC9004231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953000"/>
            <a:ext cx="381000" cy="381000"/>
          </a:xfrm>
          <a:prstGeom prst="rect">
            <a:avLst/>
          </a:prstGeom>
          <a:noFill/>
        </p:spPr>
      </p:pic>
      <p:sp>
        <p:nvSpPr>
          <p:cNvPr id="16" name="Rounded Rectangle 15"/>
          <p:cNvSpPr/>
          <p:nvPr/>
        </p:nvSpPr>
        <p:spPr>
          <a:xfrm>
            <a:off x="5867400" y="3505200"/>
            <a:ext cx="24384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/>
              <a:t>Important</a:t>
            </a:r>
          </a:p>
          <a:p>
            <a:endParaRPr lang="en-US" sz="1600" b="1" u="sng" dirty="0"/>
          </a:p>
          <a:p>
            <a:r>
              <a:rPr lang="en-US" sz="1600" dirty="0"/>
              <a:t>For child, the return value of </a:t>
            </a:r>
            <a:r>
              <a:rPr lang="en-US" sz="1600" b="1" dirty="0">
                <a:latin typeface="Consolas" pitchFamily="49" charset="0"/>
              </a:rPr>
              <a:t>fork()</a:t>
            </a:r>
            <a:r>
              <a:rPr lang="en-US" sz="1600" dirty="0"/>
              <a:t> is </a:t>
            </a:r>
            <a:r>
              <a:rPr lang="en-US" sz="1600" b="1" dirty="0"/>
              <a:t>0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590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1000" y="1219200"/>
            <a:ext cx="4876800" cy="43434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28" y="1439882"/>
            <a:ext cx="44582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r>
              <a:rPr lang="en-US" sz="1400" b="1" dirty="0">
                <a:latin typeface="Consolas" pitchFamily="49" charset="0"/>
              </a:rPr>
              <a:t>16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10200" y="1295400"/>
            <a:ext cx="3352800" cy="3505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Flowchart: Alternate Process 8"/>
          <p:cNvSpPr/>
          <p:nvPr/>
        </p:nvSpPr>
        <p:spPr>
          <a:xfrm>
            <a:off x="5562600" y="1447800"/>
            <a:ext cx="3048000" cy="3200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TextBox 9"/>
          <p:cNvSpPr txBox="1"/>
          <p:nvPr/>
        </p:nvSpPr>
        <p:spPr>
          <a:xfrm>
            <a:off x="5815328" y="1586805"/>
            <a:ext cx="23166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./fork_example_2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fork 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I’m the parent.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program terminated.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result = 0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I’m the child.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program terminated.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6200" y="4572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200" y="4648200"/>
            <a:ext cx="609600" cy="3810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50292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  <a:p>
            <a:pPr algn="ctr"/>
            <a:r>
              <a:rPr lang="en-US" sz="1600" b="1" dirty="0"/>
              <a:t>(dead)</a:t>
            </a:r>
          </a:p>
        </p:txBody>
      </p:sp>
      <p:sp>
        <p:nvSpPr>
          <p:cNvPr id="15" name="Oval 14"/>
          <p:cNvSpPr/>
          <p:nvPr/>
        </p:nvSpPr>
        <p:spPr>
          <a:xfrm>
            <a:off x="7315200" y="50292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  <a:p>
            <a:pPr algn="ctr"/>
            <a:r>
              <a:rPr lang="en-US" sz="1600" b="1" dirty="0"/>
              <a:t>(dead)</a:t>
            </a:r>
          </a:p>
        </p:txBody>
      </p:sp>
      <p:pic>
        <p:nvPicPr>
          <p:cNvPr id="16386" name="Picture 2" descr="C:\Temp\Cache\Temporary Internet Files\Content.IE5\WSOZG8TB\MC9004231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953000"/>
            <a:ext cx="381000" cy="381000"/>
          </a:xfrm>
          <a:prstGeom prst="rect">
            <a:avLst/>
          </a:prstGeom>
          <a:noFill/>
        </p:spPr>
      </p:pic>
      <p:pic>
        <p:nvPicPr>
          <p:cNvPr id="17" name="Picture 2" descr="C:\Temp\Cache\Temporary Internet Files\Content.IE5\WSOZG8TB\MC9004231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0600" y="4953000"/>
            <a:ext cx="381000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8773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sz="3200" dirty="0"/>
              <a:t>Process creation – </a:t>
            </a:r>
            <a:r>
              <a:rPr lang="en-US" sz="3200" b="1" dirty="0">
                <a:latin typeface="Consolas" pitchFamily="49" charset="0"/>
              </a:rPr>
              <a:t>fork()</a:t>
            </a:r>
            <a:r>
              <a:rPr lang="en-US" sz="3200" dirty="0"/>
              <a:t>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828800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behaves like “</a:t>
            </a:r>
            <a:r>
              <a:rPr lang="en-US" i="1" dirty="0"/>
              <a:t>cell division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It creates the child process by </a:t>
            </a:r>
            <a:r>
              <a:rPr lang="en-US" b="1" dirty="0">
                <a:solidFill>
                  <a:srgbClr val="C00000"/>
                </a:solidFill>
              </a:rPr>
              <a:t>cloning</a:t>
            </a:r>
            <a:r>
              <a:rPr lang="en-US" dirty="0"/>
              <a:t> from the parent process, including all user-space data, e.g.,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667000"/>
          <a:ext cx="81534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Cloned</a:t>
                      </a:r>
                      <a:r>
                        <a:rPr lang="en-US" baseline="0" dirty="0"/>
                        <a:t> items</a:t>
                      </a:r>
                      <a:endParaRPr lang="en-US" dirty="0"/>
                    </a:p>
                  </a:txBody>
                  <a:tcPr marT="91440" marB="9144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 marT="91440" marB="9144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Program</a:t>
                      </a:r>
                      <a:r>
                        <a:rPr lang="en-US" b="1" baseline="0" dirty="0"/>
                        <a:t> counter</a:t>
                      </a:r>
                    </a:p>
                    <a:p>
                      <a:r>
                        <a:rPr lang="en-US" b="1" baseline="0" dirty="0"/>
                        <a:t>[CPU register]</a:t>
                      </a:r>
                      <a:endParaRPr lang="en-US" b="1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That’s why</a:t>
                      </a:r>
                      <a:r>
                        <a:rPr lang="en-US" baseline="0" dirty="0"/>
                        <a:t> they both execute from the same line of code after </a:t>
                      </a:r>
                      <a:r>
                        <a:rPr lang="en-US" b="1" baseline="0" dirty="0">
                          <a:latin typeface="Consolas" pitchFamily="49" charset="0"/>
                        </a:rPr>
                        <a:t>fork() </a:t>
                      </a:r>
                      <a:r>
                        <a:rPr lang="en-US" baseline="0" dirty="0"/>
                        <a:t>returns.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Program code</a:t>
                      </a:r>
                    </a:p>
                    <a:p>
                      <a:r>
                        <a:rPr lang="en-US" b="1" dirty="0"/>
                        <a:t>[File</a:t>
                      </a:r>
                      <a:r>
                        <a:rPr lang="en-US" b="1" baseline="0" dirty="0"/>
                        <a:t> &amp; Memory]</a:t>
                      </a:r>
                      <a:endParaRPr lang="en-US" b="1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sharing the same piece of code.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Memory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Including</a:t>
                      </a:r>
                      <a:r>
                        <a:rPr lang="en-US" baseline="0" dirty="0"/>
                        <a:t> local variables, global variables, and dynamically allocated memory.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Opened files</a:t>
                      </a:r>
                    </a:p>
                    <a:p>
                      <a:r>
                        <a:rPr lang="en-US" b="1" dirty="0"/>
                        <a:t>[Kernel’s internal]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parent has opened</a:t>
                      </a:r>
                      <a:r>
                        <a:rPr lang="en-US" baseline="0" dirty="0"/>
                        <a:t> a file “A”, then the child will also have file “A” opened automatically.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984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667494"/>
          </a:xfrm>
        </p:spPr>
        <p:txBody>
          <a:bodyPr/>
          <a:lstStyle/>
          <a:p>
            <a:r>
              <a:rPr lang="en-US" sz="3200" dirty="0"/>
              <a:t>Process creation – </a:t>
            </a:r>
            <a:r>
              <a:rPr lang="en-US" sz="3200" b="1" dirty="0">
                <a:latin typeface="Consolas" pitchFamily="49" charset="0"/>
              </a:rPr>
              <a:t>fork()</a:t>
            </a:r>
            <a:r>
              <a:rPr lang="en-US" sz="3200" dirty="0"/>
              <a:t>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  <a:p>
            <a:pPr lvl="1"/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does not clone the following...</a:t>
            </a:r>
          </a:p>
          <a:p>
            <a:pPr lvl="1"/>
            <a:r>
              <a:rPr lang="en-US" dirty="0"/>
              <a:t>Note: they are PCB data in the kernel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514600"/>
          <a:ext cx="838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Distinct items</a:t>
                      </a:r>
                    </a:p>
                  </a:txBody>
                  <a:tcPr marT="91440" marB="9144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 marT="91440" marB="9144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 marT="91440" marB="9144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Return</a:t>
                      </a:r>
                      <a:r>
                        <a:rPr lang="en-US" b="1" baseline="0" dirty="0"/>
                        <a:t> value of </a:t>
                      </a:r>
                      <a:r>
                        <a:rPr lang="en-US" b="1" baseline="0" dirty="0">
                          <a:latin typeface="Consolas" pitchFamily="49" charset="0"/>
                        </a:rPr>
                        <a:t>fork()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PID of the</a:t>
                      </a:r>
                      <a:r>
                        <a:rPr lang="en-US" baseline="0" dirty="0"/>
                        <a:t> child process.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Unchanged.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Different,</a:t>
                      </a:r>
                      <a:r>
                        <a:rPr lang="en-US" baseline="0" dirty="0"/>
                        <a:t> not necessarily be “Parent PID + 1”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Parent</a:t>
                      </a:r>
                      <a:r>
                        <a:rPr lang="en-US" b="1" baseline="0" dirty="0"/>
                        <a:t> process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Unchanged.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Running time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Cumulated.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created, so should</a:t>
                      </a:r>
                      <a:r>
                        <a:rPr lang="en-US" baseline="0" dirty="0"/>
                        <a:t> be 0.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[Advanced]</a:t>
                      </a:r>
                      <a:r>
                        <a:rPr lang="en-US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/>
                        <a:t>File locks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Unchanged.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3860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50616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What is a process?</a:t>
            </a:r>
          </a:p>
          <a:p>
            <a:r>
              <a:rPr lang="en-US" sz="4000" b="1" dirty="0"/>
              <a:t>   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- process creation.</a:t>
            </a:r>
          </a:p>
          <a:p>
            <a:r>
              <a:rPr lang="en-US" sz="4000" b="1" dirty="0"/>
              <a:t>    - program execution.</a:t>
            </a:r>
          </a:p>
        </p:txBody>
      </p:sp>
      <p:sp>
        <p:nvSpPr>
          <p:cNvPr id="12" name="Oval 11"/>
          <p:cNvSpPr/>
          <p:nvPr/>
        </p:nvSpPr>
        <p:spPr>
          <a:xfrm>
            <a:off x="5943600" y="4572000"/>
            <a:ext cx="22098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6" name="Group 18"/>
          <p:cNvGrpSpPr/>
          <p:nvPr/>
        </p:nvGrpSpPr>
        <p:grpSpPr>
          <a:xfrm>
            <a:off x="6629400" y="3810000"/>
            <a:ext cx="796290" cy="838200"/>
            <a:chOff x="685800" y="1371600"/>
            <a:chExt cx="1447800" cy="1524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4" name="Group 18"/>
          <p:cNvGrpSpPr/>
          <p:nvPr/>
        </p:nvGrpSpPr>
        <p:grpSpPr>
          <a:xfrm>
            <a:off x="7239000" y="4114800"/>
            <a:ext cx="796290" cy="838200"/>
            <a:chOff x="685800" y="1371600"/>
            <a:chExt cx="1447800" cy="1524000"/>
          </a:xfrm>
          <a:solidFill>
            <a:srgbClr val="92D050"/>
          </a:solidFill>
        </p:grpSpPr>
        <p:sp>
          <p:nvSpPr>
            <p:cNvPr id="15" name="Rounded Rectangle 14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01646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is a program in </a:t>
            </a:r>
            <a:r>
              <a:rPr lang="en-US" b="1" dirty="0">
                <a:solidFill>
                  <a:srgbClr val="FF0000"/>
                </a:solidFill>
              </a:rPr>
              <a:t>execution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contains </a:t>
            </a:r>
            <a:r>
              <a:rPr lang="en-US" u="sng" dirty="0"/>
              <a:t>every accounting information</a:t>
            </a:r>
            <a:r>
              <a:rPr lang="en-US" dirty="0"/>
              <a:t> of that running program, e.g.,</a:t>
            </a:r>
          </a:p>
          <a:p>
            <a:pPr lvl="2"/>
            <a:r>
              <a:rPr lang="en-US" dirty="0"/>
              <a:t>Current program counter</a:t>
            </a:r>
          </a:p>
          <a:p>
            <a:pPr lvl="2"/>
            <a:r>
              <a:rPr lang="en-US" dirty="0"/>
              <a:t>Accumulated running time</a:t>
            </a:r>
          </a:p>
          <a:p>
            <a:pPr lvl="2"/>
            <a:r>
              <a:rPr lang="en-US" dirty="0"/>
              <a:t>The list of files that are currently opened by that program</a:t>
            </a:r>
          </a:p>
          <a:p>
            <a:pPr lvl="2"/>
            <a:r>
              <a:rPr lang="en-US" dirty="0"/>
              <a:t>The page table</a:t>
            </a:r>
          </a:p>
          <a:p>
            <a:pPr lvl="2"/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8006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https://en.wikipedia.org/wiki/Process_control_block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9830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4879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can only duplicate…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 process can only </a:t>
            </a:r>
            <a:r>
              <a:rPr lang="en-US" u="sng" dirty="0"/>
              <a:t>duplicate itself</a:t>
            </a:r>
            <a:r>
              <a:rPr lang="en-US" dirty="0"/>
              <a:t> and </a:t>
            </a:r>
            <a:r>
              <a:rPr lang="en-US" u="sng" dirty="0"/>
              <a:t>always runs the same program</a:t>
            </a:r>
            <a:r>
              <a:rPr lang="en-US" dirty="0"/>
              <a:t>, it’s not quite meaningful</a:t>
            </a:r>
          </a:p>
          <a:p>
            <a:pPr lvl="1"/>
            <a:r>
              <a:rPr lang="en-US" dirty="0"/>
              <a:t>how can we execute other programs?</a:t>
            </a:r>
          </a:p>
          <a:p>
            <a:endParaRPr lang="en-US" dirty="0"/>
          </a:p>
          <a:p>
            <a:r>
              <a:rPr lang="en-US" dirty="0"/>
              <a:t>We want </a:t>
            </a:r>
            <a:r>
              <a:rPr lang="en-US" b="1" dirty="0"/>
              <a:t>CHANGE!</a:t>
            </a:r>
          </a:p>
          <a:p>
            <a:pPr lvl="1"/>
            <a:r>
              <a:rPr lang="en-US" dirty="0"/>
              <a:t>Meet the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exec*()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system call family.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692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>
                <a:latin typeface="Consolas" pitchFamily="49" charset="0"/>
              </a:rPr>
              <a:t>execl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– a member of 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(and the family has 6 members).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800600" cy="2971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3478060"/>
            <a:ext cx="3886200" cy="255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42242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latin typeface="Consolas" pitchFamily="49" charset="0"/>
              </a:rPr>
              <a:t>int</a:t>
            </a:r>
            <a:r>
              <a:rPr lang="en-US" altLang="zh-TW" sz="1600" b="1" dirty="0">
                <a:latin typeface="Consolas" pitchFamily="49" charset="0"/>
              </a:rPr>
              <a:t> main(void)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("before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("/bin/ls", "/bin/ls", NULL);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("after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638800" y="2209800"/>
            <a:ext cx="2971800" cy="2057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Flowchart: Alternate Process 9"/>
          <p:cNvSpPr/>
          <p:nvPr/>
        </p:nvSpPr>
        <p:spPr>
          <a:xfrm>
            <a:off x="5791200" y="2362200"/>
            <a:ext cx="26670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6020971" y="253942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...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38600" y="4038600"/>
            <a:ext cx="4953000" cy="1905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Arguments of the </a:t>
            </a:r>
            <a:r>
              <a:rPr lang="en-US" sz="1600" b="1" u="sng" dirty="0" err="1">
                <a:solidFill>
                  <a:schemeClr val="tx1"/>
                </a:solidFill>
                <a:latin typeface="Consolas" pitchFamily="49" charset="0"/>
              </a:rPr>
              <a:t>execl</a:t>
            </a:r>
            <a:r>
              <a:rPr lang="en-US" sz="1600" b="1" u="sng" dirty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US" sz="1600" b="1" u="sng" dirty="0">
                <a:solidFill>
                  <a:schemeClr val="tx1"/>
                </a:solidFill>
              </a:rPr>
              <a:t> call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argument: the program name, “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/bin/</a:t>
            </a:r>
            <a:r>
              <a:rPr lang="en-US" sz="1600" b="1" dirty="0" err="1">
                <a:solidFill>
                  <a:schemeClr val="tx1"/>
                </a:solidFill>
                <a:latin typeface="Consolas" pitchFamily="49" charset="0"/>
              </a:rPr>
              <a:t>ls</a:t>
            </a:r>
            <a:r>
              <a:rPr lang="en-US" sz="1600" dirty="0">
                <a:solidFill>
                  <a:schemeClr val="tx1"/>
                </a:solidFill>
              </a:rPr>
              <a:t>” in the example.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argument: argument[0] to the program.</a:t>
            </a:r>
          </a:p>
          <a:p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 argument: argument[1] to the program.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8600" y="28956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82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r>
              <a:rPr lang="en-US" b="1" dirty="0" err="1">
                <a:latin typeface="Consolas" pitchFamily="49" charset="0"/>
              </a:rPr>
              <a:t>execl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– a member of 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(and the family has 6 members).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800600" cy="2971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3478060"/>
            <a:ext cx="3886200" cy="255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42242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latin typeface="Consolas" pitchFamily="49" charset="0"/>
              </a:rPr>
              <a:t>int</a:t>
            </a:r>
            <a:r>
              <a:rPr lang="en-US" altLang="zh-TW" sz="1600" b="1" dirty="0">
                <a:latin typeface="Consolas" pitchFamily="49" charset="0"/>
              </a:rPr>
              <a:t> main(void)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("before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("/bin/ls", "/bin/ls", NULL);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("after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638800" y="2209800"/>
            <a:ext cx="2971800" cy="2057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Flowchart: Alternate Process 9"/>
          <p:cNvSpPr/>
          <p:nvPr/>
        </p:nvSpPr>
        <p:spPr>
          <a:xfrm>
            <a:off x="5791200" y="2362200"/>
            <a:ext cx="26670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ounded Rectangle 11"/>
          <p:cNvSpPr/>
          <p:nvPr/>
        </p:nvSpPr>
        <p:spPr>
          <a:xfrm>
            <a:off x="4876800" y="4495800"/>
            <a:ext cx="3962400" cy="1447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What is the output?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same as </a:t>
            </a:r>
            <a:r>
              <a:rPr lang="en-US" sz="1600" b="1" u="sng" dirty="0">
                <a:solidFill>
                  <a:schemeClr val="tx1"/>
                </a:solidFill>
              </a:rPr>
              <a:t>the output of running “</a:t>
            </a:r>
            <a:r>
              <a:rPr lang="en-US" sz="1600" b="1" u="sng" dirty="0" err="1">
                <a:solidFill>
                  <a:schemeClr val="tx1"/>
                </a:solidFill>
                <a:latin typeface="Consolas" pitchFamily="49" charset="0"/>
              </a:rPr>
              <a:t>ls</a:t>
            </a:r>
            <a:r>
              <a:rPr lang="en-US" sz="1600" b="1" u="sng" dirty="0">
                <a:solidFill>
                  <a:schemeClr val="tx1"/>
                </a:solidFill>
              </a:rPr>
              <a:t>” in the shell.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8600" y="3352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19800" y="3048000"/>
            <a:ext cx="1828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0971" y="2539425"/>
            <a:ext cx="1980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...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exec_example.c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466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#1: run the command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"/bin/ls"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316" y="1676400"/>
            <a:ext cx="8224684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execl</a:t>
            </a:r>
            <a:r>
              <a:rPr lang="en-HK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("/bin/ls", "/bin/ls", NULL);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2750574"/>
          <a:ext cx="8230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HK" dirty="0"/>
                        <a:t>Argument</a:t>
                      </a:r>
                    </a:p>
                    <a:p>
                      <a:r>
                        <a:rPr lang="en-HK" dirty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Value in above</a:t>
                      </a:r>
                    </a:p>
                    <a:p>
                      <a:r>
                        <a:rPr lang="en-HK" dirty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"/bin/ls"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The file that</a:t>
                      </a:r>
                      <a:r>
                        <a:rPr lang="en-HK" baseline="0" dirty="0"/>
                        <a:t> the programmer wants to execute.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"/bin/ls"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When the process switches</a:t>
                      </a:r>
                      <a:r>
                        <a:rPr lang="en-HK" baseline="0" dirty="0"/>
                        <a:t> to </a:t>
                      </a:r>
                      <a:r>
                        <a:rPr lang="en-HK" sz="18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"/bin/ls"</a:t>
                      </a:r>
                      <a:r>
                        <a:rPr lang="en-HK" baseline="0" dirty="0"/>
                        <a:t>, this string is the </a:t>
                      </a:r>
                      <a:r>
                        <a:rPr lang="en-HK" b="1" baseline="0" dirty="0">
                          <a:solidFill>
                            <a:srgbClr val="C00000"/>
                          </a:solidFill>
                        </a:rPr>
                        <a:t>program argument[0]</a:t>
                      </a:r>
                      <a:r>
                        <a:rPr lang="en-HK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/>
                        <a:t>This states the end of the program argument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9874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#2: run the command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"/bin/ls -l"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316" y="1676400"/>
            <a:ext cx="8224684" cy="838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execl</a:t>
            </a:r>
            <a:r>
              <a:rPr lang="en-HK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("/bin/ls", "/bin/ls", "-l", NULL);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2750574"/>
          <a:ext cx="823071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9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HK" dirty="0"/>
                        <a:t>Argument</a:t>
                      </a:r>
                    </a:p>
                    <a:p>
                      <a:r>
                        <a:rPr lang="en-HK" dirty="0"/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Value in above</a:t>
                      </a:r>
                    </a:p>
                    <a:p>
                      <a:r>
                        <a:rPr lang="en-HK" dirty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"/bin/ls"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The file that</a:t>
                      </a:r>
                      <a:r>
                        <a:rPr lang="en-HK" baseline="0" dirty="0"/>
                        <a:t> the programmer wants to execute.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"/bin/ls"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When the process switches</a:t>
                      </a:r>
                      <a:r>
                        <a:rPr lang="en-HK" baseline="0" dirty="0"/>
                        <a:t> to </a:t>
                      </a:r>
                      <a:r>
                        <a:rPr lang="en-HK" sz="18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"/bin/ls"</a:t>
                      </a:r>
                      <a:r>
                        <a:rPr lang="en-HK" baseline="0" dirty="0"/>
                        <a:t>, this string is the </a:t>
                      </a:r>
                      <a:r>
                        <a:rPr lang="en-HK" b="1" baseline="0" dirty="0">
                          <a:solidFill>
                            <a:srgbClr val="C00000"/>
                          </a:solidFill>
                        </a:rPr>
                        <a:t>program argument[0]</a:t>
                      </a:r>
                      <a:r>
                        <a:rPr lang="en-HK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"-l"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When the process switches</a:t>
                      </a:r>
                      <a:r>
                        <a:rPr lang="en-HK" baseline="0" dirty="0"/>
                        <a:t> to </a:t>
                      </a:r>
                      <a:r>
                        <a:rPr lang="en-HK" sz="1800" b="1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"/bin/ls"</a:t>
                      </a:r>
                      <a:r>
                        <a:rPr lang="en-HK" baseline="0" dirty="0"/>
                        <a:t>, this string is the </a:t>
                      </a:r>
                      <a:r>
                        <a:rPr lang="en-HK" b="1" baseline="0" dirty="0">
                          <a:solidFill>
                            <a:srgbClr val="C00000"/>
                          </a:solidFill>
                        </a:rPr>
                        <a:t>program argument[1]</a:t>
                      </a:r>
                      <a:r>
                        <a:rPr lang="en-HK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148">
                <a:tc>
                  <a:txBody>
                    <a:bodyPr/>
                    <a:lstStyle/>
                    <a:p>
                      <a:r>
                        <a:rPr lang="en-HK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/>
                        <a:t>This states the end of the program argument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414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r>
              <a:rPr lang="en-US" b="1" dirty="0" err="1">
                <a:latin typeface="Consolas" pitchFamily="49" charset="0"/>
              </a:rPr>
              <a:t>execl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– a member of 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(and the family has 6 members).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800600" cy="2971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3478060"/>
            <a:ext cx="3886200" cy="2557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620042" y="2665103"/>
            <a:ext cx="2971800" cy="1743927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Flowchart: Alternate Process 9"/>
          <p:cNvSpPr/>
          <p:nvPr/>
        </p:nvSpPr>
        <p:spPr>
          <a:xfrm>
            <a:off x="5791200" y="2805809"/>
            <a:ext cx="2667000" cy="1500664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Rounded Rectangle 13"/>
          <p:cNvSpPr/>
          <p:nvPr/>
        </p:nvSpPr>
        <p:spPr>
          <a:xfrm>
            <a:off x="6019800" y="4025009"/>
            <a:ext cx="6096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0971" y="2983034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before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execl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...</a:t>
            </a:r>
          </a:p>
          <a:p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exec_example.c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3886200"/>
            <a:ext cx="48006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42242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latin typeface="Consolas" pitchFamily="49" charset="0"/>
              </a:rPr>
              <a:t>int</a:t>
            </a:r>
            <a:r>
              <a:rPr lang="en-US" altLang="zh-TW" sz="1600" b="1" dirty="0">
                <a:latin typeface="Consolas" pitchFamily="49" charset="0"/>
              </a:rPr>
              <a:t> main(void)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("before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("/bin/ls", "/bin/ls", NULL);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</a:t>
            </a:r>
            <a:r>
              <a:rPr lang="en-US" altLang="zh-TW" sz="1600" b="1" dirty="0" err="1">
                <a:latin typeface="Consolas" pitchFamily="49" charset="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("after </a:t>
            </a:r>
            <a:r>
              <a:rPr lang="en-US" altLang="zh-TW" sz="1600" b="1" dirty="0" err="1">
                <a:latin typeface="Consolas" pitchFamily="49" charset="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67161" y="1874449"/>
            <a:ext cx="3315077" cy="7559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WHAT?!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The shell prompt appears!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91685" y="4457700"/>
            <a:ext cx="4038600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output says: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The gray code block </a:t>
            </a:r>
            <a:r>
              <a:rPr lang="en-US" b="1" dirty="0">
                <a:solidFill>
                  <a:srgbClr val="C00000"/>
                </a:solidFill>
              </a:rPr>
              <a:t>is not reached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tx1"/>
                </a:solidFill>
              </a:rPr>
              <a:t>The process is </a:t>
            </a:r>
            <a:r>
              <a:rPr lang="en-US" b="1" dirty="0">
                <a:solidFill>
                  <a:srgbClr val="C00000"/>
                </a:solidFill>
              </a:rPr>
              <a:t>terminated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WHY IS THAT?!</a:t>
            </a:r>
          </a:p>
        </p:txBody>
      </p:sp>
    </p:spTree>
    <p:extLst>
      <p:ext uri="{BB962C8B-B14F-4D97-AF65-F5344CB8AC3E}">
        <p14:creationId xmlns:p14="http://schemas.microsoft.com/office/powerpoint/2010/main" val="59904385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905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is not simply a function that “invokes” a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800600" cy="2971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42242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int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printf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("before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execl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...\</a:t>
            </a:r>
            <a:r>
              <a:rPr lang="en-US" altLang="zh-TW" sz="1600" b="1" dirty="0">
                <a:latin typeface="Consolas" pitchFamily="49" charset="0"/>
              </a:rPr>
              <a:t>n");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execl</a:t>
            </a:r>
            <a:r>
              <a:rPr lang="en-US" altLang="zh-TW" sz="1600" b="1" dirty="0">
                <a:latin typeface="Consolas" pitchFamily="49" charset="0"/>
              </a:rPr>
              <a:t>("/bin/ls", "/bin/ls",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NULL);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printf</a:t>
            </a:r>
            <a:r>
              <a:rPr lang="en-US" altLang="zh-TW" sz="1600" b="1" dirty="0">
                <a:latin typeface="Consolas" pitchFamily="49" charset="0"/>
              </a:rPr>
              <a:t>("after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execl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...\</a:t>
            </a:r>
            <a:r>
              <a:rPr lang="en-US" altLang="zh-TW" sz="1600" b="1" dirty="0">
                <a:latin typeface="Consolas" pitchFamily="49" charset="0"/>
              </a:rPr>
              <a:t>n");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43600" y="4572000"/>
            <a:ext cx="2209800" cy="1143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9" name="Group 18"/>
          <p:cNvGrpSpPr/>
          <p:nvPr/>
        </p:nvGrpSpPr>
        <p:grpSpPr>
          <a:xfrm>
            <a:off x="7696200" y="5257800"/>
            <a:ext cx="457200" cy="481263"/>
            <a:chOff x="685800" y="1371600"/>
            <a:chExt cx="1447800" cy="1524000"/>
          </a:xfrm>
          <a:solidFill>
            <a:srgbClr val="92D050"/>
          </a:solidFill>
        </p:grpSpPr>
        <p:sp>
          <p:nvSpPr>
            <p:cNvPr id="10" name="Rounded Rectangle 9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rot="10800000">
            <a:off x="4876800" y="4800600"/>
            <a:ext cx="1371600" cy="3810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28600" y="2971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1000" y="5029200"/>
            <a:ext cx="48006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Originally, the process is executing the program “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exec_example</a:t>
            </a:r>
            <a:r>
              <a:rPr lang="en-US" sz="2000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489075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905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is not simply a function that “invokes” a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4800600" cy="29718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438400"/>
            <a:ext cx="422423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int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main(void)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printf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("before </a:t>
            </a: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execl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execl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("/bin/ls", "/bin/ls", NULL);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printf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("after </a:t>
            </a:r>
            <a:r>
              <a:rPr lang="en-US" altLang="zh-TW" sz="1600" b="1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execl</a:t>
            </a: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...\n");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600" b="1" dirty="0">
              <a:solidFill>
                <a:schemeClr val="bg1">
                  <a:lumMod val="85000"/>
                </a:schemeClr>
              </a:solidFill>
              <a:latin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 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5943600" y="4572000"/>
            <a:ext cx="2209800" cy="1143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9" name="Group 18"/>
          <p:cNvGrpSpPr/>
          <p:nvPr/>
        </p:nvGrpSpPr>
        <p:grpSpPr>
          <a:xfrm>
            <a:off x="7696200" y="5257800"/>
            <a:ext cx="457200" cy="481263"/>
            <a:chOff x="685800" y="1371600"/>
            <a:chExt cx="1447800" cy="1524000"/>
          </a:xfrm>
          <a:solidFill>
            <a:srgbClr val="92D050"/>
          </a:solidFill>
        </p:grpSpPr>
        <p:sp>
          <p:nvSpPr>
            <p:cNvPr id="10" name="Rounded Rectangle 9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81000" y="5029200"/>
            <a:ext cx="48006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execl</a:t>
            </a:r>
            <a:r>
              <a:rPr lang="en-US" sz="2000" dirty="0">
                <a:solidFill>
                  <a:schemeClr val="tx1"/>
                </a:solidFill>
              </a:rPr>
              <a:t>() changes the execution from “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exec_example</a:t>
            </a:r>
            <a:r>
              <a:rPr lang="en-US" sz="2000" dirty="0">
                <a:solidFill>
                  <a:schemeClr val="tx1"/>
                </a:solidFill>
              </a:rPr>
              <a:t>” to “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/bin/ls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1905001"/>
            <a:ext cx="3429000" cy="1828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/* The program “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ls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” */</a:t>
            </a: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main(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argc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, char **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argv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......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exit(0);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25" name="Group 18"/>
          <p:cNvGrpSpPr/>
          <p:nvPr/>
        </p:nvGrpSpPr>
        <p:grpSpPr>
          <a:xfrm>
            <a:off x="7696200" y="5257800"/>
            <a:ext cx="457200" cy="481263"/>
            <a:chOff x="685800" y="1371600"/>
            <a:chExt cx="1447800" cy="1524000"/>
          </a:xfrm>
          <a:solidFill>
            <a:schemeClr val="accent3"/>
          </a:solidFill>
        </p:grpSpPr>
        <p:sp>
          <p:nvSpPr>
            <p:cNvPr id="26" name="Rounded Rectangle 25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rot="5400000" flipH="1" flipV="1">
            <a:off x="6286500" y="4000500"/>
            <a:ext cx="1676400" cy="762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5257800" y="28956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30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905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 is not simply a function that “invokes” a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4572000"/>
            <a:ext cx="2209800" cy="1143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9" name="Group 18"/>
          <p:cNvGrpSpPr/>
          <p:nvPr/>
        </p:nvGrpSpPr>
        <p:grpSpPr>
          <a:xfrm>
            <a:off x="7696200" y="5257800"/>
            <a:ext cx="457200" cy="481263"/>
            <a:chOff x="685800" y="1371600"/>
            <a:chExt cx="1447800" cy="1524000"/>
          </a:xfrm>
          <a:solidFill>
            <a:srgbClr val="92D050"/>
          </a:solidFill>
        </p:grpSpPr>
        <p:sp>
          <p:nvSpPr>
            <p:cNvPr id="10" name="Rounded Rectangle 9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81000" y="2514600"/>
            <a:ext cx="4800600" cy="228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The “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” or the “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exit()</a:t>
            </a:r>
            <a:r>
              <a:rPr lang="en-US" sz="2000" dirty="0">
                <a:solidFill>
                  <a:schemeClr val="tx1"/>
                </a:solidFill>
              </a:rPr>
              <a:t>” statement in “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/bin/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ls</a:t>
            </a:r>
            <a:r>
              <a:rPr lang="en-US" sz="2000" dirty="0">
                <a:solidFill>
                  <a:schemeClr val="tx1"/>
                </a:solidFill>
              </a:rPr>
              <a:t>” will terminate the process…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Therefore, it is certain that the process cannot go back to the old program!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400" y="1905001"/>
            <a:ext cx="3429000" cy="1828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/* The program “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ls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” */</a:t>
            </a: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main(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argc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, char **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argv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......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exit(0);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15" name="Group 18"/>
          <p:cNvGrpSpPr/>
          <p:nvPr/>
        </p:nvGrpSpPr>
        <p:grpSpPr>
          <a:xfrm>
            <a:off x="7696200" y="5257800"/>
            <a:ext cx="457200" cy="481263"/>
            <a:chOff x="685800" y="1371600"/>
            <a:chExt cx="1447800" cy="1524000"/>
          </a:xfrm>
          <a:solidFill>
            <a:schemeClr val="accent3"/>
          </a:solidFill>
        </p:grpSpPr>
        <p:sp>
          <p:nvSpPr>
            <p:cNvPr id="26" name="Rounded Rectangle 25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rot="5400000" flipH="1" flipV="1">
            <a:off x="6286500" y="4000500"/>
            <a:ext cx="1676400" cy="762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5257800" y="3048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C:\Temp\Cache\Temporary Internet Files\Content.IE5\WSOZG8TB\MC9004231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8768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803472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process is changing the code that is executing and </a:t>
            </a:r>
            <a:r>
              <a:rPr lang="en-US" b="1" u="sng" dirty="0"/>
              <a:t>never returns to the original 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last two lines of codes are therefore not executed.</a:t>
            </a:r>
          </a:p>
          <a:p>
            <a:endParaRPr lang="en-US" dirty="0"/>
          </a:p>
          <a:p>
            <a:r>
              <a:rPr lang="en-US" dirty="0"/>
              <a:t>The process that calls an exec* system call will </a:t>
            </a:r>
            <a:r>
              <a:rPr lang="en-US" b="1" dirty="0">
                <a:solidFill>
                  <a:srgbClr val="C00000"/>
                </a:solidFill>
              </a:rPr>
              <a:t>replace </a:t>
            </a:r>
            <a:r>
              <a:rPr lang="en-US" dirty="0"/>
              <a:t>user-space info, e.g.,</a:t>
            </a:r>
            <a:endParaRPr lang="en-US" u="sng" dirty="0"/>
          </a:p>
          <a:p>
            <a:pPr lvl="1"/>
            <a:r>
              <a:rPr lang="en-US" u="sng" dirty="0"/>
              <a:t>Program Code</a:t>
            </a:r>
          </a:p>
          <a:p>
            <a:pPr lvl="1"/>
            <a:r>
              <a:rPr lang="en-US" u="sng" dirty="0"/>
              <a:t>Memory</a:t>
            </a:r>
            <a:r>
              <a:rPr lang="en-US" dirty="0"/>
              <a:t>: local variables, global variables, and dynamically allocated memory;</a:t>
            </a:r>
          </a:p>
          <a:p>
            <a:pPr lvl="1"/>
            <a:r>
              <a:rPr lang="en-US" u="sng" dirty="0"/>
              <a:t>Register value</a:t>
            </a:r>
            <a:r>
              <a:rPr lang="en-US" dirty="0"/>
              <a:t>: e.g., the program counter;</a:t>
            </a:r>
          </a:p>
          <a:p>
            <a:endParaRPr lang="en-US" dirty="0"/>
          </a:p>
          <a:p>
            <a:r>
              <a:rPr lang="en-US" dirty="0"/>
              <a:t>But, the kernel-space info of that process is preserved, including:</a:t>
            </a:r>
          </a:p>
          <a:p>
            <a:pPr lvl="1"/>
            <a:r>
              <a:rPr lang="en-US" dirty="0"/>
              <a:t>PID;</a:t>
            </a:r>
          </a:p>
          <a:p>
            <a:pPr lvl="1"/>
            <a:r>
              <a:rPr lang="en-US" dirty="0"/>
              <a:t>Process relationship;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24600" y="5410200"/>
            <a:ext cx="2514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reverse takeover in stock market</a:t>
            </a:r>
          </a:p>
        </p:txBody>
      </p:sp>
    </p:spTree>
    <p:extLst>
      <p:ext uri="{BB962C8B-B14F-4D97-AF65-F5344CB8AC3E}">
        <p14:creationId xmlns:p14="http://schemas.microsoft.com/office/powerpoint/2010/main" val="675593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487934"/>
          </a:xfrm>
        </p:spPr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command involves </a:t>
            </a:r>
            <a:r>
              <a:rPr lang="en-US" b="1" dirty="0">
                <a:solidFill>
                  <a:srgbClr val="C00000"/>
                </a:solidFill>
              </a:rPr>
              <a:t>three processes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will stop early if I send a </a:t>
            </a:r>
            <a:r>
              <a:rPr lang="en-US" b="1" dirty="0">
                <a:solidFill>
                  <a:srgbClr val="C00000"/>
                </a:solidFill>
              </a:rPr>
              <a:t>signal</a:t>
            </a:r>
            <a:r>
              <a:rPr lang="en-US" dirty="0"/>
              <a:t> to interrupt it.</a:t>
            </a:r>
          </a:p>
          <a:p>
            <a:pPr lvl="1"/>
            <a:r>
              <a:rPr lang="en-US" dirty="0"/>
              <a:t>Its progress is determined by the </a:t>
            </a:r>
            <a:r>
              <a:rPr lang="en-US" b="1" dirty="0">
                <a:solidFill>
                  <a:srgbClr val="C00000"/>
                </a:solidFill>
              </a:rPr>
              <a:t>scheduler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three processes </a:t>
            </a:r>
            <a:r>
              <a:rPr lang="en-US" b="1" dirty="0">
                <a:solidFill>
                  <a:srgbClr val="C00000"/>
                </a:solidFill>
              </a:rPr>
              <a:t>cooperate</a:t>
            </a:r>
            <a:r>
              <a:rPr lang="en-US" dirty="0"/>
              <a:t> to give useful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895600" y="1066800"/>
            <a:ext cx="2895600" cy="1295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3200400" y="121920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ls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| cat | cat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[Ctrl + C]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0" y="6482834"/>
            <a:ext cx="759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illustration purpose only, this command line doesn’t need two </a:t>
            </a:r>
            <a:r>
              <a:rPr lang="en-US"/>
              <a:t>cats indeed</a:t>
            </a:r>
          </a:p>
        </p:txBody>
      </p:sp>
    </p:spTree>
    <p:extLst>
      <p:ext uri="{BB962C8B-B14F-4D97-AF65-F5344CB8AC3E}">
        <p14:creationId xmlns:p14="http://schemas.microsoft.com/office/powerpoint/2010/main" val="214612772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exec*()</a:t>
            </a:r>
            <a:r>
              <a:rPr lang="en-US" dirty="0"/>
              <a:t> – arguments explained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2057400"/>
          </a:xfrm>
        </p:spPr>
        <p:txBody>
          <a:bodyPr/>
          <a:lstStyle/>
          <a:p>
            <a:r>
              <a:rPr lang="en-US" dirty="0"/>
              <a:t>Environment variables</a:t>
            </a:r>
          </a:p>
          <a:p>
            <a:pPr lvl="1"/>
            <a:r>
              <a:rPr lang="en-US" dirty="0"/>
              <a:t>A set of strings maintained by the shell.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2209800"/>
            <a:ext cx="5791200" cy="2209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791200" y="3429000"/>
            <a:ext cx="29718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Flowchart: Alternate Process 9"/>
          <p:cNvSpPr/>
          <p:nvPr/>
        </p:nvSpPr>
        <p:spPr>
          <a:xfrm>
            <a:off x="5943600" y="3581400"/>
            <a:ext cx="26670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6173371" y="3758625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envp</a:t>
            </a:r>
            <a:endParaRPr lang="en-US" sz="16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SHELL=/bin/bash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PATH=......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......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14800" y="2590800"/>
            <a:ext cx="1219200" cy="228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57200" y="2514600"/>
            <a:ext cx="53463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 main(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 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argc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, char **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argv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, char **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envp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    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int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 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    for(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 = 0; 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envp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[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]; 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++)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        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printf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("%s\n", 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envp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[</a:t>
            </a:r>
            <a:r>
              <a:rPr lang="en-US" altLang="zh-TW" sz="1600" b="1" dirty="0" err="1">
                <a:latin typeface="Consolas" pitchFamily="49" charset="0"/>
                <a:ea typeface="新細明體" pitchFamily="18" charset="-120"/>
              </a:rPr>
              <a:t>i</a:t>
            </a: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    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dirty="0">
                <a:latin typeface="Consolas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4572000"/>
            <a:ext cx="5181600" cy="1219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“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**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</a:rPr>
              <a:t>envp</a:t>
            </a:r>
            <a:r>
              <a:rPr lang="en-US" dirty="0">
                <a:solidFill>
                  <a:schemeClr val="tx1"/>
                </a:solidFill>
              </a:rPr>
              <a:t>” variable is an array of string</a:t>
            </a:r>
          </a:p>
          <a:p>
            <a:r>
              <a:rPr lang="en-US" dirty="0">
                <a:solidFill>
                  <a:schemeClr val="tx1"/>
                </a:solidFill>
              </a:rPr>
              <a:t>A string is an array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30379364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exec*()</a:t>
            </a:r>
            <a:r>
              <a:rPr lang="en-US" dirty="0"/>
              <a:t> – arguments explained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  <a:p>
            <a:pPr lvl="1"/>
            <a:r>
              <a:rPr lang="en-US" dirty="0"/>
              <a:t>A set of strings maintained by the shell. </a:t>
            </a:r>
          </a:p>
          <a:p>
            <a:pPr lvl="1"/>
            <a:r>
              <a:rPr lang="en-US" dirty="0"/>
              <a:t>Quite a number of programs will read and make use of the environment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9600" y="3048000"/>
          <a:ext cx="8001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SHELL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path to the shell that</a:t>
                      </a:r>
                      <a:r>
                        <a:rPr lang="en-US" baseline="0" dirty="0"/>
                        <a:t> you’re using.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PWD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full path to the directory that you’re currently on.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HOME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full path to your</a:t>
                      </a:r>
                      <a:r>
                        <a:rPr lang="en-US" baseline="0" dirty="0"/>
                        <a:t> home directory.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USER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</a:t>
                      </a:r>
                      <a:r>
                        <a:rPr lang="en-US" baseline="0" dirty="0"/>
                        <a:t> login name.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EDITOR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</a:t>
                      </a:r>
                      <a:r>
                        <a:rPr lang="en-US" baseline="0" dirty="0"/>
                        <a:t> default text editor.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itchFamily="49" charset="0"/>
                        </a:rPr>
                        <a:t>PRINTER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default printer.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579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6561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What is a process?</a:t>
            </a:r>
          </a:p>
          <a:p>
            <a:r>
              <a:rPr lang="en-US" sz="4000" b="1" dirty="0"/>
              <a:t>   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- process creation.</a:t>
            </a:r>
          </a:p>
          <a:p>
            <a:r>
              <a:rPr lang="en-US" sz="4000" b="1" dirty="0"/>
              <a:t>   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- program execution.</a:t>
            </a:r>
          </a:p>
          <a:p>
            <a:r>
              <a:rPr lang="en-US" sz="4000" b="1" dirty="0"/>
              <a:t>    - </a:t>
            </a:r>
            <a:r>
              <a:rPr lang="en-US" sz="4000" b="1" dirty="0">
                <a:latin typeface="Consolas" pitchFamily="49" charset="0"/>
              </a:rPr>
              <a:t>fork() + exec*() = ?</a:t>
            </a:r>
          </a:p>
        </p:txBody>
      </p:sp>
      <p:sp>
        <p:nvSpPr>
          <p:cNvPr id="12" name="Oval 11"/>
          <p:cNvSpPr/>
          <p:nvPr/>
        </p:nvSpPr>
        <p:spPr>
          <a:xfrm>
            <a:off x="5943600" y="4572000"/>
            <a:ext cx="22098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7239000" y="4038600"/>
            <a:ext cx="796290" cy="838200"/>
            <a:chOff x="685800" y="1371600"/>
            <a:chExt cx="1447800" cy="1524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6629400" y="4953000"/>
            <a:ext cx="22098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Process</a:t>
            </a:r>
          </a:p>
        </p:txBody>
      </p:sp>
      <p:grpSp>
        <p:nvGrpSpPr>
          <p:cNvPr id="15" name="Group 18"/>
          <p:cNvGrpSpPr/>
          <p:nvPr/>
        </p:nvGrpSpPr>
        <p:grpSpPr>
          <a:xfrm>
            <a:off x="7924800" y="4419600"/>
            <a:ext cx="796290" cy="838200"/>
            <a:chOff x="685800" y="1371600"/>
            <a:chExt cx="1447800" cy="1524000"/>
          </a:xfrm>
          <a:solidFill>
            <a:schemeClr val="accent3"/>
          </a:solidFill>
        </p:grpSpPr>
        <p:sp>
          <p:nvSpPr>
            <p:cNvPr id="16" name="Rounded Rectangle 15"/>
            <p:cNvSpPr/>
            <p:nvPr/>
          </p:nvSpPr>
          <p:spPr>
            <a:xfrm>
              <a:off x="685800" y="1371600"/>
              <a:ext cx="1447800" cy="15240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14400" y="16764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18288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4400" y="1981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2362200"/>
              <a:ext cx="762000" cy="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019412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9600" y="2590800"/>
            <a:ext cx="7772400" cy="335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meets </a:t>
            </a:r>
            <a:r>
              <a:rPr lang="en-US" b="1" dirty="0">
                <a:latin typeface="Consolas" pitchFamily="49" charset="0"/>
              </a:rPr>
              <a:t>exec*()</a:t>
            </a:r>
            <a:r>
              <a:rPr lang="en-US" dirty="0"/>
              <a:t>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the core part of a shell,</a:t>
            </a:r>
          </a:p>
          <a:p>
            <a:r>
              <a:rPr lang="en-US" dirty="0"/>
              <a:t>To implement the C library call </a:t>
            </a:r>
            <a:r>
              <a:rPr lang="en-US" b="1" dirty="0">
                <a:latin typeface="Consolas" pitchFamily="49" charset="0"/>
              </a:rPr>
              <a:t>system()</a:t>
            </a:r>
          </a:p>
          <a:p>
            <a:r>
              <a:rPr lang="is-IS" b="1" dirty="0">
                <a:latin typeface="Consolas" pitchFamily="49" charset="0"/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228600" y="4267200"/>
            <a:ext cx="289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9200" y="5713412"/>
            <a:ext cx="6705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3657600"/>
            <a:ext cx="12192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247900" y="3467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67000" y="4572000"/>
            <a:ext cx="1447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0663" y="26670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itchFamily="49" charset="0"/>
              </a:rPr>
              <a:t>Execute</a:t>
            </a:r>
          </a:p>
          <a:p>
            <a:r>
              <a:rPr lang="en-US" sz="1600" b="1" dirty="0">
                <a:latin typeface="Consolas" pitchFamily="49" charset="0"/>
              </a:rPr>
              <a:t>command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77294" y="48387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020094" y="4152106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4977825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itchFamily="49" charset="0"/>
              </a:rPr>
              <a:t>Switch to target program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114800" y="3657600"/>
            <a:ext cx="12192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696494" y="4152106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3944763" y="4837906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01863" y="502840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itchFamily="49" charset="0"/>
              </a:rPr>
              <a:t>Terminate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28194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itchFamily="49" charset="0"/>
              </a:rPr>
              <a:t>Resume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925094" y="3466306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34000" y="3962400"/>
            <a:ext cx="2362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562600" y="4267200"/>
            <a:ext cx="533400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62600" y="4876800"/>
            <a:ext cx="5334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24600" y="41148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46598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438400" y="4572000"/>
            <a:ext cx="228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555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914400"/>
            <a:ext cx="6477000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905000"/>
            <a:ext cx="6553200" cy="10191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fork() + exec*() = system()?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91" y="914400"/>
            <a:ext cx="59073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600" b="1" dirty="0">
                <a:latin typeface="Consolas" pitchFamily="49" charset="0"/>
              </a:rPr>
              <a:t> 1  int system_ver_CS302(const char *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2      if(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 == -1)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3          return -1;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4      if(fork() == 0)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5          </a:t>
            </a:r>
            <a:r>
              <a:rPr lang="en-US" sz="1600" b="1" dirty="0" err="1">
                <a:latin typeface="Consolas" pitchFamily="49" charset="0"/>
              </a:rPr>
              <a:t>execl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NULL);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6          </a:t>
            </a:r>
            <a:r>
              <a:rPr lang="en-US" sz="1600" b="1" dirty="0" err="1">
                <a:latin typeface="Consolas" pitchFamily="49" charset="0"/>
              </a:rPr>
              <a:t>fprintf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stderr</a:t>
            </a:r>
            <a:r>
              <a:rPr lang="en-US" sz="1600" b="1" dirty="0">
                <a:latin typeface="Consolas" pitchFamily="49" charset="0"/>
              </a:rPr>
              <a:t>, 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              "%s: command not found\n",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7          exit(-1);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8      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9      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10  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11  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12  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 main(void)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13      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("before...\n\n");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14      system_ver_CS302("/bin/ls");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15      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("\</a:t>
            </a:r>
            <a:r>
              <a:rPr lang="en-US" sz="1600" b="1" dirty="0" err="1">
                <a:latin typeface="Consolas" pitchFamily="49" charset="0"/>
              </a:rPr>
              <a:t>nafter</a:t>
            </a:r>
            <a:r>
              <a:rPr lang="en-US" sz="1600" b="1" dirty="0">
                <a:latin typeface="Consolas" pitchFamily="49" charset="0"/>
              </a:rPr>
              <a:t>...\n");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16      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17  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943600" y="35052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0" y="37338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6239438" y="3810000"/>
            <a:ext cx="2371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before...</a:t>
            </a:r>
          </a:p>
          <a:p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Makefile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system_implement_1.c</a:t>
            </a:r>
          </a:p>
          <a:p>
            <a:r>
              <a:rPr lang="is-IS" sz="1400" b="1" dirty="0">
                <a:solidFill>
                  <a:schemeClr val="bg1"/>
                </a:solidFill>
                <a:latin typeface="Consolas" pitchFamily="49" charset="0"/>
              </a:rPr>
              <a:t>…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</p:spTree>
    <p:extLst>
      <p:ext uri="{BB962C8B-B14F-4D97-AF65-F5344CB8AC3E}">
        <p14:creationId xmlns:p14="http://schemas.microsoft.com/office/powerpoint/2010/main" val="10604194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914400"/>
            <a:ext cx="6477000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905000"/>
            <a:ext cx="6553200" cy="10191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fork() + exec*() = system()?!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91" y="914400"/>
            <a:ext cx="59073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600" b="1" dirty="0">
                <a:latin typeface="Consolas" pitchFamily="49" charset="0"/>
              </a:rPr>
              <a:t> 1  int system_ver_CS302(const char *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2      if(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 == -1)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3          return -1;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4      if(fork() == 0)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5          </a:t>
            </a:r>
            <a:r>
              <a:rPr lang="en-US" sz="1600" b="1" dirty="0" err="1">
                <a:latin typeface="Consolas" pitchFamily="49" charset="0"/>
              </a:rPr>
              <a:t>execl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NULL);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6          </a:t>
            </a:r>
            <a:r>
              <a:rPr lang="en-US" sz="1600" b="1" dirty="0" err="1">
                <a:latin typeface="Consolas" pitchFamily="49" charset="0"/>
              </a:rPr>
              <a:t>fprintf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stderr</a:t>
            </a:r>
            <a:r>
              <a:rPr lang="en-US" sz="1600" b="1" dirty="0">
                <a:latin typeface="Consolas" pitchFamily="49" charset="0"/>
              </a:rPr>
              <a:t>, 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              "%s: command not found\n",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7          exit(-1);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8      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9      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10  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11  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12  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 main(void)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13      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("before...\n\n");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14      system_ver_CS302("/bin/ls");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15      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("\</a:t>
            </a:r>
            <a:r>
              <a:rPr lang="en-US" sz="1600" b="1" dirty="0" err="1">
                <a:latin typeface="Consolas" pitchFamily="49" charset="0"/>
              </a:rPr>
              <a:t>nafter</a:t>
            </a:r>
            <a:r>
              <a:rPr lang="en-US" sz="1600" b="1" dirty="0">
                <a:latin typeface="Consolas" pitchFamily="49" charset="0"/>
              </a:rPr>
              <a:t>...\n");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16      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17  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943600" y="35052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0" y="37338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6239438" y="3810000"/>
            <a:ext cx="2371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before...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after...</a:t>
            </a:r>
            <a:b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Makefile</a:t>
            </a:r>
            <a:endParaRPr lang="en-US" sz="1400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system_implement_1.c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0" y="1828800"/>
            <a:ext cx="2819400" cy="1447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Some strange cases may happen some times</a:t>
            </a:r>
          </a:p>
        </p:txBody>
      </p:sp>
    </p:spTree>
    <p:extLst>
      <p:ext uri="{BB962C8B-B14F-4D97-AF65-F5344CB8AC3E}">
        <p14:creationId xmlns:p14="http://schemas.microsoft.com/office/powerpoint/2010/main" val="17070339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914400"/>
            <a:ext cx="6477000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1676400"/>
            <a:ext cx="65532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2895600"/>
            <a:ext cx="65532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990600"/>
            <a:ext cx="6553200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905000"/>
            <a:ext cx="6553200" cy="9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nsolas" pitchFamily="49" charset="0"/>
              </a:rPr>
              <a:t>fork() + exec*() = system()...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91" y="914400"/>
            <a:ext cx="59073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600" b="1" dirty="0">
                <a:latin typeface="Consolas" pitchFamily="49" charset="0"/>
              </a:rPr>
              <a:t> 1  int system_ver_CS302(const char *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2      if(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 == -1)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3          return -1;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4      if(fork() == 0)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5          </a:t>
            </a:r>
            <a:r>
              <a:rPr lang="en-US" sz="1600" b="1" dirty="0" err="1">
                <a:latin typeface="Consolas" pitchFamily="49" charset="0"/>
              </a:rPr>
              <a:t>execl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NULL);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6          </a:t>
            </a:r>
            <a:r>
              <a:rPr lang="en-US" sz="1600" b="1" dirty="0" err="1">
                <a:latin typeface="Consolas" pitchFamily="49" charset="0"/>
              </a:rPr>
              <a:t>fprintf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stderr</a:t>
            </a:r>
            <a:r>
              <a:rPr lang="en-US" sz="1600" b="1" dirty="0">
                <a:latin typeface="Consolas" pitchFamily="49" charset="0"/>
              </a:rPr>
              <a:t>, 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              "%s: command not found\n",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7          exit(-1);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8      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9      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10  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11  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12  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 main(void)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13      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("before...\n\n");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14      system_ver_CS302("/bin/ls");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15      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("\</a:t>
            </a:r>
            <a:r>
              <a:rPr lang="en-US" sz="1600" b="1" dirty="0" err="1">
                <a:latin typeface="Consolas" pitchFamily="49" charset="0"/>
              </a:rPr>
              <a:t>nafter</a:t>
            </a:r>
            <a:r>
              <a:rPr lang="en-US" sz="1600" b="1" dirty="0">
                <a:latin typeface="Consolas" pitchFamily="49" charset="0"/>
              </a:rPr>
              <a:t>...\n");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16      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17  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943600" y="35052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0" y="37338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324600" y="1219200"/>
            <a:ext cx="26670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Let’s re-color the program!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636947" y="2209800"/>
            <a:ext cx="762000" cy="2286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636947" y="1801813"/>
            <a:ext cx="762000" cy="2286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475147" y="1752600"/>
            <a:ext cx="12591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Parent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475147" y="2209800"/>
            <a:ext cx="11483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Child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636947" y="2590800"/>
            <a:ext cx="762000" cy="228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475147" y="2590800"/>
            <a:ext cx="12878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Both processes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2200" y="4069724"/>
            <a:ext cx="2514600" cy="654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200" y="4724400"/>
            <a:ext cx="2514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39438" y="3810000"/>
            <a:ext cx="2371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before...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system_implement_1.c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3810000"/>
            <a:ext cx="2371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latin typeface="Consolas" pitchFamily="49" charset="0"/>
              </a:rPr>
              <a:t>before...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latin typeface="Consolas" pitchFamily="49" charset="0"/>
              </a:rPr>
              <a:t>system_implement_1.c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</p:spTree>
    <p:extLst>
      <p:ext uri="{BB962C8B-B14F-4D97-AF65-F5344CB8AC3E}">
        <p14:creationId xmlns:p14="http://schemas.microsoft.com/office/powerpoint/2010/main" val="98091940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sz="3200" b="1" dirty="0">
                <a:latin typeface="Consolas" pitchFamily="49" charset="0"/>
              </a:rPr>
              <a:t>fork() + exec*() = system()...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4343400" cy="5257800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1143000"/>
            <a:ext cx="4343400" cy="5257800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" y="1371600"/>
            <a:ext cx="1371600" cy="76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9" name="Oval 8"/>
          <p:cNvSpPr/>
          <p:nvPr/>
        </p:nvSpPr>
        <p:spPr>
          <a:xfrm>
            <a:off x="2743200" y="1371600"/>
            <a:ext cx="1371600" cy="76200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676400" y="1371600"/>
            <a:ext cx="1143000" cy="76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itchFamily="49" charset="0"/>
              </a:rPr>
              <a:t>fork()</a:t>
            </a:r>
          </a:p>
        </p:txBody>
      </p:sp>
      <p:sp>
        <p:nvSpPr>
          <p:cNvPr id="11" name="Oval 10"/>
          <p:cNvSpPr/>
          <p:nvPr/>
        </p:nvSpPr>
        <p:spPr>
          <a:xfrm>
            <a:off x="2743200" y="2667000"/>
            <a:ext cx="1371600" cy="76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819400" y="2209800"/>
            <a:ext cx="12192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1219200" y="38100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Flowchart: Alternate Process 13"/>
          <p:cNvSpPr/>
          <p:nvPr/>
        </p:nvSpPr>
        <p:spPr>
          <a:xfrm>
            <a:off x="1371600" y="40386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Rounded Rectangle 15"/>
          <p:cNvSpPr/>
          <p:nvPr/>
        </p:nvSpPr>
        <p:spPr>
          <a:xfrm>
            <a:off x="304800" y="2514600"/>
            <a:ext cx="22098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Expected execution sequence.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5943600" y="38100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" name="Flowchart: Alternate Process 19"/>
          <p:cNvSpPr/>
          <p:nvPr/>
        </p:nvSpPr>
        <p:spPr>
          <a:xfrm>
            <a:off x="6096000" y="40386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1" name="Rectangle 20"/>
          <p:cNvSpPr/>
          <p:nvPr/>
        </p:nvSpPr>
        <p:spPr>
          <a:xfrm>
            <a:off x="6172200" y="4374524"/>
            <a:ext cx="2514600" cy="654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2200" y="5029200"/>
            <a:ext cx="2514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48400" y="4114800"/>
            <a:ext cx="2371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latin typeface="Consolas" pitchFamily="49" charset="0"/>
              </a:rPr>
              <a:t>before...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latin typeface="Consolas" pitchFamily="49" charset="0"/>
              </a:rPr>
              <a:t>System_implement_1.c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0" y="5257800"/>
            <a:ext cx="2514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47800" y="4800600"/>
            <a:ext cx="25146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47800" y="4343400"/>
            <a:ext cx="25146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15038" y="4114800"/>
            <a:ext cx="2371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./system_implement_1</a:t>
            </a:r>
          </a:p>
          <a:p>
            <a:r>
              <a:rPr lang="en-US" sz="1400" b="1" dirty="0">
                <a:latin typeface="Consolas" pitchFamily="49" charset="0"/>
              </a:rPr>
              <a:t>before...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system_implement_1</a:t>
            </a:r>
          </a:p>
          <a:p>
            <a:r>
              <a:rPr lang="en-US" sz="1400" b="1" dirty="0">
                <a:latin typeface="Consolas" pitchFamily="49" charset="0"/>
              </a:rPr>
              <a:t>System_implement_1.c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24400" y="2514600"/>
            <a:ext cx="22098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Possible execution sequence.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371600"/>
            <a:ext cx="1371600" cy="76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30" name="Oval 29"/>
          <p:cNvSpPr/>
          <p:nvPr/>
        </p:nvSpPr>
        <p:spPr>
          <a:xfrm>
            <a:off x="7391400" y="2743200"/>
            <a:ext cx="1371600" cy="76200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32" name="Oval 31"/>
          <p:cNvSpPr/>
          <p:nvPr/>
        </p:nvSpPr>
        <p:spPr>
          <a:xfrm>
            <a:off x="7391400" y="1371600"/>
            <a:ext cx="1371600" cy="76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7467600" y="2209800"/>
            <a:ext cx="12192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324600" y="1371600"/>
            <a:ext cx="1143000" cy="76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itchFamily="49" charset="0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80541288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sz="3200" b="1" dirty="0">
                <a:latin typeface="Consolas" pitchFamily="49" charset="0"/>
              </a:rPr>
              <a:t>fork() + exec*() = system()...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very weird to allow different execution orders.</a:t>
            </a:r>
          </a:p>
          <a:p>
            <a:endParaRPr lang="en-US" dirty="0"/>
          </a:p>
          <a:p>
            <a:r>
              <a:rPr lang="en-US" dirty="0"/>
              <a:t>How to let </a:t>
            </a:r>
            <a:r>
              <a:rPr lang="en-US"/>
              <a:t>the child </a:t>
            </a:r>
            <a:r>
              <a:rPr lang="en-US" dirty="0"/>
              <a:t>execute first?</a:t>
            </a:r>
          </a:p>
          <a:p>
            <a:pPr lvl="1"/>
            <a:r>
              <a:rPr lang="en-US" dirty="0"/>
              <a:t>But…we can’t control the </a:t>
            </a:r>
            <a:r>
              <a:rPr lang="en-US" b="1" dirty="0">
                <a:solidFill>
                  <a:srgbClr val="C00000"/>
                </a:solidFill>
              </a:rPr>
              <a:t>OS scheduler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 our problem becomes…</a:t>
            </a:r>
          </a:p>
          <a:p>
            <a:pPr lvl="1"/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suspend</a:t>
            </a:r>
            <a:r>
              <a:rPr lang="en-US" dirty="0"/>
              <a:t> the execution of the parent process?</a:t>
            </a:r>
          </a:p>
          <a:p>
            <a:pPr lvl="1"/>
            <a:r>
              <a:rPr lang="en-US" dirty="0"/>
              <a:t>How to wake the parent up after the child is terminated?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847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914400"/>
            <a:ext cx="6477000" cy="5105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800" y="3429000"/>
            <a:ext cx="22098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nsolas" pitchFamily="49" charset="0"/>
              </a:rPr>
              <a:t>fork()+ exec*() + wait() = system()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91" y="914400"/>
            <a:ext cx="601959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600" b="1" dirty="0">
                <a:latin typeface="Consolas" pitchFamily="49" charset="0"/>
              </a:rPr>
              <a:t> 1  int system_ver_CS302(const char *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2      if(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 == -1)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3          return -1;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4      if(fork() == 0)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5          </a:t>
            </a:r>
            <a:r>
              <a:rPr lang="en-US" sz="1600" b="1" dirty="0" err="1">
                <a:latin typeface="Consolas" pitchFamily="49" charset="0"/>
              </a:rPr>
              <a:t>execl</a:t>
            </a:r>
            <a:r>
              <a:rPr lang="en-US" sz="1600" b="1" dirty="0">
                <a:latin typeface="Consolas" pitchFamily="49" charset="0"/>
              </a:rPr>
              <a:t>("/bin/</a:t>
            </a:r>
            <a:r>
              <a:rPr lang="en-US" sz="1600" b="1" dirty="0" err="1">
                <a:latin typeface="Consolas" pitchFamily="49" charset="0"/>
              </a:rPr>
              <a:t>sh</a:t>
            </a:r>
            <a:r>
              <a:rPr lang="en-US" sz="1600" b="1" dirty="0">
                <a:latin typeface="Consolas" pitchFamily="49" charset="0"/>
              </a:rPr>
              <a:t>", "/bin/</a:t>
            </a:r>
            <a:r>
              <a:rPr lang="en-US" sz="1600" b="1" dirty="0" err="1">
                <a:latin typeface="Consolas" pitchFamily="49" charset="0"/>
              </a:rPr>
              <a:t>sh</a:t>
            </a:r>
            <a:r>
              <a:rPr lang="en-US" sz="1600" b="1" dirty="0">
                <a:latin typeface="Consolas" pitchFamily="49" charset="0"/>
              </a:rPr>
              <a:t>",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                 "-c",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, NULL);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6          </a:t>
            </a:r>
            <a:r>
              <a:rPr lang="en-US" sz="1600" b="1" dirty="0" err="1">
                <a:latin typeface="Consolas" pitchFamily="49" charset="0"/>
              </a:rPr>
              <a:t>fprintf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stderr</a:t>
            </a:r>
            <a:r>
              <a:rPr lang="en-US" sz="1600" b="1" dirty="0">
                <a:latin typeface="Consolas" pitchFamily="49" charset="0"/>
              </a:rPr>
              <a:t>, 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              "%s: command not found\n", </a:t>
            </a:r>
            <a:r>
              <a:rPr lang="en-US" sz="1600" b="1" dirty="0" err="1">
                <a:latin typeface="Consolas" pitchFamily="49" charset="0"/>
              </a:rPr>
              <a:t>cmd_str</a:t>
            </a:r>
            <a:r>
              <a:rPr lang="en-US" sz="1600" b="1" dirty="0">
                <a:latin typeface="Consolas" pitchFamily="49" charset="0"/>
              </a:rPr>
              <a:t>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7          exit(-1);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8      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 9      wait(NULL);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10      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11  }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12  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13  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 main(void) {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14      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("before...\n\n");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15      system_ver_CS302("/bin/ls");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16      </a:t>
            </a:r>
            <a:r>
              <a:rPr lang="en-US" sz="1600" b="1" dirty="0" err="1">
                <a:latin typeface="Consolas" pitchFamily="49" charset="0"/>
              </a:rPr>
              <a:t>printf</a:t>
            </a:r>
            <a:r>
              <a:rPr lang="en-US" sz="1600" b="1" dirty="0">
                <a:latin typeface="Consolas" pitchFamily="49" charset="0"/>
              </a:rPr>
              <a:t>("\</a:t>
            </a:r>
            <a:r>
              <a:rPr lang="en-US" sz="1600" b="1" dirty="0" err="1">
                <a:latin typeface="Consolas" pitchFamily="49" charset="0"/>
              </a:rPr>
              <a:t>nafter</a:t>
            </a:r>
            <a:r>
              <a:rPr lang="en-US" sz="1600" b="1" dirty="0">
                <a:latin typeface="Consolas" pitchFamily="49" charset="0"/>
              </a:rPr>
              <a:t>...\n");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17      return 0;</a:t>
            </a:r>
          </a:p>
          <a:p>
            <a:pPr fontAlgn="base"/>
            <a:r>
              <a:rPr lang="en-US" sz="1600" b="1" dirty="0">
                <a:latin typeface="Consolas" pitchFamily="49" charset="0"/>
              </a:rPr>
              <a:t>18  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943600" y="3505200"/>
            <a:ext cx="2971800" cy="2438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0" y="3733800"/>
            <a:ext cx="26670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6239438" y="3810000"/>
            <a:ext cx="23711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./system_implement_2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before...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system_implement_2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System_implement_2.c</a:t>
            </a:r>
          </a:p>
          <a:p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after...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</p:spTree>
    <p:extLst>
      <p:ext uri="{BB962C8B-B14F-4D97-AF65-F5344CB8AC3E}">
        <p14:creationId xmlns:p14="http://schemas.microsoft.com/office/powerpoint/2010/main" val="32816906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5410200"/>
            <a:ext cx="2057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those two “cats”?</a:t>
            </a:r>
          </a:p>
          <a:p>
            <a:pPr lvl="1"/>
            <a:r>
              <a:rPr lang="en-US" dirty="0"/>
              <a:t>2 different processes using the same code “</a:t>
            </a:r>
            <a:r>
              <a:rPr lang="en-US" b="1" dirty="0">
                <a:latin typeface="Consolas" pitchFamily="49" charset="0"/>
              </a:rPr>
              <a:t>/bin/cat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895600" y="2133600"/>
            <a:ext cx="2895600" cy="1295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TextBox 5"/>
          <p:cNvSpPr txBox="1"/>
          <p:nvPr/>
        </p:nvSpPr>
        <p:spPr>
          <a:xfrm>
            <a:off x="3200400" y="228600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ls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| cat | cat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[Ctrl + C]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" name="Oval 6"/>
          <p:cNvSpPr/>
          <p:nvPr/>
        </p:nvSpPr>
        <p:spPr>
          <a:xfrm>
            <a:off x="3505200" y="19812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267200" y="19812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1981200"/>
            <a:ext cx="304800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200400"/>
            <a:ext cx="2971800" cy="2590800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stdio.h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c;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while ( 1 ) 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c =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getchar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if( c == EOF 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  break;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</a:rPr>
              <a:t>putchar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(c);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2667000"/>
            <a:ext cx="29718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you don’t know what a 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</a:rPr>
              <a:t>cat</a:t>
            </a:r>
            <a:r>
              <a:rPr lang="en-US" sz="1600" dirty="0">
                <a:solidFill>
                  <a:schemeClr val="tx1"/>
                </a:solidFill>
              </a:rPr>
              <a:t> is.</a:t>
            </a:r>
          </a:p>
        </p:txBody>
      </p:sp>
      <p:sp>
        <p:nvSpPr>
          <p:cNvPr id="12" name="Oval 11"/>
          <p:cNvSpPr/>
          <p:nvPr/>
        </p:nvSpPr>
        <p:spPr>
          <a:xfrm>
            <a:off x="1219200" y="37338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1: </a:t>
            </a:r>
            <a:r>
              <a:rPr lang="en-US" b="1" dirty="0" err="1"/>
              <a:t>ls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4572000" y="53340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3: cat</a:t>
            </a:r>
          </a:p>
        </p:txBody>
      </p:sp>
      <p:sp>
        <p:nvSpPr>
          <p:cNvPr id="14" name="Oval 13"/>
          <p:cNvSpPr/>
          <p:nvPr/>
        </p:nvSpPr>
        <p:spPr>
          <a:xfrm>
            <a:off x="2743200" y="54102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2: cat</a:t>
            </a:r>
          </a:p>
        </p:txBody>
      </p:sp>
      <p:grpSp>
        <p:nvGrpSpPr>
          <p:cNvPr id="19" name="Group 18"/>
          <p:cNvGrpSpPr/>
          <p:nvPr/>
        </p:nvGrpSpPr>
        <p:grpSpPr>
          <a:xfrm rot="3041775">
            <a:off x="1923934" y="4742007"/>
            <a:ext cx="1371600" cy="304800"/>
            <a:chOff x="2286000" y="4114800"/>
            <a:chExt cx="1371600" cy="304800"/>
          </a:xfrm>
        </p:grpSpPr>
        <p:sp>
          <p:nvSpPr>
            <p:cNvPr id="17" name="Rectangle 16"/>
            <p:cNvSpPr/>
            <p:nvPr/>
          </p:nvSpPr>
          <p:spPr>
            <a:xfrm>
              <a:off x="2362200" y="4114800"/>
              <a:ext cx="12192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4114800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05200" y="4114800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10000" y="5562600"/>
            <a:ext cx="895466" cy="304800"/>
            <a:chOff x="4209934" y="3980006"/>
            <a:chExt cx="895466" cy="304800"/>
          </a:xfrm>
        </p:grpSpPr>
        <p:sp>
          <p:nvSpPr>
            <p:cNvPr id="23" name="Rectangle 22"/>
            <p:cNvSpPr/>
            <p:nvPr/>
          </p:nvSpPr>
          <p:spPr>
            <a:xfrm>
              <a:off x="4286134" y="3980006"/>
              <a:ext cx="743066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9934" y="3980006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3980006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2175327" y="4363736"/>
            <a:ext cx="948873" cy="112266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33800" y="5715000"/>
            <a:ext cx="1066800" cy="2033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5791200"/>
            <a:ext cx="5334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5400" y="5605046"/>
            <a:ext cx="98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flow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DB60DE3-DA9C-4472-A145-B5313637CD00}"/>
              </a:ext>
            </a:extLst>
          </p:cNvPr>
          <p:cNvSpPr txBox="1">
            <a:spLocks/>
          </p:cNvSpPr>
          <p:nvPr/>
        </p:nvSpPr>
        <p:spPr bwMode="auto">
          <a:xfrm>
            <a:off x="457520" y="274066"/>
            <a:ext cx="8228962" cy="48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74" tIns="45537" rIns="91074" bIns="4553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16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16">
                <a:solidFill>
                  <a:schemeClr val="tx2"/>
                </a:solidFill>
                <a:latin typeface="Maiandra GD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16">
                <a:solidFill>
                  <a:schemeClr val="tx2"/>
                </a:solidFill>
                <a:latin typeface="Maiandra GD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16">
                <a:solidFill>
                  <a:schemeClr val="tx2"/>
                </a:solidFill>
                <a:latin typeface="Maiandra GD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16">
                <a:solidFill>
                  <a:schemeClr val="tx2"/>
                </a:solidFill>
                <a:latin typeface="Maiandra GD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/>
              <a:t>What is a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936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Life Cycle (user-space)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09600" y="2895600"/>
            <a:ext cx="2514600" cy="1524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429000" y="2895600"/>
            <a:ext cx="5257800" cy="3276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3886200" y="3124200"/>
            <a:ext cx="1600200" cy="990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新細明體" pitchFamily="18" charset="-120"/>
              </a:rPr>
              <a:t>Running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5410200" y="4800600"/>
            <a:ext cx="1600200" cy="990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新細明體" pitchFamily="18" charset="-120"/>
              </a:rPr>
              <a:t>Waiting</a:t>
            </a:r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>
            <a:off x="6705600" y="3124200"/>
            <a:ext cx="1600200" cy="990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新細明體" pitchFamily="18" charset="-120"/>
              </a:rPr>
              <a:t>Termination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7545425" y="5378450"/>
            <a:ext cx="90479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Process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States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685800" y="2971800"/>
            <a:ext cx="1980029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int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int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x 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getchar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return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381000" y="3276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 rot="10800000">
            <a:off x="4267200" y="2819400"/>
            <a:ext cx="838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6" name="AutoShape 36"/>
          <p:cNvSpPr>
            <a:spLocks noChangeArrowheads="1"/>
          </p:cNvSpPr>
          <p:nvPr/>
        </p:nvSpPr>
        <p:spPr bwMode="auto">
          <a:xfrm>
            <a:off x="381000" y="3505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7" name="AutoShape 37"/>
          <p:cNvSpPr>
            <a:spLocks noChangeArrowheads="1"/>
          </p:cNvSpPr>
          <p:nvPr/>
        </p:nvSpPr>
        <p:spPr bwMode="auto">
          <a:xfrm>
            <a:off x="381000" y="3810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 rot="10800000">
            <a:off x="5943600" y="4495800"/>
            <a:ext cx="838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9" name="AutoShape 39"/>
          <p:cNvSpPr>
            <a:spLocks noChangeArrowheads="1"/>
          </p:cNvSpPr>
          <p:nvPr/>
        </p:nvSpPr>
        <p:spPr bwMode="auto">
          <a:xfrm rot="10800000">
            <a:off x="7086600" y="2819400"/>
            <a:ext cx="838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0" name="Freeform 40"/>
          <p:cNvSpPr>
            <a:spLocks/>
          </p:cNvSpPr>
          <p:nvPr/>
        </p:nvSpPr>
        <p:spPr bwMode="auto">
          <a:xfrm>
            <a:off x="5368925" y="3592513"/>
            <a:ext cx="803275" cy="1055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6" y="304"/>
              </a:cxn>
              <a:cxn ang="0">
                <a:pos x="506" y="665"/>
              </a:cxn>
            </a:cxnLst>
            <a:rect l="0" t="0" r="r" b="b"/>
            <a:pathLst>
              <a:path w="506" h="665">
                <a:moveTo>
                  <a:pt x="0" y="0"/>
                </a:moveTo>
                <a:cubicBezTo>
                  <a:pt x="49" y="51"/>
                  <a:pt x="212" y="193"/>
                  <a:pt x="296" y="304"/>
                </a:cubicBezTo>
                <a:cubicBezTo>
                  <a:pt x="380" y="415"/>
                  <a:pt x="462" y="590"/>
                  <a:pt x="506" y="665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1" name="Freeform 41"/>
          <p:cNvSpPr>
            <a:spLocks/>
          </p:cNvSpPr>
          <p:nvPr/>
        </p:nvSpPr>
        <p:spPr bwMode="auto">
          <a:xfrm>
            <a:off x="4419600" y="3886200"/>
            <a:ext cx="1066800" cy="1143000"/>
          </a:xfrm>
          <a:custGeom>
            <a:avLst/>
            <a:gdLst/>
            <a:ahLst/>
            <a:cxnLst>
              <a:cxn ang="0">
                <a:pos x="672" y="720"/>
              </a:cxn>
              <a:cxn ang="0">
                <a:pos x="144" y="288"/>
              </a:cxn>
              <a:cxn ang="0">
                <a:pos x="0" y="0"/>
              </a:cxn>
            </a:cxnLst>
            <a:rect l="0" t="0" r="r" b="b"/>
            <a:pathLst>
              <a:path w="672" h="720">
                <a:moveTo>
                  <a:pt x="672" y="720"/>
                </a:moveTo>
                <a:cubicBezTo>
                  <a:pt x="464" y="564"/>
                  <a:pt x="256" y="408"/>
                  <a:pt x="144" y="288"/>
                </a:cubicBezTo>
                <a:cubicBezTo>
                  <a:pt x="32" y="168"/>
                  <a:pt x="16" y="84"/>
                  <a:pt x="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2" name="Freeform 42"/>
          <p:cNvSpPr>
            <a:spLocks/>
          </p:cNvSpPr>
          <p:nvPr/>
        </p:nvSpPr>
        <p:spPr bwMode="auto">
          <a:xfrm>
            <a:off x="5334000" y="3035300"/>
            <a:ext cx="1524000" cy="165100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384" y="8"/>
              </a:cxn>
              <a:cxn ang="0">
                <a:pos x="960" y="104"/>
              </a:cxn>
            </a:cxnLst>
            <a:rect l="0" t="0" r="r" b="b"/>
            <a:pathLst>
              <a:path w="960" h="104">
                <a:moveTo>
                  <a:pt x="0" y="56"/>
                </a:moveTo>
                <a:cubicBezTo>
                  <a:pt x="112" y="28"/>
                  <a:pt x="224" y="0"/>
                  <a:pt x="384" y="8"/>
                </a:cubicBezTo>
                <a:cubicBezTo>
                  <a:pt x="544" y="16"/>
                  <a:pt x="752" y="60"/>
                  <a:pt x="960" y="104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5937250" y="3976688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ea typeface="新細明體" pitchFamily="18" charset="-120"/>
              </a:rPr>
              <a:t>(1)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4343400" y="4572000"/>
            <a:ext cx="463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ea typeface="新細明體" pitchFamily="18" charset="-120"/>
              </a:rPr>
              <a:t>(2)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638800" y="3048000"/>
            <a:ext cx="463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>
                <a:ln>
                  <a:noFill/>
                </a:ln>
                <a:solidFill>
                  <a:srgbClr val="FF3300"/>
                </a:solidFill>
                <a:effectLst/>
                <a:ea typeface="新細明體" pitchFamily="18" charset="-120"/>
              </a:rPr>
              <a:t>(3)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26100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487934"/>
          </a:xfrm>
        </p:spPr>
        <p:txBody>
          <a:bodyPr/>
          <a:lstStyle/>
          <a:p>
            <a:r>
              <a:rPr lang="en-US" b="1" dirty="0">
                <a:latin typeface="Consolas" pitchFamily="49" charset="0"/>
              </a:rPr>
              <a:t>wait()</a:t>
            </a:r>
            <a:r>
              <a:rPr lang="en-US" b="1" dirty="0"/>
              <a:t> </a:t>
            </a:r>
            <a:r>
              <a:rPr lang="en-US" dirty="0"/>
              <a:t>– user-space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5486400" cy="5486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nsolas" pitchFamily="49" charset="0"/>
              </a:rPr>
              <a:t>wait()</a:t>
            </a:r>
            <a:r>
              <a:rPr lang="en-US" dirty="0"/>
              <a:t> system call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suspend</a:t>
            </a:r>
            <a:r>
              <a:rPr lang="en-US" dirty="0"/>
              <a:t> the calling process to waiting state and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/>
              <a:t> (wakes up) when</a:t>
            </a:r>
          </a:p>
          <a:p>
            <a:pPr lvl="2"/>
            <a:r>
              <a:rPr lang="en-US" dirty="0"/>
              <a:t>one of its child processes changes from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running to terminated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Or a </a:t>
            </a:r>
            <a:r>
              <a:rPr lang="en-US" u="sng" dirty="0"/>
              <a:t>signal</a:t>
            </a:r>
            <a:r>
              <a:rPr lang="en-US" dirty="0"/>
              <a:t> is received (will cover)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return immediately </a:t>
            </a:r>
            <a:r>
              <a:rPr lang="en-US" dirty="0"/>
              <a:t>(i.e., does nothing) if</a:t>
            </a:r>
          </a:p>
          <a:p>
            <a:pPr lvl="2"/>
            <a:r>
              <a:rPr lang="en-US" dirty="0"/>
              <a:t>It has no children</a:t>
            </a:r>
          </a:p>
          <a:p>
            <a:pPr lvl="3"/>
            <a:r>
              <a:rPr lang="en-US" dirty="0"/>
              <a:t>Or a child terminates before the parent calls wait for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530886" y="1108075"/>
            <a:ext cx="33528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759486" y="278447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759486" y="1854200"/>
            <a:ext cx="1066800" cy="0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216686" y="2540000"/>
            <a:ext cx="12192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5759486" y="15652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829461" y="1565275"/>
            <a:ext cx="127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92886" y="1260475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wait()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759486" y="2936875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fork()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6216686" y="1930400"/>
            <a:ext cx="0" cy="1006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7451761" y="2540000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978686" y="293687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Terminate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6918361" y="1854200"/>
            <a:ext cx="533400" cy="0"/>
          </a:xfrm>
          <a:prstGeom prst="line">
            <a:avLst/>
          </a:prstGeom>
          <a:noFill/>
          <a:ln w="76200" cap="rnd">
            <a:solidFill>
              <a:schemeClr val="accent3"/>
            </a:solidFill>
            <a:prstDash val="sysDot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451761" y="1854200"/>
            <a:ext cx="838200" cy="0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442236" y="1489075"/>
            <a:ext cx="9525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115211" y="1184275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wake up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8283611" y="3089275"/>
            <a:ext cx="78418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Case 1.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969286" y="2022475"/>
            <a:ext cx="99060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Parent is suspended.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530886" y="3733800"/>
            <a:ext cx="3352800" cy="2209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759486" y="5410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759486" y="4479925"/>
            <a:ext cx="2438400" cy="0"/>
          </a:xfrm>
          <a:prstGeom prst="line">
            <a:avLst/>
          </a:prstGeom>
          <a:noFill/>
          <a:ln w="76200">
            <a:solidFill>
              <a:schemeClr val="accent3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6216686" y="5165725"/>
            <a:ext cx="9906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5759486" y="4191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283486" y="3851275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wait()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759486" y="5562600"/>
            <a:ext cx="854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fork()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6216686" y="4556125"/>
            <a:ext cx="0" cy="1006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V="1">
            <a:off x="7207286" y="5165725"/>
            <a:ext cx="0" cy="396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673886" y="5562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Terminate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7578761" y="4114800"/>
            <a:ext cx="9525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8283611" y="3622675"/>
            <a:ext cx="78418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Case 2.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7740686" y="4695825"/>
            <a:ext cx="1219200" cy="52705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no suspension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is needed.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439915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wait()</a:t>
            </a:r>
            <a:r>
              <a:rPr lang="en-US" dirty="0"/>
              <a:t>  VS  </a:t>
            </a:r>
            <a:r>
              <a:rPr lang="en-US" dirty="0" err="1">
                <a:latin typeface="Consolas" pitchFamily="49" charset="0"/>
              </a:rPr>
              <a:t>waitpid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752600"/>
          <a:ext cx="7620000" cy="2468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</a:rPr>
                        <a:t>wait()</a:t>
                      </a: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</a:endParaRPr>
                    </a:p>
                    <a:p>
                      <a:pPr algn="ctr"/>
                      <a:endParaRPr lang="en-US" dirty="0">
                        <a:latin typeface="Consolas" pitchFamily="49" charset="0"/>
                      </a:endParaRPr>
                    </a:p>
                    <a:p>
                      <a:pPr algn="ctr"/>
                      <a:endParaRPr lang="en-US" dirty="0">
                        <a:latin typeface="Consolas" pitchFamily="49" charset="0"/>
                      </a:endParaRPr>
                    </a:p>
                    <a:p>
                      <a:pPr algn="ctr"/>
                      <a:endParaRPr lang="en-US" dirty="0">
                        <a:latin typeface="Consolas" pitchFamily="49" charset="0"/>
                      </a:endParaRPr>
                    </a:p>
                    <a:p>
                      <a:pPr algn="ctr"/>
                      <a:r>
                        <a:rPr lang="en-US" dirty="0">
                          <a:latin typeface="Consolas" pitchFamily="49" charset="0"/>
                        </a:rPr>
                        <a:t>vs</a:t>
                      </a: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itchFamily="49" charset="0"/>
                        </a:rPr>
                        <a:t>waitpid</a:t>
                      </a:r>
                      <a:r>
                        <a:rPr lang="en-US" dirty="0">
                          <a:latin typeface="Consolas" pitchFamily="49" charset="0"/>
                        </a:rPr>
                        <a:t>()</a:t>
                      </a: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Wait for any </a:t>
                      </a:r>
                      <a:r>
                        <a:rPr lang="en-US" baseline="0" dirty="0"/>
                        <a:t>one of the children.</a:t>
                      </a:r>
                      <a:endParaRPr lang="en-US" dirty="0"/>
                    </a:p>
                  </a:txBody>
                  <a:tcPr marT="91440" marB="9144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Depending</a:t>
                      </a:r>
                      <a:r>
                        <a:rPr lang="en-US" baseline="0" dirty="0"/>
                        <a:t> on the parameters, </a:t>
                      </a:r>
                      <a:r>
                        <a:rPr lang="en-US" b="1" baseline="0" dirty="0" err="1">
                          <a:latin typeface="Consolas" pitchFamily="49" charset="0"/>
                        </a:rPr>
                        <a:t>waitpid</a:t>
                      </a:r>
                      <a:r>
                        <a:rPr lang="en-US" b="1" baseline="0" dirty="0">
                          <a:latin typeface="Consolas" pitchFamily="49" charset="0"/>
                        </a:rPr>
                        <a:t>()</a:t>
                      </a:r>
                      <a:r>
                        <a:rPr lang="en-US" baseline="0" dirty="0"/>
                        <a:t> will wait for a particular child only.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23">
                <a:tc>
                  <a:txBody>
                    <a:bodyPr/>
                    <a:lstStyle/>
                    <a:p>
                      <a:r>
                        <a:rPr lang="en-US" baseline="0" dirty="0"/>
                        <a:t>Detect child </a:t>
                      </a:r>
                      <a:r>
                        <a:rPr lang="en-US" b="1" baseline="0" dirty="0"/>
                        <a:t>termination</a:t>
                      </a:r>
                      <a:r>
                        <a:rPr lang="en-US" baseline="0" dirty="0"/>
                        <a:t> only.</a:t>
                      </a:r>
                      <a:endParaRPr lang="en-US" dirty="0"/>
                    </a:p>
                  </a:txBody>
                  <a:tcPr marT="91440" marB="9144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Depending on the parameters,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 err="1">
                          <a:latin typeface="Consolas" pitchFamily="49" charset="0"/>
                        </a:rPr>
                        <a:t>waitpid</a:t>
                      </a:r>
                      <a:r>
                        <a:rPr lang="en-US" b="1" baseline="0" dirty="0">
                          <a:latin typeface="Consolas" pitchFamily="49" charset="0"/>
                        </a:rPr>
                        <a:t>()</a:t>
                      </a:r>
                      <a:r>
                        <a:rPr lang="en-US" baseline="0" dirty="0"/>
                        <a:t> </a:t>
                      </a:r>
                      <a:r>
                        <a:rPr lang="en-US" b="1" u="sng" baseline="0" dirty="0">
                          <a:solidFill>
                            <a:srgbClr val="C00000"/>
                          </a:solidFill>
                        </a:rPr>
                        <a:t>can detect </a:t>
                      </a:r>
                      <a:r>
                        <a:rPr lang="en-US" b="1" u="sng" baseline="0">
                          <a:solidFill>
                            <a:srgbClr val="C00000"/>
                          </a:solidFill>
                        </a:rPr>
                        <a:t>multiple child’s </a:t>
                      </a:r>
                      <a:r>
                        <a:rPr lang="en-US" b="1" u="sng" baseline="0" dirty="0">
                          <a:solidFill>
                            <a:srgbClr val="C00000"/>
                          </a:solidFill>
                        </a:rPr>
                        <a:t>status change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438400" y="4800600"/>
            <a:ext cx="3962400" cy="1219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itchFamily="49" charset="0"/>
              </a:rPr>
              <a:t>wait() also has a very important hidden task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(will cover next)</a:t>
            </a:r>
          </a:p>
        </p:txBody>
      </p:sp>
    </p:spTree>
    <p:extLst>
      <p:ext uri="{BB962C8B-B14F-4D97-AF65-F5344CB8AC3E}">
        <p14:creationId xmlns:p14="http://schemas.microsoft.com/office/powerpoint/2010/main" val="8237970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48793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process is created by </a:t>
            </a:r>
            <a:r>
              <a:rPr lang="en-US" b="1" dirty="0">
                <a:latin typeface="Consolas" pitchFamily="49" charset="0"/>
              </a:rPr>
              <a:t>fork()</a:t>
            </a:r>
          </a:p>
          <a:p>
            <a:pPr lvl="1"/>
            <a:r>
              <a:rPr lang="en-US" dirty="0"/>
              <a:t>Who is the first process?</a:t>
            </a:r>
          </a:p>
          <a:p>
            <a:r>
              <a:rPr lang="en-US" dirty="0"/>
              <a:t>A process is a program being brought by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to the memory</a:t>
            </a:r>
          </a:p>
          <a:p>
            <a:pPr lvl="1"/>
            <a:r>
              <a:rPr lang="en-US" dirty="0"/>
              <a:t>has state (initial state= ready)</a:t>
            </a:r>
          </a:p>
          <a:p>
            <a:pPr lvl="1"/>
            <a:r>
              <a:rPr lang="en-US" dirty="0"/>
              <a:t>waiting for the OS to schedule the CPU to run it</a:t>
            </a:r>
          </a:p>
          <a:p>
            <a:r>
              <a:rPr lang="en-US" dirty="0"/>
              <a:t>Can a process execute more than one program?</a:t>
            </a:r>
          </a:p>
          <a:p>
            <a:pPr lvl="2"/>
            <a:r>
              <a:rPr lang="en-US" dirty="0"/>
              <a:t>Yes, keeps on calling the </a:t>
            </a:r>
            <a:r>
              <a:rPr lang="en-US" b="1" dirty="0">
                <a:latin typeface="Consolas" pitchFamily="49" charset="0"/>
              </a:rPr>
              <a:t>exec</a:t>
            </a:r>
            <a:r>
              <a:rPr lang="en-US" dirty="0"/>
              <a:t> system call family</a:t>
            </a:r>
          </a:p>
          <a:p>
            <a:r>
              <a:rPr lang="en-US" dirty="0"/>
              <a:t>You now know how </a:t>
            </a:r>
            <a:r>
              <a:rPr lang="en-US" b="1" dirty="0">
                <a:latin typeface="Consolas" pitchFamily="49" charset="0"/>
              </a:rPr>
              <a:t>system()</a:t>
            </a:r>
            <a:r>
              <a:rPr lang="en-US" dirty="0"/>
              <a:t> C </a:t>
            </a:r>
            <a:r>
              <a:rPr lang="en-US" u="sng" dirty="0"/>
              <a:t>library call</a:t>
            </a:r>
            <a:r>
              <a:rPr lang="en-US" dirty="0"/>
              <a:t> is implemented by </a:t>
            </a:r>
            <a:r>
              <a:rPr lang="en-US" u="sng" dirty="0" err="1"/>
              <a:t>syscalls</a:t>
            </a:r>
            <a:r>
              <a:rPr lang="en-US" dirty="0"/>
              <a:t>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,</a:t>
            </a:r>
            <a:r>
              <a:rPr lang="en-US" b="1" dirty="0">
                <a:latin typeface="Consolas" pitchFamily="49" charset="0"/>
              </a:rPr>
              <a:t> exec()</a:t>
            </a:r>
            <a:r>
              <a:rPr lang="en-US" dirty="0"/>
              <a:t> , and </a:t>
            </a:r>
            <a:r>
              <a:rPr lang="en-US" b="1" dirty="0">
                <a:latin typeface="Consolas" pitchFamily="49" charset="0"/>
              </a:rPr>
              <a:t>wait()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6333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AE9C2-F949-440B-B425-88680D229861}" type="slidenum">
              <a:rPr kumimoji="0" lang="zh-TW" altLang="en-GB" sz="1204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altLang="zh-TW" sz="1204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60256" y="2798824"/>
            <a:ext cx="8569158" cy="807854"/>
          </a:xfrm>
        </p:spPr>
        <p:txBody>
          <a:bodyPr/>
          <a:lstStyle/>
          <a:p>
            <a:r>
              <a:rPr lang="en-US" altLang="zh-TW" dirty="0"/>
              <a:t>Thank You!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42330912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5410200"/>
            <a:ext cx="2057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945135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Our 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19200" y="37338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1: </a:t>
            </a:r>
            <a:r>
              <a:rPr lang="en-US" b="1" dirty="0" err="1"/>
              <a:t>ls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4572000" y="53340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3: cat</a:t>
            </a:r>
          </a:p>
        </p:txBody>
      </p:sp>
      <p:sp>
        <p:nvSpPr>
          <p:cNvPr id="14" name="Oval 13"/>
          <p:cNvSpPr/>
          <p:nvPr/>
        </p:nvSpPr>
        <p:spPr>
          <a:xfrm>
            <a:off x="2743200" y="5410200"/>
            <a:ext cx="1143000" cy="6858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2: cat</a:t>
            </a:r>
          </a:p>
        </p:txBody>
      </p:sp>
      <p:grpSp>
        <p:nvGrpSpPr>
          <p:cNvPr id="15" name="Group 18"/>
          <p:cNvGrpSpPr/>
          <p:nvPr/>
        </p:nvGrpSpPr>
        <p:grpSpPr>
          <a:xfrm rot="3041775">
            <a:off x="1923934" y="4742007"/>
            <a:ext cx="1371600" cy="304800"/>
            <a:chOff x="2286000" y="4114800"/>
            <a:chExt cx="1371600" cy="304800"/>
          </a:xfrm>
        </p:grpSpPr>
        <p:sp>
          <p:nvSpPr>
            <p:cNvPr id="17" name="Rectangle 16"/>
            <p:cNvSpPr/>
            <p:nvPr/>
          </p:nvSpPr>
          <p:spPr>
            <a:xfrm>
              <a:off x="2362200" y="4114800"/>
              <a:ext cx="12192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4114800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05200" y="4114800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3810000" y="5562600"/>
            <a:ext cx="895466" cy="304800"/>
            <a:chOff x="4209934" y="3980006"/>
            <a:chExt cx="895466" cy="304800"/>
          </a:xfrm>
        </p:grpSpPr>
        <p:sp>
          <p:nvSpPr>
            <p:cNvPr id="23" name="Rectangle 22"/>
            <p:cNvSpPr/>
            <p:nvPr/>
          </p:nvSpPr>
          <p:spPr>
            <a:xfrm>
              <a:off x="4286134" y="3980006"/>
              <a:ext cx="743066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209934" y="3980006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3980006"/>
              <a:ext cx="1524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2175327" y="4363736"/>
            <a:ext cx="948873" cy="112266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33800" y="5715000"/>
            <a:ext cx="1066800" cy="2033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" y="5791200"/>
            <a:ext cx="53340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5400" y="5605046"/>
            <a:ext cx="98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flow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00200" y="1524000"/>
            <a:ext cx="41910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How to distinguish the two cats?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9600" y="2590800"/>
            <a:ext cx="4419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Who (and how to) create the processes?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096000" y="2667000"/>
            <a:ext cx="2819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Which should run first?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19800" y="4114800"/>
            <a:ext cx="2590800" cy="167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5. What if “</a:t>
            </a:r>
            <a:r>
              <a:rPr lang="en-US" b="1" dirty="0" err="1">
                <a:latin typeface="Consolas" pitchFamily="49" charset="0"/>
              </a:rPr>
              <a:t>ls</a:t>
            </a:r>
            <a:r>
              <a:rPr lang="en-US" dirty="0"/>
              <a:t>” is feeding data too fast?  Will the “</a:t>
            </a:r>
            <a:r>
              <a:rPr lang="en-US" b="1" dirty="0">
                <a:latin typeface="Consolas" pitchFamily="49" charset="0"/>
              </a:rPr>
              <a:t>cat</a:t>
            </a:r>
            <a:r>
              <a:rPr lang="en-US" dirty="0"/>
              <a:t>” feels</a:t>
            </a:r>
            <a:r>
              <a:rPr lang="en-US" b="1" i="1" dirty="0">
                <a:solidFill>
                  <a:srgbClr val="C00000"/>
                </a:solidFill>
              </a:rPr>
              <a:t> full and dies</a:t>
            </a:r>
            <a:r>
              <a:rPr lang="en-US" dirty="0"/>
              <a:t>?!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743200" y="3733800"/>
            <a:ext cx="27432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4. What are those pipes?</a:t>
            </a:r>
          </a:p>
        </p:txBody>
      </p:sp>
    </p:spTree>
    <p:extLst>
      <p:ext uri="{BB962C8B-B14F-4D97-AF65-F5344CB8AC3E}">
        <p14:creationId xmlns:p14="http://schemas.microsoft.com/office/powerpoint/2010/main" val="432958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5715000" y="3886200"/>
            <a:ext cx="28956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identification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we identify processes from one to another?</a:t>
            </a:r>
          </a:p>
          <a:p>
            <a:pPr lvl="1"/>
            <a:r>
              <a:rPr lang="en-US" dirty="0"/>
              <a:t>Each process is given an unique ID number, and is called the </a:t>
            </a:r>
            <a:r>
              <a:rPr lang="en-US" b="1" dirty="0">
                <a:solidFill>
                  <a:srgbClr val="C00000"/>
                </a:solidFill>
              </a:rPr>
              <a:t>process ID</a:t>
            </a:r>
            <a:r>
              <a:rPr lang="en-US" dirty="0"/>
              <a:t>, or the </a:t>
            </a:r>
            <a:r>
              <a:rPr lang="en-US" b="1" dirty="0">
                <a:solidFill>
                  <a:srgbClr val="C00000"/>
                </a:solidFill>
              </a:rPr>
              <a:t>PID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system call, </a:t>
            </a:r>
            <a:r>
              <a:rPr lang="en-US" b="1" dirty="0" err="1">
                <a:latin typeface="Consolas" pitchFamily="49" charset="0"/>
              </a:rPr>
              <a:t>getpid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, prints the PID of the calling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867400" y="4038600"/>
            <a:ext cx="25908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6120128" y="4177605"/>
            <a:ext cx="15760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getpid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getpid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My PID is 1235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$ ./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getpid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My PID is 1237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3962400"/>
            <a:ext cx="4495800" cy="1905000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810000" y="5029200"/>
            <a:ext cx="914400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45287" y="4191000"/>
            <a:ext cx="41601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#include &lt;</a:t>
            </a:r>
            <a:r>
              <a:rPr lang="en-US" altLang="zh-TW" sz="1400" b="1" dirty="0" err="1">
                <a:latin typeface="Consolas" pitchFamily="49" charset="0"/>
                <a:ea typeface="新細明體" pitchFamily="18" charset="-120"/>
              </a:rPr>
              <a:t>stdio.h</a:t>
            </a: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&gt;   // </a:t>
            </a:r>
            <a:r>
              <a:rPr lang="en-US" altLang="zh-TW" sz="1400" b="1" dirty="0" err="1">
                <a:latin typeface="Consolas" pitchFamily="49" charset="0"/>
                <a:ea typeface="新細明體" pitchFamily="18" charset="-120"/>
              </a:rPr>
              <a:t>printf</a:t>
            </a: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#include &lt;</a:t>
            </a:r>
            <a:r>
              <a:rPr lang="en-US" altLang="zh-TW" sz="1400" b="1" dirty="0" err="1">
                <a:latin typeface="Consolas" pitchFamily="49" charset="0"/>
                <a:ea typeface="新細明體" pitchFamily="18" charset="-120"/>
              </a:rPr>
              <a:t>unistd.h</a:t>
            </a: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&gt;  // </a:t>
            </a:r>
            <a:r>
              <a:rPr lang="en-US" altLang="zh-TW" sz="1400" b="1" dirty="0" err="1">
                <a:latin typeface="Consolas" pitchFamily="49" charset="0"/>
                <a:ea typeface="新細明體" pitchFamily="18" charset="-120"/>
              </a:rPr>
              <a:t>getpid</a:t>
            </a: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TW" sz="1400" b="1" dirty="0">
              <a:latin typeface="Consolas" pitchFamily="49" charset="0"/>
              <a:ea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 err="1">
                <a:latin typeface="Consolas" pitchFamily="49" charset="0"/>
                <a:ea typeface="新細明體" pitchFamily="18" charset="-120"/>
              </a:rPr>
              <a:t>int</a:t>
            </a:r>
            <a:r>
              <a:rPr lang="en-US" altLang="zh-TW" sz="1400" b="1" dirty="0">
                <a:latin typeface="Consolas" pitchFamily="49" charset="0"/>
                <a:ea typeface="新細明體" pitchFamily="18" charset="-120"/>
              </a:rPr>
              <a:t> main(void)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printf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("My PID is %d\n”, 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getpid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() 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nsolas" pitchFamily="49" charset="0"/>
                <a:ea typeface="新細明體" pitchFamily="18" charset="-120"/>
              </a:rPr>
              <a:t>}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808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1000" y="2133600"/>
            <a:ext cx="8534400" cy="426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20" y="274066"/>
            <a:ext cx="8228962" cy="564134"/>
          </a:xfrm>
        </p:spPr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r>
              <a:rPr lang="en-US" sz="2800" dirty="0"/>
              <a:t>To create a process, we use the system call </a:t>
            </a:r>
            <a:r>
              <a:rPr lang="en-US" sz="2800" b="1" dirty="0">
                <a:solidFill>
                  <a:srgbClr val="C00000"/>
                </a:solidFill>
                <a:latin typeface="Consolas" pitchFamily="49" charset="0"/>
              </a:rPr>
              <a:t>fork()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772400" y="1447800"/>
            <a:ext cx="886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>Not this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886200" y="3733800"/>
            <a:ext cx="1600200" cy="5334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143000" y="3719513"/>
            <a:ext cx="5410200" cy="34248"/>
          </a:xfrm>
          <a:prstGeom prst="lin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581400" y="3490913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62000" y="3048000"/>
            <a:ext cx="2102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Original execution flow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of a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3733800" y="4024313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971800" y="4454525"/>
            <a:ext cx="1575368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The process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invokes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fork()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638800" y="4114800"/>
            <a:ext cx="1428596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Child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62000" y="5257800"/>
            <a:ext cx="42672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066800" y="5562600"/>
            <a:ext cx="533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1066800" y="5943600"/>
            <a:ext cx="533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797050" y="5383213"/>
            <a:ext cx="2148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original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797050" y="5764213"/>
            <a:ext cx="2716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newly-created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71600"/>
            <a:ext cx="2281237" cy="1386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905000"/>
            <a:ext cx="1255714" cy="12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61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1752600"/>
            <a:ext cx="8534400" cy="426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990600"/>
          </a:xfrm>
        </p:spPr>
        <p:txBody>
          <a:bodyPr/>
          <a:lstStyle/>
          <a:p>
            <a:r>
              <a:rPr lang="en-US" dirty="0"/>
              <a:t>So, how do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and the processes behave?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191000"/>
            <a:ext cx="4800600" cy="1600200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19200" y="4724400"/>
            <a:ext cx="762000" cy="228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4267200"/>
            <a:ext cx="457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int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printf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(“Ready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(PID = %d)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\n”,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getpid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fork();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printf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(“My PID is %d\n”, </a:t>
            </a:r>
            <a:r>
              <a:rPr kumimoji="0" lang="en-US" altLang="zh-TW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getpid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()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19050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30480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609600" y="1905000"/>
            <a:ext cx="33528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2057400"/>
            <a:ext cx="30480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1014728" y="2196405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Ready (PID=1234)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895600" y="23622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43200" y="266700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743200" y="3124200"/>
            <a:ext cx="2514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324600" y="1676400"/>
            <a:ext cx="2590800" cy="825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Process 1234 is the original process, and we call it the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新細明體" pitchFamily="18" charset="-120"/>
              </a:rPr>
              <a:t>parent process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43600" y="4191000"/>
            <a:ext cx="2590800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ea typeface="新細明體"/>
              </a:rPr>
              <a:t>Process 1235 is created by the </a:t>
            </a:r>
            <a:r>
              <a:rPr lang="en-US" sz="1600" b="1" dirty="0">
                <a:latin typeface="Consolas" pitchFamily="49" charset="0"/>
                <a:ea typeface="新細明體"/>
              </a:rPr>
              <a:t>fork() </a:t>
            </a:r>
            <a:r>
              <a:rPr lang="en-US" sz="1600" dirty="0">
                <a:latin typeface="+mj-lt"/>
                <a:ea typeface="新細明體"/>
              </a:rPr>
              <a:t>system call, and we call it the 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新細明體"/>
              </a:rPr>
              <a:t>child process</a:t>
            </a:r>
            <a:r>
              <a:rPr lang="en-US" sz="1600" dirty="0">
                <a:latin typeface="+mj-lt"/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7915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1752600"/>
            <a:ext cx="8534400" cy="426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creation –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system call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990600"/>
          </a:xfrm>
        </p:spPr>
        <p:txBody>
          <a:bodyPr/>
          <a:lstStyle/>
          <a:p>
            <a:r>
              <a:rPr lang="en-US" dirty="0"/>
              <a:t>So, how do </a:t>
            </a:r>
            <a:r>
              <a:rPr lang="en-US" b="1" dirty="0">
                <a:latin typeface="Consolas" pitchFamily="49" charset="0"/>
              </a:rPr>
              <a:t>fork()</a:t>
            </a:r>
            <a:r>
              <a:rPr lang="en-US" dirty="0"/>
              <a:t> and the processes behave?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038600"/>
            <a:ext cx="8229600" cy="182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609600" y="1905000"/>
            <a:ext cx="3352800" cy="19812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2057400"/>
            <a:ext cx="3048000" cy="1676400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TextBox 12"/>
          <p:cNvSpPr txBox="1"/>
          <p:nvPr/>
        </p:nvSpPr>
        <p:spPr>
          <a:xfrm>
            <a:off x="1014728" y="2196405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./fork_example_1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Ready (PID=1234)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1234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My PID is 1235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$ _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895600" y="23622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2743200" y="266700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743200" y="3124200"/>
            <a:ext cx="2514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72200" y="1676400"/>
            <a:ext cx="28194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Process 1234 is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新細明體" pitchFamily="18" charset="-120"/>
              </a:rPr>
              <a:t>parent process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172200" y="2633246"/>
            <a:ext cx="2819400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j-lt"/>
                <a:ea typeface="新細明體"/>
              </a:rPr>
              <a:t>Process 1235 is 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新細明體"/>
              </a:rPr>
              <a:t>child process</a:t>
            </a:r>
            <a:r>
              <a:rPr lang="en-US" sz="1600" dirty="0">
                <a:latin typeface="+mj-lt"/>
                <a:ea typeface="新細明體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4237672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do we know so far?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Both the parent and the child execute </a:t>
            </a:r>
            <a:r>
              <a:rPr lang="en-US" b="1" dirty="0">
                <a:solidFill>
                  <a:srgbClr val="C00000"/>
                </a:solidFill>
              </a:rPr>
              <a:t>the same program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The child process starts its execution </a:t>
            </a:r>
            <a:r>
              <a:rPr lang="en-US" b="1" dirty="0">
                <a:solidFill>
                  <a:srgbClr val="C00000"/>
                </a:solidFill>
              </a:rPr>
              <a:t>at the location that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fork()</a:t>
            </a:r>
            <a:r>
              <a:rPr lang="en-US" b="1" dirty="0">
                <a:solidFill>
                  <a:srgbClr val="C00000"/>
                </a:solidFill>
              </a:rPr>
              <a:t> is returned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not from the beginning of the program</a:t>
            </a:r>
            <a:r>
              <a:rPr lang="en-US" dirty="0"/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0" y="1905000"/>
            <a:ext cx="1600200" cy="76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1234</a:t>
            </a:r>
          </a:p>
        </p:txBody>
      </p:sp>
      <p:sp>
        <p:nvSpPr>
          <p:cNvPr id="22" name="Oval 21"/>
          <p:cNvSpPr/>
          <p:nvPr/>
        </p:nvSpPr>
        <p:spPr>
          <a:xfrm>
            <a:off x="5334000" y="3048000"/>
            <a:ext cx="1600200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PID 1235</a:t>
            </a:r>
          </a:p>
        </p:txBody>
      </p:sp>
    </p:spTree>
    <p:extLst>
      <p:ext uri="{BB962C8B-B14F-4D97-AF65-F5344CB8AC3E}">
        <p14:creationId xmlns:p14="http://schemas.microsoft.com/office/powerpoint/2010/main" val="1862924570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go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ragon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rago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4373</Words>
  <Application>Microsoft Office PowerPoint</Application>
  <PresentationFormat>全屏显示(4:3)</PresentationFormat>
  <Paragraphs>818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等线</vt:lpstr>
      <vt:lpstr>Arial</vt:lpstr>
      <vt:lpstr>Calibri</vt:lpstr>
      <vt:lpstr>Calibri Light</vt:lpstr>
      <vt:lpstr>Cambria</vt:lpstr>
      <vt:lpstr>Comic Sans MS</vt:lpstr>
      <vt:lpstr>Consolas</vt:lpstr>
      <vt:lpstr>Maiandra GD</vt:lpstr>
      <vt:lpstr>Times New Roman</vt:lpstr>
      <vt:lpstr>Wingdings 2</vt:lpstr>
      <vt:lpstr>Office Theme</vt:lpstr>
      <vt:lpstr>Dragon</vt:lpstr>
      <vt:lpstr>Lecture 3: Process I</vt:lpstr>
      <vt:lpstr>What is a process?</vt:lpstr>
      <vt:lpstr>What is a process?</vt:lpstr>
      <vt:lpstr>PowerPoint 演示文稿</vt:lpstr>
      <vt:lpstr>Our Roadmap</vt:lpstr>
      <vt:lpstr>Process identification</vt:lpstr>
      <vt:lpstr>Process creation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Process creation – fork() system call</vt:lpstr>
      <vt:lpstr>PowerPoint 演示文稿</vt:lpstr>
      <vt:lpstr>fork() can only duplicate…</vt:lpstr>
      <vt:lpstr>exec </vt:lpstr>
      <vt:lpstr>exec</vt:lpstr>
      <vt:lpstr>exec</vt:lpstr>
      <vt:lpstr>exec</vt:lpstr>
      <vt:lpstr>exec</vt:lpstr>
      <vt:lpstr>exec</vt:lpstr>
      <vt:lpstr>exec</vt:lpstr>
      <vt:lpstr>exec</vt:lpstr>
      <vt:lpstr>exec</vt:lpstr>
      <vt:lpstr>exec*() – arguments explained</vt:lpstr>
      <vt:lpstr>exec*() – arguments explained</vt:lpstr>
      <vt:lpstr>PowerPoint 演示文稿</vt:lpstr>
      <vt:lpstr>When fork() meets exec*()…</vt:lpstr>
      <vt:lpstr>fork() + exec*() = system()?</vt:lpstr>
      <vt:lpstr>fork() + exec*() = system()?!</vt:lpstr>
      <vt:lpstr>fork() + exec*() = system()...</vt:lpstr>
      <vt:lpstr>fork() + exec*() = system()...</vt:lpstr>
      <vt:lpstr>fork() + exec*() = system()...</vt:lpstr>
      <vt:lpstr>fork()+ exec*() + wait() = system()</vt:lpstr>
      <vt:lpstr>Process Life Cycle (user-space)</vt:lpstr>
      <vt:lpstr>wait() – user-space</vt:lpstr>
      <vt:lpstr>wait()  VS  waitpid()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Bo Tang (CSD)</dc:creator>
  <cp:lastModifiedBy>Yinqian Zhang</cp:lastModifiedBy>
  <cp:revision>171</cp:revision>
  <dcterms:created xsi:type="dcterms:W3CDTF">2017-08-27T11:31:15Z</dcterms:created>
  <dcterms:modified xsi:type="dcterms:W3CDTF">2021-03-10T03:28:11Z</dcterms:modified>
</cp:coreProperties>
</file>